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7"/>
  </p:notesMasterIdLst>
  <p:sldIdLst>
    <p:sldId id="256" r:id="rId2"/>
    <p:sldId id="258" r:id="rId3"/>
    <p:sldId id="271" r:id="rId4"/>
    <p:sldId id="270" r:id="rId5"/>
    <p:sldId id="269" r:id="rId6"/>
    <p:sldId id="261" r:id="rId7"/>
    <p:sldId id="268" r:id="rId8"/>
    <p:sldId id="274" r:id="rId9"/>
    <p:sldId id="263" r:id="rId10"/>
    <p:sldId id="276" r:id="rId11"/>
    <p:sldId id="272" r:id="rId12"/>
    <p:sldId id="275" r:id="rId13"/>
    <p:sldId id="264" r:id="rId14"/>
    <p:sldId id="265"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9"/>
    <p:restoredTop sz="94737"/>
  </p:normalViewPr>
  <p:slideViewPr>
    <p:cSldViewPr snapToGrid="0" snapToObjects="1">
      <p:cViewPr>
        <p:scale>
          <a:sx n="110" d="100"/>
          <a:sy n="110" d="100"/>
        </p:scale>
        <p:origin x="464"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39CA3-1B93-6343-BDE8-1D5891EACF5D}" type="datetimeFigureOut">
              <a:rPr lang="en-US" smtClean="0"/>
              <a:t>11/4/18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FAAD6B-FD95-EA4A-A330-1FBAC59A03B6}" type="slidenum">
              <a:rPr lang="en-US" smtClean="0"/>
              <a:t>‹#›</a:t>
            </a:fld>
            <a:endParaRPr lang="en-US" dirty="0"/>
          </a:p>
        </p:txBody>
      </p:sp>
    </p:spTree>
    <p:extLst>
      <p:ext uri="{BB962C8B-B14F-4D97-AF65-F5344CB8AC3E}">
        <p14:creationId xmlns:p14="http://schemas.microsoft.com/office/powerpoint/2010/main" val="643778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FAAD6B-FD95-EA4A-A330-1FBAC59A03B6}" type="slidenum">
              <a:rPr lang="en-US" smtClean="0"/>
              <a:t>7</a:t>
            </a:fld>
            <a:endParaRPr lang="en-US" dirty="0"/>
          </a:p>
        </p:txBody>
      </p:sp>
    </p:spTree>
    <p:extLst>
      <p:ext uri="{BB962C8B-B14F-4D97-AF65-F5344CB8AC3E}">
        <p14:creationId xmlns:p14="http://schemas.microsoft.com/office/powerpoint/2010/main" val="96668640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500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5556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04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523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11/1/18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9873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92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07389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67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086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11/1/18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6542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11/1/18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43503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11/1/18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5881267"/>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6513" y="1571370"/>
            <a:ext cx="9966960" cy="3035808"/>
          </a:xfrm>
        </p:spPr>
        <p:txBody>
          <a:bodyPr/>
          <a:lstStyle/>
          <a:p>
            <a:r>
              <a:rPr lang="en-US" sz="4500" b="1" dirty="0"/>
              <a:t>Camp as a Refuge From Smartphones: </a:t>
            </a:r>
            <a:r>
              <a:rPr lang="en-US" sz="4500" dirty="0"/>
              <a:t/>
            </a:r>
            <a:br>
              <a:rPr lang="en-US" sz="4500" dirty="0"/>
            </a:br>
            <a:r>
              <a:rPr lang="en-US" sz="4500" b="1" dirty="0"/>
              <a:t>Why It Matters and How You Can Market It</a:t>
            </a:r>
            <a:r>
              <a:rPr lang="en-US" sz="4500" dirty="0"/>
              <a:t/>
            </a:r>
            <a:br>
              <a:rPr lang="en-US" sz="4500" dirty="0"/>
            </a:br>
            <a:endParaRPr lang="en-US" sz="4500" dirty="0"/>
          </a:p>
        </p:txBody>
      </p:sp>
      <p:sp>
        <p:nvSpPr>
          <p:cNvPr id="3" name="Subtitle 2"/>
          <p:cNvSpPr>
            <a:spLocks noGrp="1"/>
          </p:cNvSpPr>
          <p:nvPr>
            <p:ph type="subTitle" idx="1"/>
          </p:nvPr>
        </p:nvSpPr>
        <p:spPr>
          <a:xfrm>
            <a:off x="1069848" y="4470400"/>
            <a:ext cx="7891272" cy="988568"/>
          </a:xfrm>
        </p:spPr>
        <p:txBody>
          <a:bodyPr>
            <a:normAutofit/>
          </a:bodyPr>
          <a:lstStyle/>
          <a:p>
            <a:r>
              <a:rPr lang="en-US" sz="2500" smtClean="0">
                <a:latin typeface="+mj-lt"/>
                <a:ea typeface="Calibri" charset="0"/>
                <a:cs typeface="Calibri" charset="0"/>
              </a:rPr>
              <a:t>Jodi Sperling</a:t>
            </a:r>
            <a:br>
              <a:rPr lang="en-US" sz="2500" smtClean="0">
                <a:latin typeface="+mj-lt"/>
                <a:ea typeface="Calibri" charset="0"/>
                <a:cs typeface="Calibri" charset="0"/>
              </a:rPr>
            </a:br>
            <a:r>
              <a:rPr lang="en-US" sz="2500" smtClean="0">
                <a:latin typeface="+mj-lt"/>
                <a:ea typeface="Calibri" charset="0"/>
                <a:cs typeface="Calibri" charset="0"/>
              </a:rPr>
              <a:t>JCC </a:t>
            </a:r>
            <a:r>
              <a:rPr lang="en-US" sz="2500" dirty="0" smtClean="0">
                <a:latin typeface="+mj-lt"/>
                <a:ea typeface="Calibri" charset="0"/>
                <a:cs typeface="Calibri" charset="0"/>
              </a:rPr>
              <a:t>Association</a:t>
            </a:r>
            <a:endParaRPr lang="en-US" sz="2500" dirty="0">
              <a:latin typeface="+mj-lt"/>
              <a:ea typeface="Calibri" charset="0"/>
              <a:cs typeface="Calibri"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9000" y="5662168"/>
            <a:ext cx="2095912" cy="812799"/>
          </a:xfrm>
          <a:prstGeom prst="rect">
            <a:avLst/>
          </a:prstGeom>
        </p:spPr>
      </p:pic>
    </p:spTree>
    <p:extLst>
      <p:ext uri="{BB962C8B-B14F-4D97-AF65-F5344CB8AC3E}">
        <p14:creationId xmlns:p14="http://schemas.microsoft.com/office/powerpoint/2010/main" val="1918621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findings</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
        <p:nvSpPr>
          <p:cNvPr id="7" name="Rectangle 6"/>
          <p:cNvSpPr/>
          <p:nvPr/>
        </p:nvSpPr>
        <p:spPr>
          <a:xfrm>
            <a:off x="1069848" y="1430532"/>
            <a:ext cx="9461888" cy="5078313"/>
          </a:xfrm>
          <a:prstGeom prst="rect">
            <a:avLst/>
          </a:prstGeom>
        </p:spPr>
        <p:txBody>
          <a:bodyPr wrap="square">
            <a:spAutoFit/>
          </a:bodyPr>
          <a:lstStyle/>
          <a:p>
            <a:r>
              <a:rPr lang="en-US" b="1" dirty="0" smtClean="0"/>
              <a:t>In what ways did your camp’s ban on smartphones positively impact your camp experience?</a:t>
            </a:r>
          </a:p>
          <a:p>
            <a:endParaRPr lang="en-US" b="1" dirty="0"/>
          </a:p>
          <a:p>
            <a:pPr marL="285750" indent="-285750">
              <a:buClr>
                <a:schemeClr val="accent2">
                  <a:lumMod val="75000"/>
                </a:schemeClr>
              </a:buClr>
              <a:buFont typeface="Arial" charset="0"/>
              <a:buChar char="•"/>
            </a:pPr>
            <a:r>
              <a:rPr lang="en-US" dirty="0" smtClean="0"/>
              <a:t>I got better at making friends.</a:t>
            </a:r>
          </a:p>
          <a:p>
            <a:pPr marL="285750" indent="-285750">
              <a:buClr>
                <a:schemeClr val="accent2">
                  <a:lumMod val="75000"/>
                </a:schemeClr>
              </a:buClr>
              <a:buFont typeface="Arial" charset="0"/>
              <a:buChar char="•"/>
            </a:pPr>
            <a:r>
              <a:rPr lang="en-US" dirty="0" smtClean="0"/>
              <a:t>It let </a:t>
            </a:r>
            <a:r>
              <a:rPr lang="en-US" dirty="0"/>
              <a:t>me focus on only the people and the </a:t>
            </a:r>
            <a:r>
              <a:rPr lang="en-US" dirty="0" smtClean="0"/>
              <a:t>environment.</a:t>
            </a:r>
            <a:endParaRPr lang="en-US" dirty="0"/>
          </a:p>
          <a:p>
            <a:pPr marL="285750" indent="-285750">
              <a:buClr>
                <a:schemeClr val="accent2">
                  <a:lumMod val="75000"/>
                </a:schemeClr>
              </a:buClr>
              <a:buFont typeface="Arial" charset="0"/>
              <a:buChar char="•"/>
            </a:pPr>
            <a:r>
              <a:rPr lang="en-US" dirty="0" smtClean="0"/>
              <a:t>I really </a:t>
            </a:r>
            <a:r>
              <a:rPr lang="en-US" dirty="0"/>
              <a:t>enjoyed how everyone got to see and </a:t>
            </a:r>
            <a:r>
              <a:rPr lang="en-US" dirty="0" smtClean="0"/>
              <a:t>experience </a:t>
            </a:r>
            <a:r>
              <a:rPr lang="en-US" dirty="0"/>
              <a:t>the things right in front of us and I got to make many new </a:t>
            </a:r>
            <a:r>
              <a:rPr lang="en-US" dirty="0" smtClean="0"/>
              <a:t>friends. </a:t>
            </a:r>
          </a:p>
          <a:p>
            <a:pPr marL="285750" indent="-285750">
              <a:buClr>
                <a:schemeClr val="accent2">
                  <a:lumMod val="75000"/>
                </a:schemeClr>
              </a:buClr>
              <a:buFont typeface="Arial" charset="0"/>
              <a:buChar char="•"/>
            </a:pPr>
            <a:r>
              <a:rPr lang="en-US" dirty="0" smtClean="0"/>
              <a:t>Everyone was </a:t>
            </a:r>
            <a:r>
              <a:rPr lang="en-US" dirty="0"/>
              <a:t>able to live in the moment</a:t>
            </a:r>
            <a:r>
              <a:rPr lang="en-US" dirty="0" smtClean="0"/>
              <a:t>.</a:t>
            </a:r>
          </a:p>
          <a:p>
            <a:pPr marL="285750" indent="-285750">
              <a:buClr>
                <a:schemeClr val="accent2">
                  <a:lumMod val="75000"/>
                </a:schemeClr>
              </a:buClr>
              <a:buFont typeface="Arial" charset="0"/>
              <a:buChar char="•"/>
            </a:pPr>
            <a:r>
              <a:rPr lang="en-US" dirty="0" smtClean="0"/>
              <a:t>It gave me time to focus on making relationships. </a:t>
            </a:r>
          </a:p>
          <a:p>
            <a:pPr marL="285750" indent="-285750">
              <a:buClr>
                <a:schemeClr val="accent2">
                  <a:lumMod val="75000"/>
                </a:schemeClr>
              </a:buClr>
              <a:buFont typeface="Arial" charset="0"/>
              <a:buChar char="•"/>
            </a:pPr>
            <a:r>
              <a:rPr lang="en-US" dirty="0" smtClean="0"/>
              <a:t>We used our brains more. We were creative. We played real games instead of just online games. </a:t>
            </a:r>
          </a:p>
          <a:p>
            <a:pPr marL="285750" indent="-285750">
              <a:buClr>
                <a:schemeClr val="accent2">
                  <a:lumMod val="75000"/>
                </a:schemeClr>
              </a:buClr>
              <a:buFont typeface="Arial" charset="0"/>
              <a:buChar char="•"/>
            </a:pPr>
            <a:r>
              <a:rPr lang="en-US" dirty="0" smtClean="0"/>
              <a:t>We had so many more meaningful social interactions. More face-to-face conversations. </a:t>
            </a:r>
          </a:p>
          <a:p>
            <a:pPr marL="285750" indent="-285750">
              <a:buClr>
                <a:schemeClr val="accent2">
                  <a:lumMod val="75000"/>
                </a:schemeClr>
              </a:buClr>
              <a:buFont typeface="Arial" charset="0"/>
              <a:buChar char="•"/>
            </a:pPr>
            <a:r>
              <a:rPr lang="en-US" dirty="0" smtClean="0"/>
              <a:t>We made much closer and more meaningful bonds. </a:t>
            </a:r>
          </a:p>
          <a:p>
            <a:pPr marL="285750" indent="-285750">
              <a:buClr>
                <a:schemeClr val="accent2">
                  <a:lumMod val="75000"/>
                </a:schemeClr>
              </a:buClr>
              <a:buFont typeface="Arial" charset="0"/>
              <a:buChar char="•"/>
            </a:pPr>
            <a:r>
              <a:rPr lang="en-US" dirty="0" smtClean="0"/>
              <a:t>We felt free from the world of judgment, cruelty, and fake standards that is social media. </a:t>
            </a:r>
            <a:endParaRPr lang="sk-SK" dirty="0"/>
          </a:p>
          <a:p>
            <a:endParaRPr lang="en-US" dirty="0" smtClean="0"/>
          </a:p>
          <a:p>
            <a:endParaRPr lang="en-US" dirty="0"/>
          </a:p>
        </p:txBody>
      </p:sp>
    </p:spTree>
    <p:extLst>
      <p:ext uri="{BB962C8B-B14F-4D97-AF65-F5344CB8AC3E}">
        <p14:creationId xmlns:p14="http://schemas.microsoft.com/office/powerpoint/2010/main" val="5362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a:t>
            </a:r>
            <a:r>
              <a:rPr lang="en-US" dirty="0" smtClean="0"/>
              <a:t>ey findings</a:t>
            </a:r>
            <a:br>
              <a:rPr lang="en-US" dirty="0" smtClean="0"/>
            </a:br>
            <a:endParaRPr lang="en-US" dirty="0"/>
          </a:p>
        </p:txBody>
      </p:sp>
      <p:sp>
        <p:nvSpPr>
          <p:cNvPr id="3" name="Content Placeholder 2"/>
          <p:cNvSpPr>
            <a:spLocks noGrp="1"/>
          </p:cNvSpPr>
          <p:nvPr>
            <p:ph idx="1"/>
          </p:nvPr>
        </p:nvSpPr>
        <p:spPr>
          <a:xfrm>
            <a:off x="1069848" y="1976781"/>
            <a:ext cx="10058400" cy="4283766"/>
          </a:xfrm>
        </p:spPr>
        <p:txBody>
          <a:bodyPr/>
          <a:lstStyle/>
          <a:p>
            <a:endParaRPr lang="en-US" dirty="0" smtClean="0"/>
          </a:p>
          <a:p>
            <a:endParaRPr lang="en-US" dirty="0" smtClean="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
        <p:nvSpPr>
          <p:cNvPr id="4" name="Rectangle 3"/>
          <p:cNvSpPr/>
          <p:nvPr/>
        </p:nvSpPr>
        <p:spPr>
          <a:xfrm>
            <a:off x="1069848" y="1770810"/>
            <a:ext cx="9714155" cy="3416320"/>
          </a:xfrm>
          <a:prstGeom prst="rect">
            <a:avLst/>
          </a:prstGeom>
        </p:spPr>
        <p:txBody>
          <a:bodyPr wrap="square">
            <a:spAutoFit/>
          </a:bodyPr>
          <a:lstStyle/>
          <a:p>
            <a:pPr marL="285750" indent="-285750">
              <a:buFont typeface="Arial" charset="0"/>
              <a:buChar char="•"/>
            </a:pPr>
            <a:r>
              <a:rPr lang="en-US" dirty="0"/>
              <a:t>91% </a:t>
            </a:r>
            <a:r>
              <a:rPr lang="en-US" dirty="0" smtClean="0"/>
              <a:t>of teens felt </a:t>
            </a:r>
            <a:r>
              <a:rPr lang="en-US" dirty="0"/>
              <a:t>they got to know people better at camp as a result of not having their phones. </a:t>
            </a:r>
            <a:endParaRPr lang="en-US" dirty="0" smtClean="0"/>
          </a:p>
          <a:p>
            <a:pPr marL="285750" indent="-285750">
              <a:buFont typeface="Arial" charset="0"/>
              <a:buChar char="•"/>
            </a:pPr>
            <a:endParaRPr lang="en-US" dirty="0"/>
          </a:p>
          <a:p>
            <a:pPr marL="285750" indent="-285750">
              <a:buFont typeface="Arial" charset="0"/>
              <a:buChar char="•"/>
            </a:pPr>
            <a:r>
              <a:rPr lang="en-US" dirty="0" smtClean="0"/>
              <a:t>57% of teens reported experiencing and witnessing less bullying while at camp because there was not access to social media. </a:t>
            </a:r>
            <a:br>
              <a:rPr lang="en-US" dirty="0" smtClean="0"/>
            </a:br>
            <a:endParaRPr lang="en-US" dirty="0" smtClean="0"/>
          </a:p>
          <a:p>
            <a:pPr marL="285750" indent="-285750">
              <a:buFont typeface="Arial" charset="0"/>
              <a:buChar char="•"/>
            </a:pPr>
            <a:r>
              <a:rPr lang="en-US" dirty="0" smtClean="0"/>
              <a:t>79% of teens reported feeling less anxious and stressed at camp because they don’t have to keep up with their social media presence. </a:t>
            </a:r>
            <a:br>
              <a:rPr lang="en-US" dirty="0" smtClean="0"/>
            </a:br>
            <a:r>
              <a:rPr lang="en-US" dirty="0" smtClean="0"/>
              <a:t/>
            </a:r>
            <a:br>
              <a:rPr lang="en-US" dirty="0" smtClean="0"/>
            </a:br>
            <a:r>
              <a:rPr lang="en-US" dirty="0" smtClean="0"/>
              <a:t/>
            </a:r>
            <a:br>
              <a:rPr lang="en-US" dirty="0" smtClean="0"/>
            </a:b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164756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a:t>
            </a:r>
            <a:r>
              <a:rPr lang="en-US" dirty="0" smtClean="0"/>
              <a:t>ey findings</a:t>
            </a:r>
            <a:br>
              <a:rPr lang="en-US" dirty="0" smtClean="0"/>
            </a:br>
            <a:endParaRPr lang="en-US" dirty="0"/>
          </a:p>
        </p:txBody>
      </p:sp>
      <p:sp>
        <p:nvSpPr>
          <p:cNvPr id="3" name="Content Placeholder 2"/>
          <p:cNvSpPr>
            <a:spLocks noGrp="1"/>
          </p:cNvSpPr>
          <p:nvPr>
            <p:ph idx="1"/>
          </p:nvPr>
        </p:nvSpPr>
        <p:spPr>
          <a:xfrm>
            <a:off x="1069848" y="1976781"/>
            <a:ext cx="10058400" cy="4283766"/>
          </a:xfrm>
        </p:spPr>
        <p:txBody>
          <a:bodyPr/>
          <a:lstStyle/>
          <a:p>
            <a:endParaRPr lang="en-US" dirty="0" smtClean="0"/>
          </a:p>
          <a:p>
            <a:endParaRPr lang="en-US" dirty="0" smtClean="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767" y="5854147"/>
            <a:ext cx="2095912" cy="812799"/>
          </a:xfrm>
          <a:prstGeom prst="rect">
            <a:avLst/>
          </a:prstGeom>
        </p:spPr>
      </p:pic>
      <p:sp>
        <p:nvSpPr>
          <p:cNvPr id="7" name="Rectangle 6"/>
          <p:cNvSpPr/>
          <p:nvPr/>
        </p:nvSpPr>
        <p:spPr>
          <a:xfrm>
            <a:off x="1069848" y="1739465"/>
            <a:ext cx="9937676" cy="3416320"/>
          </a:xfrm>
          <a:prstGeom prst="rect">
            <a:avLst/>
          </a:prstGeom>
        </p:spPr>
        <p:txBody>
          <a:bodyPr wrap="square">
            <a:spAutoFit/>
          </a:bodyPr>
          <a:lstStyle/>
          <a:p>
            <a:pPr marL="285750" indent="-285750">
              <a:buFont typeface="Arial" charset="0"/>
              <a:buChar char="•"/>
            </a:pPr>
            <a:r>
              <a:rPr lang="en-US" dirty="0" smtClean="0"/>
              <a:t>65% of teens reported that their camp’s smartphone ban is harder on their parents than it is on them. </a:t>
            </a:r>
            <a:br>
              <a:rPr lang="en-US" dirty="0" smtClean="0"/>
            </a:br>
            <a:endParaRPr lang="en-US" dirty="0" smtClean="0"/>
          </a:p>
          <a:p>
            <a:pPr marL="285750" indent="-285750">
              <a:buFont typeface="Arial" charset="0"/>
              <a:buChar char="•"/>
            </a:pPr>
            <a:r>
              <a:rPr lang="en-US" dirty="0" smtClean="0"/>
              <a:t>When </a:t>
            </a:r>
            <a:r>
              <a:rPr lang="en-US" dirty="0"/>
              <a:t>asked, ”do you feel you became more independent at camp as a result of not being able to communicate with your parent immediately, 91% of teens reported feeling more independent. </a:t>
            </a:r>
            <a:r>
              <a:rPr lang="en-US" dirty="0" smtClean="0"/>
              <a:t/>
            </a:r>
            <a:br>
              <a:rPr lang="en-US" dirty="0" smtClean="0"/>
            </a:br>
            <a:endParaRPr lang="en-US" dirty="0" smtClean="0"/>
          </a:p>
          <a:p>
            <a:pPr marL="285750" indent="-285750">
              <a:buFont typeface="Arial" charset="0"/>
              <a:buChar char="•"/>
            </a:pPr>
            <a:r>
              <a:rPr lang="en-US" dirty="0"/>
              <a:t>62% of teens report feeling less dependent on their smartphones than their friends who don</a:t>
            </a:r>
            <a:r>
              <a:rPr lang="mr-IN" dirty="0"/>
              <a:t>’</a:t>
            </a:r>
            <a:r>
              <a:rPr lang="en-US" dirty="0"/>
              <a:t>t attend overnight camp due to their time spent at camp without it. </a:t>
            </a:r>
            <a:r>
              <a:rPr lang="en-US" dirty="0" smtClean="0"/>
              <a:t/>
            </a:r>
            <a:br>
              <a:rPr lang="en-US" dirty="0" smtClean="0"/>
            </a:br>
            <a:r>
              <a:rPr lang="en-US" dirty="0" smtClean="0"/>
              <a:t/>
            </a:r>
            <a:br>
              <a:rPr lang="en-US" dirty="0" smtClean="0"/>
            </a:b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67150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
        <p:nvSpPr>
          <p:cNvPr id="5" name="Title 1"/>
          <p:cNvSpPr txBox="1">
            <a:spLocks/>
          </p:cNvSpPr>
          <p:nvPr/>
        </p:nvSpPr>
        <p:spPr>
          <a:xfrm>
            <a:off x="1012698" y="2656319"/>
            <a:ext cx="10058400" cy="1609344"/>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dirty="0" smtClean="0"/>
              <a:t>Applications of research </a:t>
            </a:r>
            <a:r>
              <a:rPr lang="en-US" smtClean="0"/>
              <a:t>for marketing camp to new families. </a:t>
            </a:r>
            <a:r>
              <a:rPr lang="en-US" dirty="0" smtClean="0"/>
              <a:t/>
            </a:r>
            <a:br>
              <a:rPr lang="en-US" dirty="0" smtClean="0"/>
            </a:br>
            <a:endParaRPr lang="en-US" dirty="0"/>
          </a:p>
        </p:txBody>
      </p:sp>
    </p:spTree>
    <p:extLst>
      <p:ext uri="{BB962C8B-B14F-4D97-AF65-F5344CB8AC3E}">
        <p14:creationId xmlns:p14="http://schemas.microsoft.com/office/powerpoint/2010/main" val="523365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550" y="2007096"/>
            <a:ext cx="10058400" cy="1609344"/>
          </a:xfrm>
        </p:spPr>
        <p:txBody>
          <a:bodyPr>
            <a:normAutofit fontScale="90000"/>
          </a:bodyPr>
          <a:lstStyle/>
          <a:p>
            <a:r>
              <a:rPr lang="en-US" dirty="0" smtClean="0"/>
              <a:t>Applications of research for parent education of current </a:t>
            </a:r>
            <a:r>
              <a:rPr lang="en-US" smtClean="0"/>
              <a:t>camp families. </a:t>
            </a:r>
            <a:r>
              <a:rPr lang="en-US" dirty="0" smtClean="0"/>
              <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Tree>
    <p:extLst>
      <p:ext uri="{BB962C8B-B14F-4D97-AF65-F5344CB8AC3E}">
        <p14:creationId xmlns:p14="http://schemas.microsoft.com/office/powerpoint/2010/main" val="1761209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998" y="2400635"/>
            <a:ext cx="10058400" cy="1609344"/>
          </a:xfrm>
        </p:spPr>
        <p:txBody>
          <a:bodyPr>
            <a:normAutofit fontScale="90000"/>
          </a:bodyPr>
          <a:lstStyle/>
          <a:p>
            <a:r>
              <a:rPr lang="en-US" dirty="0" smtClean="0"/>
              <a:t>Applications of research for increasing camper and staff awareness about smartphones and their own well-being. </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Tree>
    <p:extLst>
      <p:ext uri="{BB962C8B-B14F-4D97-AF65-F5344CB8AC3E}">
        <p14:creationId xmlns:p14="http://schemas.microsoft.com/office/powerpoint/2010/main" val="574331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overview</a:t>
            </a:r>
            <a:br>
              <a:rPr lang="en-US" dirty="0" smtClean="0"/>
            </a:br>
            <a:endParaRPr lang="en-US" dirty="0"/>
          </a:p>
        </p:txBody>
      </p:sp>
      <p:sp>
        <p:nvSpPr>
          <p:cNvPr id="3" name="Content Placeholder 2"/>
          <p:cNvSpPr>
            <a:spLocks noGrp="1"/>
          </p:cNvSpPr>
          <p:nvPr>
            <p:ph idx="1"/>
          </p:nvPr>
        </p:nvSpPr>
        <p:spPr>
          <a:xfrm>
            <a:off x="1069848" y="1570382"/>
            <a:ext cx="10058400" cy="4283766"/>
          </a:xfrm>
        </p:spPr>
        <p:txBody>
          <a:bodyPr/>
          <a:lstStyle/>
          <a:p>
            <a:r>
              <a:rPr lang="en-US" sz="2400" b="1" dirty="0" smtClean="0">
                <a:latin typeface="+mj-lt"/>
              </a:rPr>
              <a:t>Background</a:t>
            </a:r>
          </a:p>
          <a:p>
            <a:r>
              <a:rPr lang="en-US" sz="2400" b="1" dirty="0" smtClean="0">
                <a:latin typeface="+mj-lt"/>
              </a:rPr>
              <a:t>Research methodology</a:t>
            </a:r>
          </a:p>
          <a:p>
            <a:r>
              <a:rPr lang="en-US" sz="2400" b="1" dirty="0" smtClean="0">
                <a:latin typeface="+mj-lt"/>
              </a:rPr>
              <a:t>Preliminary key findings</a:t>
            </a:r>
          </a:p>
          <a:p>
            <a:r>
              <a:rPr lang="en-US" sz="2400" b="1" dirty="0" smtClean="0">
                <a:latin typeface="+mj-lt"/>
              </a:rPr>
              <a:t>Applying the research to:</a:t>
            </a:r>
            <a:br>
              <a:rPr lang="en-US" sz="2400" b="1" dirty="0" smtClean="0">
                <a:latin typeface="+mj-lt"/>
              </a:rPr>
            </a:br>
            <a:endParaRPr lang="en-US" sz="800" b="1" dirty="0" smtClean="0">
              <a:latin typeface="+mj-lt"/>
            </a:endParaRPr>
          </a:p>
          <a:p>
            <a:pPr lvl="1">
              <a:buFont typeface="Courier New" charset="0"/>
              <a:buChar char="o"/>
            </a:pPr>
            <a:r>
              <a:rPr lang="en-US" sz="2400" b="1" dirty="0" smtClean="0">
                <a:latin typeface="+mj-lt"/>
              </a:rPr>
              <a:t>Camp marketing</a:t>
            </a:r>
          </a:p>
          <a:p>
            <a:pPr lvl="1">
              <a:buFont typeface="Courier New" charset="0"/>
              <a:buChar char="o"/>
            </a:pPr>
            <a:r>
              <a:rPr lang="en-US" sz="2400" b="1" dirty="0" smtClean="0">
                <a:latin typeface="+mj-lt"/>
              </a:rPr>
              <a:t>Parent education </a:t>
            </a:r>
          </a:p>
          <a:p>
            <a:pPr lvl="1">
              <a:buFont typeface="Courier New" charset="0"/>
              <a:buChar char="o"/>
            </a:pPr>
            <a:r>
              <a:rPr lang="en-US" sz="2400" b="1" dirty="0" smtClean="0">
                <a:latin typeface="+mj-lt"/>
              </a:rPr>
              <a:t>Increasing camper and staff awareness</a:t>
            </a:r>
          </a:p>
          <a:p>
            <a:endParaRPr lang="en-US" dirty="0" smtClean="0"/>
          </a:p>
          <a:p>
            <a:endParaRPr lang="en-US" dirty="0" smtClean="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Tree>
    <p:extLst>
      <p:ext uri="{BB962C8B-B14F-4D97-AF65-F5344CB8AC3E}">
        <p14:creationId xmlns:p14="http://schemas.microsoft.com/office/powerpoint/2010/main" val="1960769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a:t>
            </a:r>
            <a:br>
              <a:rPr lang="en-US" dirty="0" smtClean="0"/>
            </a:br>
            <a:r>
              <a:rPr lang="en-US" dirty="0" smtClean="0"/>
              <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
        <p:nvSpPr>
          <p:cNvPr id="7" name="Rectangle 6"/>
          <p:cNvSpPr/>
          <p:nvPr/>
        </p:nvSpPr>
        <p:spPr>
          <a:xfrm>
            <a:off x="1069848" y="1289304"/>
            <a:ext cx="9762116" cy="4651530"/>
          </a:xfrm>
          <a:prstGeom prst="rect">
            <a:avLst/>
          </a:prstGeom>
        </p:spPr>
        <p:txBody>
          <a:bodyPr wrap="square">
            <a:spAutoFit/>
          </a:bodyPr>
          <a:lstStyle/>
          <a:p>
            <a:pPr marL="285750" marR="0" lvl="0" indent="-285750">
              <a:lnSpc>
                <a:spcPct val="107000"/>
              </a:lnSpc>
              <a:spcBef>
                <a:spcPts val="0"/>
              </a:spcBef>
              <a:spcAft>
                <a:spcPts val="0"/>
              </a:spcAft>
              <a:buFont typeface="Arial" charset="0"/>
              <a:buChar char="•"/>
            </a:pPr>
            <a:r>
              <a:rPr lang="en-US" dirty="0">
                <a:latin typeface="Calibri" charset="0"/>
                <a:ea typeface="Calibri" charset="0"/>
                <a:cs typeface="Calibri" charset="0"/>
              </a:rPr>
              <a:t>65% of teens wish they had a greater ability to self-limit their screen time</a:t>
            </a:r>
            <a:r>
              <a:rPr lang="en-US" dirty="0" smtClean="0">
                <a:latin typeface="Calibri" charset="0"/>
                <a:ea typeface="Calibri" charset="0"/>
                <a:cs typeface="Calibri" charset="0"/>
              </a:rPr>
              <a:t>.</a:t>
            </a:r>
            <a:br>
              <a:rPr lang="en-US" dirty="0" smtClean="0">
                <a:latin typeface="Calibri" charset="0"/>
                <a:ea typeface="Calibri" charset="0"/>
                <a:cs typeface="Calibri" charset="0"/>
              </a:rPr>
            </a:br>
            <a:r>
              <a:rPr lang="en-US" dirty="0">
                <a:latin typeface="Calibri" charset="0"/>
                <a:ea typeface="Calibri" charset="0"/>
                <a:cs typeface="Calibri" charset="0"/>
              </a:rPr>
              <a:t>  </a:t>
            </a:r>
            <a:endParaRPr lang="en-US" dirty="0" smtClean="0">
              <a:latin typeface="Calibri" charset="0"/>
              <a:ea typeface="Calibri" charset="0"/>
              <a:cs typeface="Calibri" charset="0"/>
            </a:endParaRPr>
          </a:p>
          <a:p>
            <a:pPr marL="285750" marR="0" lvl="0" indent="-285750">
              <a:lnSpc>
                <a:spcPct val="107000"/>
              </a:lnSpc>
              <a:spcBef>
                <a:spcPts val="0"/>
              </a:spcBef>
              <a:spcAft>
                <a:spcPts val="0"/>
              </a:spcAft>
              <a:buFont typeface="Arial" charset="0"/>
              <a:buChar char="•"/>
            </a:pPr>
            <a:r>
              <a:rPr lang="en-US" dirty="0">
                <a:latin typeface="Calibri" charset="0"/>
                <a:ea typeface="Calibri" charset="0"/>
                <a:cs typeface="Calibri" charset="0"/>
              </a:rPr>
              <a:t>T</a:t>
            </a:r>
            <a:r>
              <a:rPr lang="en-US" dirty="0" smtClean="0">
                <a:latin typeface="Calibri" charset="0"/>
                <a:ea typeface="Calibri" charset="0"/>
                <a:cs typeface="Calibri" charset="0"/>
              </a:rPr>
              <a:t>hey </a:t>
            </a:r>
            <a:r>
              <a:rPr lang="en-US" dirty="0">
                <a:latin typeface="Calibri" charset="0"/>
                <a:ea typeface="Calibri" charset="0"/>
                <a:cs typeface="Calibri" charset="0"/>
              </a:rPr>
              <a:t>estimate </a:t>
            </a:r>
            <a:r>
              <a:rPr lang="en-US" dirty="0" smtClean="0">
                <a:latin typeface="Calibri" charset="0"/>
                <a:ea typeface="Calibri" charset="0"/>
                <a:cs typeface="Calibri" charset="0"/>
              </a:rPr>
              <a:t>that </a:t>
            </a:r>
            <a:r>
              <a:rPr lang="en-US" dirty="0">
                <a:latin typeface="Calibri" charset="0"/>
                <a:ea typeface="Calibri" charset="0"/>
                <a:cs typeface="Calibri" charset="0"/>
              </a:rPr>
              <a:t>60% of their friends are addicted to their </a:t>
            </a:r>
            <a:r>
              <a:rPr lang="en-US" dirty="0" smtClean="0">
                <a:latin typeface="Calibri" charset="0"/>
                <a:ea typeface="Calibri" charset="0"/>
                <a:cs typeface="Calibri" charset="0"/>
              </a:rPr>
              <a:t>phones.</a:t>
            </a:r>
            <a:br>
              <a:rPr lang="en-US" dirty="0" smtClean="0">
                <a:latin typeface="Calibri" charset="0"/>
                <a:ea typeface="Calibri" charset="0"/>
                <a:cs typeface="Calibri" charset="0"/>
              </a:rPr>
            </a:br>
            <a:endParaRPr lang="en-US" dirty="0" smtClean="0">
              <a:latin typeface="Calibri" charset="0"/>
              <a:ea typeface="Calibri" charset="0"/>
              <a:cs typeface="Calibri" charset="0"/>
            </a:endParaRPr>
          </a:p>
          <a:p>
            <a:pPr marL="285750" marR="0" lvl="0" indent="-285750">
              <a:lnSpc>
                <a:spcPct val="107000"/>
              </a:lnSpc>
              <a:spcBef>
                <a:spcPts val="0"/>
              </a:spcBef>
              <a:spcAft>
                <a:spcPts val="0"/>
              </a:spcAft>
              <a:buFont typeface="Arial" charset="0"/>
              <a:buChar char="•"/>
            </a:pPr>
            <a:r>
              <a:rPr lang="en-US" dirty="0" smtClean="0">
                <a:latin typeface="Calibri" charset="0"/>
                <a:ea typeface="Calibri" charset="0"/>
                <a:cs typeface="Calibri" charset="0"/>
              </a:rPr>
              <a:t>50</a:t>
            </a:r>
            <a:r>
              <a:rPr lang="en-US" dirty="0">
                <a:latin typeface="Calibri" charset="0"/>
                <a:ea typeface="Calibri" charset="0"/>
                <a:cs typeface="Calibri" charset="0"/>
              </a:rPr>
              <a:t>% label themselves as being addicted to their </a:t>
            </a:r>
            <a:r>
              <a:rPr lang="en-US" dirty="0" smtClean="0">
                <a:latin typeface="Calibri" charset="0"/>
                <a:ea typeface="Calibri" charset="0"/>
                <a:cs typeface="Calibri" charset="0"/>
              </a:rPr>
              <a:t>phones.</a:t>
            </a:r>
            <a:br>
              <a:rPr lang="en-US" dirty="0" smtClean="0">
                <a:latin typeface="Calibri" charset="0"/>
                <a:ea typeface="Calibri" charset="0"/>
                <a:cs typeface="Calibri" charset="0"/>
              </a:rPr>
            </a:br>
            <a:endParaRPr lang="en-US" dirty="0" smtClean="0">
              <a:latin typeface="Calibri" charset="0"/>
              <a:ea typeface="Calibri" charset="0"/>
              <a:cs typeface="Calibri" charset="0"/>
            </a:endParaRPr>
          </a:p>
          <a:p>
            <a:pPr marL="285750" marR="0" lvl="0" indent="-285750">
              <a:lnSpc>
                <a:spcPct val="107000"/>
              </a:lnSpc>
              <a:spcBef>
                <a:spcPts val="0"/>
              </a:spcBef>
              <a:spcAft>
                <a:spcPts val="0"/>
              </a:spcAft>
              <a:buFont typeface="Arial" charset="0"/>
              <a:buChar char="•"/>
            </a:pPr>
            <a:r>
              <a:rPr lang="en-US" dirty="0" smtClean="0">
                <a:latin typeface="Calibri" charset="0"/>
                <a:ea typeface="Calibri" charset="0"/>
                <a:cs typeface="Calibri" charset="0"/>
              </a:rPr>
              <a:t>45% of teens say they are constantly on their smartphones. (Was 24% in 2014-15 study)</a:t>
            </a:r>
            <a:br>
              <a:rPr lang="en-US" dirty="0" smtClean="0">
                <a:latin typeface="Calibri" charset="0"/>
                <a:ea typeface="Calibri" charset="0"/>
                <a:cs typeface="Calibri" charset="0"/>
              </a:rPr>
            </a:br>
            <a:endParaRPr lang="en-US" dirty="0" smtClean="0">
              <a:latin typeface="Calibri" charset="0"/>
              <a:ea typeface="Calibri" charset="0"/>
              <a:cs typeface="Calibri" charset="0"/>
            </a:endParaRPr>
          </a:p>
          <a:p>
            <a:pPr marL="285750" marR="0" lvl="0" indent="-285750">
              <a:lnSpc>
                <a:spcPct val="107000"/>
              </a:lnSpc>
              <a:spcBef>
                <a:spcPts val="0"/>
              </a:spcBef>
              <a:spcAft>
                <a:spcPts val="0"/>
              </a:spcAft>
              <a:buFont typeface="Arial" charset="0"/>
              <a:buChar char="•"/>
            </a:pPr>
            <a:r>
              <a:rPr lang="en-US" dirty="0" smtClean="0">
                <a:latin typeface="Calibri" charset="0"/>
                <a:ea typeface="Calibri" charset="0"/>
                <a:cs typeface="Calibri" charset="0"/>
              </a:rPr>
              <a:t>33% of teens spend more time socializing with close friends online, rather than face to face. </a:t>
            </a:r>
            <a:br>
              <a:rPr lang="en-US" dirty="0" smtClean="0">
                <a:latin typeface="Calibri" charset="0"/>
                <a:ea typeface="Calibri" charset="0"/>
                <a:cs typeface="Calibri" charset="0"/>
              </a:rPr>
            </a:br>
            <a:endParaRPr lang="en-US" dirty="0" smtClean="0">
              <a:latin typeface="Calibri" charset="0"/>
              <a:ea typeface="Calibri" charset="0"/>
              <a:cs typeface="Calibri" charset="0"/>
            </a:endParaRPr>
          </a:p>
          <a:p>
            <a:pPr marL="285750" marR="0" lvl="0" indent="-285750">
              <a:lnSpc>
                <a:spcPct val="107000"/>
              </a:lnSpc>
              <a:spcBef>
                <a:spcPts val="0"/>
              </a:spcBef>
              <a:spcAft>
                <a:spcPts val="0"/>
              </a:spcAft>
              <a:buFont typeface="Arial" charset="0"/>
              <a:buChar char="•"/>
            </a:pPr>
            <a:r>
              <a:rPr lang="en-US" dirty="0" smtClean="0">
                <a:latin typeface="Calibri" charset="0"/>
                <a:ea typeface="Calibri" charset="0"/>
                <a:cs typeface="Calibri" charset="0"/>
              </a:rPr>
              <a:t>69% of teens wish they could spend more time with their friends face-to-face and less time socializing online.</a:t>
            </a:r>
            <a:br>
              <a:rPr lang="en-US" dirty="0" smtClean="0">
                <a:latin typeface="Calibri" charset="0"/>
                <a:ea typeface="Calibri" charset="0"/>
                <a:cs typeface="Calibri" charset="0"/>
              </a:rPr>
            </a:br>
            <a:endParaRPr lang="en-US" dirty="0">
              <a:latin typeface="Calibri" charset="0"/>
              <a:ea typeface="Calibri" charset="0"/>
              <a:cs typeface="Calibri" charset="0"/>
            </a:endParaRPr>
          </a:p>
          <a:p>
            <a:pPr lvl="5">
              <a:lnSpc>
                <a:spcPct val="107000"/>
              </a:lnSpc>
            </a:pPr>
            <a:r>
              <a:rPr lang="en-US" sz="1600" i="1" dirty="0" smtClean="0">
                <a:latin typeface="Calibri" charset="0"/>
                <a:ea typeface="Calibri" charset="0"/>
                <a:cs typeface="Calibri" charset="0"/>
              </a:rPr>
              <a:t>(Statistics from the 2018 Teen Smartphone Addiction National Survey, Common Sense Media, and the 2018 Teens, Social Media, and Technology Pew Center Study)</a:t>
            </a:r>
            <a:endParaRPr lang="en-US" sz="1600" i="1" dirty="0">
              <a:latin typeface="Calibri" charset="0"/>
              <a:ea typeface="Calibri" charset="0"/>
              <a:cs typeface="Times" charset="0"/>
            </a:endParaRPr>
          </a:p>
          <a:p>
            <a:pPr marR="0" lvl="0">
              <a:lnSpc>
                <a:spcPts val="1400"/>
              </a:lnSpc>
              <a:spcBef>
                <a:spcPts val="0"/>
              </a:spcBef>
              <a:spcAft>
                <a:spcPts val="800"/>
              </a:spcAft>
            </a:pPr>
            <a:r>
              <a:rPr lang="en-US" dirty="0">
                <a:solidFill>
                  <a:srgbClr val="000000"/>
                </a:solidFill>
                <a:latin typeface="Calibri" charset="0"/>
                <a:ea typeface="Calibri" charset="0"/>
                <a:cs typeface="Times" charset="0"/>
              </a:rPr>
              <a:t> </a:t>
            </a:r>
            <a:endParaRPr lang="en-US" sz="1400" dirty="0">
              <a:effectLst/>
              <a:latin typeface="Calibri" charset="0"/>
              <a:ea typeface="Calibri" charset="0"/>
              <a:cs typeface="Times" charset="0"/>
            </a:endParaRPr>
          </a:p>
        </p:txBody>
      </p:sp>
    </p:spTree>
    <p:extLst>
      <p:ext uri="{BB962C8B-B14F-4D97-AF65-F5344CB8AC3E}">
        <p14:creationId xmlns:p14="http://schemas.microsoft.com/office/powerpoint/2010/main" val="1390779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1069848" y="1536700"/>
            <a:ext cx="10058400" cy="2740970"/>
          </a:xfrm>
        </p:spPr>
        <p:txBody>
          <a:bodyPr/>
          <a:lstStyle/>
          <a:p>
            <a:pPr marL="0" indent="0">
              <a:buNone/>
            </a:pPr>
            <a:endParaRPr lang="en-US" dirty="0" smtClean="0"/>
          </a:p>
          <a:p>
            <a:endParaRPr lang="en-US" dirty="0" smtClean="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
        <p:nvSpPr>
          <p:cNvPr id="5" name="Rectangle 4"/>
          <p:cNvSpPr/>
          <p:nvPr/>
        </p:nvSpPr>
        <p:spPr>
          <a:xfrm>
            <a:off x="1069848" y="1536700"/>
            <a:ext cx="10367962" cy="369332"/>
          </a:xfrm>
          <a:prstGeom prst="rect">
            <a:avLst/>
          </a:prstGeom>
        </p:spPr>
        <p:txBody>
          <a:bodyPr wrap="square">
            <a:spAutoFit/>
          </a:bodyPr>
          <a:lstStyle/>
          <a:p>
            <a:r>
              <a:rPr lang="en-US" b="1" dirty="0" smtClean="0"/>
              <a:t>“Gen-Z </a:t>
            </a:r>
            <a:r>
              <a:rPr lang="en-US" b="1" dirty="0"/>
              <a:t>Relieved To Escape Their Smartphones For Several Weeks, </a:t>
            </a:r>
            <a:r>
              <a:rPr lang="en-US" b="1" dirty="0" smtClean="0"/>
              <a:t>Study Suggests”</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029" y="2779423"/>
            <a:ext cx="1905000" cy="812800"/>
          </a:xfrm>
          <a:prstGeom prst="rect">
            <a:avLst/>
          </a:prstGeom>
        </p:spPr>
      </p:pic>
      <p:sp>
        <p:nvSpPr>
          <p:cNvPr id="8" name="Rectangle 7"/>
          <p:cNvSpPr/>
          <p:nvPr/>
        </p:nvSpPr>
        <p:spPr>
          <a:xfrm>
            <a:off x="3127188" y="2818130"/>
            <a:ext cx="7171765" cy="923330"/>
          </a:xfrm>
          <a:prstGeom prst="rect">
            <a:avLst/>
          </a:prstGeom>
        </p:spPr>
        <p:txBody>
          <a:bodyPr wrap="square">
            <a:spAutoFit/>
          </a:bodyPr>
          <a:lstStyle/>
          <a:p>
            <a:r>
              <a:rPr lang="en-US" b="1" i="1"/>
              <a:t>Screen Education </a:t>
            </a:r>
            <a:r>
              <a:rPr lang="en-US" i="1"/>
              <a:t>addresses issues at the intersection of information technology and human wellness through research and education.</a:t>
            </a:r>
            <a:endParaRPr lang="en-US" i="1" dirty="0"/>
          </a:p>
        </p:txBody>
      </p:sp>
      <p:sp>
        <p:nvSpPr>
          <p:cNvPr id="9" name="Rectangle 8"/>
          <p:cNvSpPr/>
          <p:nvPr/>
        </p:nvSpPr>
        <p:spPr>
          <a:xfrm>
            <a:off x="3154997" y="4115552"/>
            <a:ext cx="6096000" cy="923330"/>
          </a:xfrm>
          <a:prstGeom prst="rect">
            <a:avLst/>
          </a:prstGeom>
        </p:spPr>
        <p:txBody>
          <a:bodyPr>
            <a:spAutoFit/>
          </a:bodyPr>
          <a:lstStyle/>
          <a:p>
            <a:r>
              <a:rPr lang="en-US" b="1" i="1"/>
              <a:t>Stark Statistical Consulting </a:t>
            </a:r>
            <a:r>
              <a:rPr lang="en-US" i="1"/>
              <a:t>provides statistical support for researchers, innovators, and entrepreneurs.</a:t>
            </a:r>
            <a:endParaRPr lang="en-US" b="1"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9848" y="4277670"/>
            <a:ext cx="1819109" cy="658541"/>
          </a:xfrm>
          <a:prstGeom prst="rect">
            <a:avLst/>
          </a:prstGeom>
        </p:spPr>
      </p:pic>
    </p:spTree>
    <p:extLst>
      <p:ext uri="{BB962C8B-B14F-4D97-AF65-F5344CB8AC3E}">
        <p14:creationId xmlns:p14="http://schemas.microsoft.com/office/powerpoint/2010/main" val="495745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methodology</a:t>
            </a:r>
            <a:endParaRPr lang="en-US" dirty="0"/>
          </a:p>
        </p:txBody>
      </p:sp>
      <p:sp>
        <p:nvSpPr>
          <p:cNvPr id="3" name="Content Placeholder 2"/>
          <p:cNvSpPr>
            <a:spLocks noGrp="1"/>
          </p:cNvSpPr>
          <p:nvPr>
            <p:ph idx="1"/>
          </p:nvPr>
        </p:nvSpPr>
        <p:spPr>
          <a:xfrm>
            <a:off x="1069848" y="1976781"/>
            <a:ext cx="10058400" cy="4283766"/>
          </a:xfrm>
        </p:spPr>
        <p:txBody>
          <a:bodyPr>
            <a:normAutofit/>
          </a:bodyPr>
          <a:lstStyle/>
          <a:p>
            <a:pPr marL="457200" lvl="0" indent="-457200">
              <a:buAutoNum type="arabicPeriod"/>
            </a:pPr>
            <a:r>
              <a:rPr lang="en-US" b="1" dirty="0" smtClean="0"/>
              <a:t>Set objectives</a:t>
            </a:r>
          </a:p>
          <a:p>
            <a:pPr marL="457200" lvl="0" indent="-457200">
              <a:buAutoNum type="arabicPeriod"/>
            </a:pPr>
            <a:r>
              <a:rPr lang="en-US" b="1" dirty="0" smtClean="0"/>
              <a:t>Facilitate focus groups during camp</a:t>
            </a:r>
          </a:p>
          <a:p>
            <a:pPr marL="457200" lvl="0" indent="-457200">
              <a:buAutoNum type="arabicPeriod"/>
            </a:pPr>
            <a:r>
              <a:rPr lang="en-US" b="1" dirty="0" smtClean="0"/>
              <a:t>Design online survey</a:t>
            </a:r>
          </a:p>
          <a:p>
            <a:pPr marL="457200" lvl="0" indent="-457200">
              <a:buAutoNum type="arabicPeriod"/>
            </a:pPr>
            <a:r>
              <a:rPr lang="en-US" b="1" dirty="0" smtClean="0"/>
              <a:t>Conduct online survey after camp</a:t>
            </a:r>
          </a:p>
          <a:p>
            <a:pPr marL="457200" lvl="0" indent="-457200">
              <a:buAutoNum type="arabicPeriod"/>
            </a:pPr>
            <a:endParaRPr lang="en-US" dirty="0" smtClean="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Tree>
    <p:extLst>
      <p:ext uri="{BB962C8B-B14F-4D97-AF65-F5344CB8AC3E}">
        <p14:creationId xmlns:p14="http://schemas.microsoft.com/office/powerpoint/2010/main" val="1953155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149" y="858523"/>
            <a:ext cx="10543760" cy="5504284"/>
          </a:xfrm>
        </p:spPr>
        <p:txBody>
          <a:bodyPr>
            <a:normAutofit fontScale="47500" lnSpcReduction="20000"/>
          </a:bodyPr>
          <a:lstStyle/>
          <a:p>
            <a:pPr marL="0" lvl="0" indent="0">
              <a:buNone/>
            </a:pPr>
            <a:r>
              <a:rPr lang="en-US" sz="4000" dirty="0" smtClean="0"/>
              <a:t> </a:t>
            </a:r>
          </a:p>
          <a:p>
            <a:pPr marL="457200" lvl="0" indent="-457200">
              <a:buClr>
                <a:schemeClr val="accent2">
                  <a:lumMod val="75000"/>
                </a:schemeClr>
              </a:buClr>
              <a:buSzPct val="100000"/>
              <a:buFont typeface="+mj-lt"/>
              <a:buAutoNum type="arabicPeriod"/>
            </a:pPr>
            <a:r>
              <a:rPr lang="en-US" sz="3600" dirty="0" smtClean="0"/>
              <a:t>To gain insights that will be useful in educating parents about the rationale behind the unplugged policies that many camps enforce.   </a:t>
            </a:r>
            <a:br>
              <a:rPr lang="en-US" sz="3600" dirty="0" smtClean="0"/>
            </a:br>
            <a:endParaRPr lang="en-US" sz="3600" dirty="0" smtClean="0"/>
          </a:p>
          <a:p>
            <a:pPr marL="457200" lvl="0" indent="-457200">
              <a:buClr>
                <a:schemeClr val="accent2">
                  <a:lumMod val="75000"/>
                </a:schemeClr>
              </a:buClr>
              <a:buSzPct val="100000"/>
              <a:buFont typeface="+mj-lt"/>
              <a:buAutoNum type="arabicPeriod"/>
            </a:pPr>
            <a:r>
              <a:rPr lang="en-US" sz="3600" dirty="0" smtClean="0"/>
              <a:t>To gain insights that will be useful in securing the support of parents for the unplugged policies that many camps enforce.  </a:t>
            </a:r>
            <a:br>
              <a:rPr lang="en-US" sz="3600" dirty="0" smtClean="0"/>
            </a:br>
            <a:endParaRPr lang="en-US" sz="3600" dirty="0" smtClean="0"/>
          </a:p>
          <a:p>
            <a:pPr marL="457200" lvl="0" indent="-457200">
              <a:buClr>
                <a:schemeClr val="accent2">
                  <a:lumMod val="75000"/>
                </a:schemeClr>
              </a:buClr>
              <a:buSzPct val="100000"/>
              <a:buFont typeface="+mj-lt"/>
              <a:buAutoNum type="arabicPeriod"/>
            </a:pPr>
            <a:r>
              <a:rPr lang="en-US" sz="3600" dirty="0" smtClean="0"/>
              <a:t>To gain insights that will be useful in marketing overnight camps as the only place offering refuge from smartphone culture. </a:t>
            </a:r>
            <a:br>
              <a:rPr lang="en-US" sz="3600" dirty="0" smtClean="0"/>
            </a:br>
            <a:endParaRPr lang="en-US" sz="3600" dirty="0" smtClean="0"/>
          </a:p>
          <a:p>
            <a:pPr marL="457200" lvl="0" indent="-457200">
              <a:buClr>
                <a:schemeClr val="accent2">
                  <a:lumMod val="75000"/>
                </a:schemeClr>
              </a:buClr>
              <a:buSzPct val="100000"/>
              <a:buFont typeface="+mj-lt"/>
              <a:buAutoNum type="arabicPeriod"/>
            </a:pPr>
            <a:r>
              <a:rPr lang="en-US" sz="3600" dirty="0" smtClean="0"/>
              <a:t>To gain insights that will be useful in demonstrating to parents that spending time away from phones is beneficial to kids’ development and growth, and is one of the few successful interventions that can disrupt the spike in mental health concerns for kids and teens regarding smartphone overuse. </a:t>
            </a:r>
            <a:br>
              <a:rPr lang="en-US" sz="3600" dirty="0" smtClean="0"/>
            </a:br>
            <a:r>
              <a:rPr lang="en-US" sz="3600" dirty="0" smtClean="0"/>
              <a:t> </a:t>
            </a:r>
          </a:p>
          <a:p>
            <a:pPr marL="457200" lvl="0" indent="-457200">
              <a:buClr>
                <a:schemeClr val="accent2">
                  <a:lumMod val="75000"/>
                </a:schemeClr>
              </a:buClr>
              <a:buSzPct val="100000"/>
              <a:buFont typeface="+mj-lt"/>
              <a:buAutoNum type="arabicPeriod"/>
            </a:pPr>
            <a:r>
              <a:rPr lang="en-US" sz="3600" dirty="0" smtClean="0"/>
              <a:t>To gain insights to encourage camps that currently enforce unplugged policies to remain unplugged. </a:t>
            </a:r>
            <a:br>
              <a:rPr lang="en-US" sz="3600" dirty="0" smtClean="0"/>
            </a:br>
            <a:endParaRPr lang="en-US" sz="3600" dirty="0" smtClean="0"/>
          </a:p>
          <a:p>
            <a:pPr marL="457200" lvl="0" indent="-457200">
              <a:buClr>
                <a:schemeClr val="accent2">
                  <a:lumMod val="75000"/>
                </a:schemeClr>
              </a:buClr>
              <a:buSzPct val="100000"/>
              <a:buFont typeface="+mj-lt"/>
              <a:buAutoNum type="arabicPeriod"/>
            </a:pPr>
            <a:r>
              <a:rPr lang="en-US" sz="3600" dirty="0" smtClean="0"/>
              <a:t>To gain insights to encourage camps that currently enforce unplugged policies to add smartphone addiction awareness education for all ages that capitalizes on the unplugged environment as an opportunity for self-reflection and encourages post-camp self-management.</a:t>
            </a:r>
            <a:r>
              <a:rPr lang="en-US" sz="4000" dirty="0" smtClean="0"/>
              <a:t> </a:t>
            </a:r>
            <a:endParaRPr lang="en-US" sz="4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
        <p:nvSpPr>
          <p:cNvPr id="5" name="Title 1"/>
          <p:cNvSpPr txBox="1">
            <a:spLocks/>
          </p:cNvSpPr>
          <p:nvPr/>
        </p:nvSpPr>
        <p:spPr>
          <a:xfrm>
            <a:off x="803148" y="0"/>
            <a:ext cx="10058400" cy="13671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dirty="0" smtClean="0"/>
              <a:t>Objectives</a:t>
            </a:r>
            <a:endParaRPr lang="en-US" dirty="0"/>
          </a:p>
        </p:txBody>
      </p:sp>
    </p:spTree>
    <p:extLst>
      <p:ext uri="{BB962C8B-B14F-4D97-AF65-F5344CB8AC3E}">
        <p14:creationId xmlns:p14="http://schemas.microsoft.com/office/powerpoint/2010/main" val="1108293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8963"/>
            <a:ext cx="10058400" cy="1609344"/>
          </a:xfrm>
        </p:spPr>
        <p:txBody>
          <a:bodyPr/>
          <a:lstStyle/>
          <a:p>
            <a:r>
              <a:rPr lang="en-US" dirty="0" smtClean="0"/>
              <a:t>Participating Camps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52798019"/>
              </p:ext>
            </p:extLst>
          </p:nvPr>
        </p:nvGraphicFramePr>
        <p:xfrm>
          <a:off x="841248" y="1197665"/>
          <a:ext cx="11023600" cy="5029200"/>
        </p:xfrm>
        <a:graphic>
          <a:graphicData uri="http://schemas.openxmlformats.org/drawingml/2006/table">
            <a:tbl>
              <a:tblPr firstRow="1" bandRow="1">
                <a:tableStyleId>{5C22544A-7EE6-4342-B048-85BDC9FD1C3A}</a:tableStyleId>
              </a:tblPr>
              <a:tblGrid>
                <a:gridCol w="3743452"/>
                <a:gridCol w="3568700"/>
                <a:gridCol w="3711448"/>
              </a:tblGrid>
              <a:tr h="4499005">
                <a:tc>
                  <a:txBody>
                    <a:bodyPr/>
                    <a:lstStyle/>
                    <a:p>
                      <a:r>
                        <a:rPr lang="en-US" sz="1800" b="1" dirty="0" smtClean="0"/>
                        <a:t>Akiba Summer Camps</a:t>
                      </a:r>
                    </a:p>
                    <a:p>
                      <a:r>
                        <a:rPr lang="en-US" sz="1800" b="1" dirty="0" smtClean="0"/>
                        <a:t>Camps Airy and Louise</a:t>
                      </a:r>
                    </a:p>
                    <a:p>
                      <a:r>
                        <a:rPr lang="en-US" sz="1800" b="1" dirty="0" smtClean="0"/>
                        <a:t>B’nai Brith of Ottawa</a:t>
                      </a:r>
                    </a:p>
                    <a:p>
                      <a:r>
                        <a:rPr lang="en-US" sz="1800" b="1" dirty="0" smtClean="0"/>
                        <a:t>Beber Camp</a:t>
                      </a:r>
                    </a:p>
                    <a:p>
                      <a:r>
                        <a:rPr lang="en-US" sz="1800" b="1" dirty="0" smtClean="0"/>
                        <a:t>Berkshire Hills Eisenberg Camp</a:t>
                      </a:r>
                    </a:p>
                    <a:p>
                      <a:r>
                        <a:rPr lang="en-US" sz="1800" b="1" dirty="0" smtClean="0"/>
                        <a:t>Bold Earth Adventure Camps</a:t>
                      </a:r>
                    </a:p>
                    <a:p>
                      <a:r>
                        <a:rPr lang="en-US" sz="1800" b="1" dirty="0" smtClean="0"/>
                        <a:t>Camp Anokiing</a:t>
                      </a:r>
                    </a:p>
                    <a:p>
                      <a:r>
                        <a:rPr lang="en-US" sz="1800" b="1" dirty="0" smtClean="0"/>
                        <a:t>Camp Barney Medintz</a:t>
                      </a:r>
                    </a:p>
                    <a:p>
                      <a:r>
                        <a:rPr lang="en-US" sz="1800" b="1" dirty="0" smtClean="0"/>
                        <a:t>Camp Blue Ridge</a:t>
                      </a:r>
                    </a:p>
                    <a:p>
                      <a:r>
                        <a:rPr lang="en-US" sz="1800" b="1" dirty="0" smtClean="0"/>
                        <a:t>Capital Camps</a:t>
                      </a:r>
                    </a:p>
                    <a:p>
                      <a:r>
                        <a:rPr lang="en-US" sz="1800" b="1" dirty="0" smtClean="0"/>
                        <a:t>Camp Chi</a:t>
                      </a:r>
                    </a:p>
                    <a:p>
                      <a:r>
                        <a:rPr lang="en-US" sz="1800" b="1" dirty="0" smtClean="0"/>
                        <a:t>Camp Daisy and Harry Stein</a:t>
                      </a:r>
                    </a:p>
                    <a:p>
                      <a:r>
                        <a:rPr lang="en-US" sz="1800" b="1" dirty="0" smtClean="0"/>
                        <a:t>Eden Village Camp</a:t>
                      </a:r>
                    </a:p>
                    <a:p>
                      <a:r>
                        <a:rPr lang="en-US" sz="1800" b="1" dirty="0" smtClean="0"/>
                        <a:t>Emma Kaufmann Camp</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French Woods Camp</a:t>
                      </a:r>
                    </a:p>
                    <a:p>
                      <a:endParaRPr lang="en-US" sz="1800" b="1" dirty="0" smtClean="0"/>
                    </a:p>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r>
                        <a:rPr lang="en-US" sz="1800" b="1" dirty="0" smtClean="0"/>
                        <a:t>Camp Galil</a:t>
                      </a:r>
                    </a:p>
                    <a:p>
                      <a:r>
                        <a:rPr lang="en-US" sz="1800" b="1" dirty="0" smtClean="0"/>
                        <a:t>Gilding Hilltop Camp</a:t>
                      </a:r>
                    </a:p>
                    <a:p>
                      <a:r>
                        <a:rPr lang="en-US" sz="1800" b="1" dirty="0" smtClean="0"/>
                        <a:t>Camp Havaya</a:t>
                      </a:r>
                    </a:p>
                    <a:p>
                      <a:r>
                        <a:rPr lang="en-US" sz="1800" b="1" dirty="0" smtClean="0"/>
                        <a:t>Herzl Camp</a:t>
                      </a:r>
                    </a:p>
                    <a:p>
                      <a:r>
                        <a:rPr lang="en-US" sz="1800" b="1" dirty="0" smtClean="0"/>
                        <a:t>Camp Interlaken</a:t>
                      </a:r>
                    </a:p>
                    <a:p>
                      <a:r>
                        <a:rPr lang="en-US" sz="1800" b="1" dirty="0" smtClean="0"/>
                        <a:t>Camp JCA Shalom</a:t>
                      </a:r>
                    </a:p>
                    <a:p>
                      <a:r>
                        <a:rPr lang="en-US" sz="1800" b="1" dirty="0" smtClean="0"/>
                        <a:t>Camp Livingston</a:t>
                      </a:r>
                    </a:p>
                    <a:p>
                      <a:r>
                        <a:rPr lang="en-US" sz="1800" b="1" dirty="0" smtClean="0"/>
                        <a:t>Camp Moshava Ennismore</a:t>
                      </a:r>
                    </a:p>
                    <a:p>
                      <a:r>
                        <a:rPr lang="en-US" sz="1800" b="1" dirty="0" smtClean="0"/>
                        <a:t>Camp Moshava I.O. </a:t>
                      </a:r>
                    </a:p>
                    <a:p>
                      <a:r>
                        <a:rPr lang="en-US" sz="1800" b="1" dirty="0" smtClean="0"/>
                        <a:t>Camp Mountain Chai</a:t>
                      </a:r>
                    </a:p>
                    <a:p>
                      <a:r>
                        <a:rPr lang="en-US" sz="1800" b="1" dirty="0" smtClean="0"/>
                        <a:t>NJY Camps</a:t>
                      </a:r>
                    </a:p>
                    <a:p>
                      <a:r>
                        <a:rPr lang="en-US" sz="1800" b="1" dirty="0" smtClean="0"/>
                        <a:t>Camp Nock-A-Mixon</a:t>
                      </a:r>
                    </a:p>
                    <a:p>
                      <a:r>
                        <a:rPr lang="en-US" sz="1800" b="1" dirty="0" smtClean="0"/>
                        <a:t>Camp Ojibwa</a:t>
                      </a:r>
                    </a:p>
                    <a:p>
                      <a:r>
                        <a:rPr lang="en-US" sz="1800" b="1" dirty="0" smtClean="0"/>
                        <a:t>Olin-Sang</a:t>
                      </a:r>
                      <a:r>
                        <a:rPr lang="en-US" sz="1800" b="1" baseline="0" dirty="0" smtClean="0"/>
                        <a:t> Ruby Union Institute</a:t>
                      </a:r>
                      <a:endParaRPr lang="en-US" sz="1800" b="1" dirty="0" smtClean="0"/>
                    </a:p>
                    <a:p>
                      <a:r>
                        <a:rPr lang="en-US" sz="1800" b="1" dirty="0" smtClean="0"/>
                        <a:t>Camp Pathfinder</a:t>
                      </a:r>
                    </a:p>
                    <a:p>
                      <a:r>
                        <a:rPr lang="en-US" sz="1800" b="1" dirty="0" smtClean="0"/>
                        <a:t>Perlman Camp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r>
                        <a:rPr lang="en-US" sz="1800" b="1" dirty="0" smtClean="0"/>
                        <a:t>Ramah California</a:t>
                      </a:r>
                    </a:p>
                    <a:p>
                      <a:r>
                        <a:rPr lang="en-US" sz="1800" b="1" dirty="0" smtClean="0"/>
                        <a:t>Ramah New England</a:t>
                      </a:r>
                    </a:p>
                    <a:p>
                      <a:r>
                        <a:rPr lang="en-US" sz="1800" b="1" dirty="0" smtClean="0"/>
                        <a:t>Ramah in the Rockies </a:t>
                      </a:r>
                    </a:p>
                    <a:p>
                      <a:r>
                        <a:rPr lang="en-US" sz="1800" b="1" dirty="0" smtClean="0"/>
                        <a:t>Camp Sabra</a:t>
                      </a:r>
                    </a:p>
                    <a:p>
                      <a:r>
                        <a:rPr lang="en-US" sz="1800" b="1" dirty="0" smtClean="0"/>
                        <a:t>Camp Seneca Lake</a:t>
                      </a:r>
                    </a:p>
                    <a:p>
                      <a:r>
                        <a:rPr lang="en-US" sz="1800" b="1" dirty="0" smtClean="0"/>
                        <a:t>Tamarack Camps</a:t>
                      </a:r>
                    </a:p>
                    <a:p>
                      <a:r>
                        <a:rPr lang="en-US" sz="1800" b="1" dirty="0" smtClean="0"/>
                        <a:t>Camp Tevya</a:t>
                      </a:r>
                    </a:p>
                    <a:p>
                      <a:r>
                        <a:rPr lang="en-US" sz="1800" b="1" dirty="0" smtClean="0"/>
                        <a:t>URJ Camp Harlem</a:t>
                      </a:r>
                    </a:p>
                    <a:p>
                      <a:r>
                        <a:rPr lang="en-US" sz="1800" b="1" dirty="0" smtClean="0"/>
                        <a:t>URJ Camp</a:t>
                      </a:r>
                      <a:r>
                        <a:rPr lang="en-US" sz="1800" b="1" baseline="0" dirty="0" smtClean="0"/>
                        <a:t> Coleman</a:t>
                      </a:r>
                    </a:p>
                    <a:p>
                      <a:r>
                        <a:rPr lang="en-US" sz="1800" b="1" baseline="0" dirty="0" smtClean="0"/>
                        <a:t>URJ Eisner Camp</a:t>
                      </a:r>
                    </a:p>
                    <a:p>
                      <a:r>
                        <a:rPr lang="en-US" sz="1800" b="1" baseline="0" dirty="0" smtClean="0"/>
                        <a:t>URJ Six Points Creative Arts</a:t>
                      </a:r>
                    </a:p>
                    <a:p>
                      <a:r>
                        <a:rPr lang="en-US" sz="1800" b="1" baseline="0" dirty="0" smtClean="0"/>
                        <a:t>URJ Six Points Sports</a:t>
                      </a:r>
                      <a:endParaRPr lang="en-US" sz="1800" b="1" dirty="0" smtClean="0"/>
                    </a:p>
                    <a:p>
                      <a:r>
                        <a:rPr lang="en-US" sz="1800" b="1" dirty="0" smtClean="0"/>
                        <a:t>Camp Wise</a:t>
                      </a:r>
                    </a:p>
                    <a:p>
                      <a:r>
                        <a:rPr lang="en-US" sz="1800" b="1" dirty="0" smtClean="0"/>
                        <a:t>Camp Yavneh</a:t>
                      </a:r>
                    </a:p>
                    <a:p>
                      <a:r>
                        <a:rPr lang="en-US" sz="1800" b="1" dirty="0" smtClean="0"/>
                        <a:t>Camp Young Judaea Texas</a:t>
                      </a:r>
                    </a:p>
                    <a:p>
                      <a:r>
                        <a:rPr lang="en-US" sz="1800" b="1" dirty="0" smtClean="0"/>
                        <a:t>Young People’s Summer Stock</a:t>
                      </a:r>
                    </a:p>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Tree>
    <p:extLst>
      <p:ext uri="{BB962C8B-B14F-4D97-AF65-F5344CB8AC3E}">
        <p14:creationId xmlns:p14="http://schemas.microsoft.com/office/powerpoint/2010/main" val="790842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findings</a:t>
            </a:r>
            <a:br>
              <a:rPr lang="en-US" dirty="0" smtClean="0"/>
            </a:br>
            <a:endParaRPr lang="en-US" dirty="0"/>
          </a:p>
        </p:txBody>
      </p:sp>
      <p:sp>
        <p:nvSpPr>
          <p:cNvPr id="3" name="Content Placeholder 2"/>
          <p:cNvSpPr>
            <a:spLocks noGrp="1"/>
          </p:cNvSpPr>
          <p:nvPr>
            <p:ph idx="1"/>
          </p:nvPr>
        </p:nvSpPr>
        <p:spPr>
          <a:xfrm>
            <a:off x="1069848" y="1976781"/>
            <a:ext cx="10058400" cy="4283766"/>
          </a:xfrm>
        </p:spPr>
        <p:txBody>
          <a:bodyPr>
            <a:normAutofit/>
          </a:bodyPr>
          <a:lstStyle/>
          <a:p>
            <a:r>
              <a:rPr lang="en-US" dirty="0" smtClean="0"/>
              <a:t>100% of the teens (11-16) have their own smartphone. </a:t>
            </a:r>
            <a:br>
              <a:rPr lang="en-US" dirty="0" smtClean="0"/>
            </a:br>
            <a:endParaRPr lang="en-US" dirty="0" smtClean="0"/>
          </a:p>
          <a:p>
            <a:r>
              <a:rPr lang="en-US" dirty="0" smtClean="0"/>
              <a:t>30% of teens say that several times a day they think about wanting to stop using their smartphone, but don’t.</a:t>
            </a:r>
            <a:br>
              <a:rPr lang="en-US" dirty="0" smtClean="0"/>
            </a:br>
            <a:endParaRPr lang="en-US" dirty="0"/>
          </a:p>
          <a:p>
            <a:r>
              <a:rPr lang="en-US" dirty="0" smtClean="0"/>
              <a:t>69% reported that they would be happier if they could spend less time on their smartphone. </a:t>
            </a:r>
            <a:br>
              <a:rPr lang="en-US" dirty="0" smtClean="0"/>
            </a:b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Tree>
    <p:extLst>
      <p:ext uri="{BB962C8B-B14F-4D97-AF65-F5344CB8AC3E}">
        <p14:creationId xmlns:p14="http://schemas.microsoft.com/office/powerpoint/2010/main" val="5434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findings</a:t>
            </a:r>
            <a:br>
              <a:rPr lang="en-US" dirty="0" smtClean="0"/>
            </a:br>
            <a:endParaRPr lang="en-US" dirty="0"/>
          </a:p>
        </p:txBody>
      </p:sp>
      <p:sp>
        <p:nvSpPr>
          <p:cNvPr id="3" name="Content Placeholder 2"/>
          <p:cNvSpPr>
            <a:spLocks noGrp="1"/>
          </p:cNvSpPr>
          <p:nvPr>
            <p:ph idx="1"/>
          </p:nvPr>
        </p:nvSpPr>
        <p:spPr>
          <a:xfrm>
            <a:off x="1069848" y="1976781"/>
            <a:ext cx="10058400" cy="4283766"/>
          </a:xfrm>
        </p:spPr>
        <p:txBody>
          <a:bodyPr/>
          <a:lstStyle/>
          <a:p>
            <a:endParaRPr lang="en-US" dirty="0" smtClean="0"/>
          </a:p>
          <a:p>
            <a:endParaRPr lang="en-US" dirty="0" smtClean="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997" y="5854148"/>
            <a:ext cx="2095912" cy="812799"/>
          </a:xfrm>
          <a:prstGeom prst="rect">
            <a:avLst/>
          </a:prstGeom>
        </p:spPr>
      </p:pic>
      <p:sp>
        <p:nvSpPr>
          <p:cNvPr id="4" name="Rectangle 3"/>
          <p:cNvSpPr/>
          <p:nvPr/>
        </p:nvSpPr>
        <p:spPr>
          <a:xfrm>
            <a:off x="1069848" y="1570381"/>
            <a:ext cx="9461888" cy="3416320"/>
          </a:xfrm>
          <a:prstGeom prst="rect">
            <a:avLst/>
          </a:prstGeom>
        </p:spPr>
        <p:txBody>
          <a:bodyPr wrap="square">
            <a:spAutoFit/>
          </a:bodyPr>
          <a:lstStyle/>
          <a:p>
            <a:pPr marL="285750" indent="-285750">
              <a:buFont typeface="Arial" charset="0"/>
              <a:buChar char="•"/>
            </a:pPr>
            <a:endParaRPr lang="en-US" dirty="0"/>
          </a:p>
          <a:p>
            <a:pPr marL="285750" indent="-285750">
              <a:buFont typeface="Arial" charset="0"/>
              <a:buChar char="•"/>
            </a:pPr>
            <a:r>
              <a:rPr lang="en-US" dirty="0" smtClean="0"/>
              <a:t>93</a:t>
            </a:r>
            <a:r>
              <a:rPr lang="en-US" dirty="0"/>
              <a:t>% </a:t>
            </a:r>
            <a:r>
              <a:rPr lang="en-US" dirty="0" smtClean="0"/>
              <a:t>of teens said </a:t>
            </a:r>
            <a:r>
              <a:rPr lang="en-US" dirty="0"/>
              <a:t>they were relieved to have a break from</a:t>
            </a:r>
            <a:r>
              <a:rPr lang="en-US" b="1" dirty="0"/>
              <a:t> </a:t>
            </a:r>
            <a:r>
              <a:rPr lang="en-US" dirty="0"/>
              <a:t>social media</a:t>
            </a:r>
            <a:r>
              <a:rPr lang="en-US" b="1" dirty="0"/>
              <a:t> </a:t>
            </a:r>
            <a:r>
              <a:rPr lang="en-US" dirty="0"/>
              <a:t>while at </a:t>
            </a:r>
            <a:r>
              <a:rPr lang="en-US" dirty="0" smtClean="0"/>
              <a:t>camp.</a:t>
            </a:r>
            <a:br>
              <a:rPr lang="en-US" dirty="0" smtClean="0"/>
            </a:br>
            <a:endParaRPr lang="en-US" dirty="0"/>
          </a:p>
          <a:p>
            <a:pPr marL="285750" indent="-285750">
              <a:buFont typeface="Arial" charset="0"/>
              <a:buChar char="•"/>
            </a:pPr>
            <a:r>
              <a:rPr lang="en-US" dirty="0" smtClean="0"/>
              <a:t>72</a:t>
            </a:r>
            <a:r>
              <a:rPr lang="en-US" dirty="0"/>
              <a:t>% said their camp experience would have been worse if they had been permitted to bring their </a:t>
            </a:r>
            <a:r>
              <a:rPr lang="en-US" dirty="0" smtClean="0"/>
              <a:t>smartphones to camp. </a:t>
            </a:r>
          </a:p>
          <a:p>
            <a:pPr marL="285750" indent="-285750">
              <a:buFont typeface="Arial" charset="0"/>
              <a:buChar char="•"/>
            </a:pPr>
            <a:endParaRPr lang="en-US" dirty="0"/>
          </a:p>
          <a:p>
            <a:pPr marL="285750" indent="-285750">
              <a:buFont typeface="Arial" charset="0"/>
              <a:buChar char="•"/>
            </a:pPr>
            <a:r>
              <a:rPr lang="en-US" dirty="0"/>
              <a:t>On a scale of 0-100, teens rated their level of happiness at not having smartphones at camp at 82 and rated their level of frustration at 20</a:t>
            </a:r>
            <a:r>
              <a:rPr lang="en-US" dirty="0" smtClean="0"/>
              <a:t>.</a:t>
            </a:r>
            <a:br>
              <a:rPr lang="en-US" dirty="0" smtClean="0"/>
            </a:br>
            <a:endParaRPr lang="en-US" dirty="0" smtClean="0"/>
          </a:p>
          <a:p>
            <a:pPr marL="285750" indent="-285750">
              <a:buFont typeface="Arial" charset="0"/>
              <a:buChar char="•"/>
            </a:pPr>
            <a:endParaRPr lang="en-US" dirty="0" smtClean="0"/>
          </a:p>
          <a:p>
            <a:endParaRPr lang="en-US" dirty="0"/>
          </a:p>
        </p:txBody>
      </p:sp>
    </p:spTree>
    <p:extLst>
      <p:ext uri="{BB962C8B-B14F-4D97-AF65-F5344CB8AC3E}">
        <p14:creationId xmlns:p14="http://schemas.microsoft.com/office/powerpoint/2010/main" val="109746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6167</TotalTime>
  <Words>504</Words>
  <Application>Microsoft Macintosh PowerPoint</Application>
  <PresentationFormat>Widescreen</PresentationFormat>
  <Paragraphs>124</Paragraphs>
  <Slides>15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Bookman Old Style</vt:lpstr>
      <vt:lpstr>Calibri</vt:lpstr>
      <vt:lpstr>Century Gothic</vt:lpstr>
      <vt:lpstr>Courier New</vt:lpstr>
      <vt:lpstr>Mangal</vt:lpstr>
      <vt:lpstr>Rockwell Extra Bold</vt:lpstr>
      <vt:lpstr>Times</vt:lpstr>
      <vt:lpstr>Wingdings</vt:lpstr>
      <vt:lpstr>Arial</vt:lpstr>
      <vt:lpstr>Wood Type</vt:lpstr>
      <vt:lpstr>Camp as a Refuge From Smartphones:  Why It Matters and How You Can Market It </vt:lpstr>
      <vt:lpstr>Session overview </vt:lpstr>
      <vt:lpstr>Background  </vt:lpstr>
      <vt:lpstr>Background  </vt:lpstr>
      <vt:lpstr>Research methodology</vt:lpstr>
      <vt:lpstr>PowerPoint Presentation</vt:lpstr>
      <vt:lpstr>Participating Camps</vt:lpstr>
      <vt:lpstr>Key findings </vt:lpstr>
      <vt:lpstr>Key findings </vt:lpstr>
      <vt:lpstr>Key findings </vt:lpstr>
      <vt:lpstr>Key findings </vt:lpstr>
      <vt:lpstr>Key findings </vt:lpstr>
      <vt:lpstr>PowerPoint Presentation</vt:lpstr>
      <vt:lpstr>Applications of research for parent education of current camp families.  </vt:lpstr>
      <vt:lpstr>Applications of research for increasing camper and staff awareness about smartphones and their own well-being.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 as a Refuge From Smartphones:  Why It Matters and How You Can Market It </dc:title>
  <dc:creator>Microsoft Office User</dc:creator>
  <cp:lastModifiedBy>Microsoft Office User</cp:lastModifiedBy>
  <cp:revision>22</cp:revision>
  <dcterms:created xsi:type="dcterms:W3CDTF">2018-11-01T10:41:32Z</dcterms:created>
  <dcterms:modified xsi:type="dcterms:W3CDTF">2018-11-05T17:28:40Z</dcterms:modified>
</cp:coreProperties>
</file>