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7" r:id="rId3"/>
    <p:sldId id="271" r:id="rId4"/>
    <p:sldId id="268" r:id="rId5"/>
    <p:sldId id="269" r:id="rId6"/>
    <p:sldId id="263" r:id="rId7"/>
    <p:sldId id="266" r:id="rId8"/>
    <p:sldId id="270" r:id="rId9"/>
    <p:sldId id="273" r:id="rId10"/>
    <p:sldId id="280" r:id="rId11"/>
    <p:sldId id="272" r:id="rId12"/>
    <p:sldId id="262" r:id="rId13"/>
    <p:sldId id="265" r:id="rId14"/>
    <p:sldId id="274" r:id="rId15"/>
    <p:sldId id="278" r:id="rId16"/>
    <p:sldId id="277" r:id="rId17"/>
    <p:sldId id="275" r:id="rId18"/>
    <p:sldId id="276" r:id="rId19"/>
    <p:sldId id="279" r:id="rId20"/>
    <p:sldId id="281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9" autoAdjust="0"/>
    <p:restoredTop sz="94660"/>
  </p:normalViewPr>
  <p:slideViewPr>
    <p:cSldViewPr>
      <p:cViewPr varScale="1">
        <p:scale>
          <a:sx n="80" d="100"/>
          <a:sy n="80" d="100"/>
        </p:scale>
        <p:origin x="82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0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5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2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6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7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5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3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1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0827C-A85B-40B8-B387-32642D90128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0"/>
            <a:ext cx="9144000" cy="6637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9031"/>
            <a:ext cx="1838759" cy="35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154" y="6513443"/>
            <a:ext cx="1903332" cy="35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999" y="6509853"/>
            <a:ext cx="1903332" cy="355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817" y="6513442"/>
            <a:ext cx="1903332" cy="35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6743" y="6513443"/>
            <a:ext cx="1638300" cy="355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3267641" y="-288212"/>
            <a:ext cx="6416398" cy="7052877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9689" y="6275702"/>
            <a:ext cx="3147955" cy="146417"/>
          </a:xfrm>
          <a:prstGeom prst="rect">
            <a:avLst/>
          </a:prstGeom>
        </p:spPr>
      </p:pic>
      <p:pic>
        <p:nvPicPr>
          <p:cNvPr id="26" name="Picture 11" descr="M:\Logos\JCamp 180\SPOTcolor\JCAMP180_final-logo_spo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53" y="507437"/>
            <a:ext cx="2726025" cy="84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2EC5F-B1A8-486A-9CF3-56837F455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800835"/>
            <a:ext cx="8229600" cy="33473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A Template to Track Finances and Keep </a:t>
            </a:r>
            <a:br>
              <a:rPr lang="en-US" sz="4000" dirty="0"/>
            </a:br>
            <a:r>
              <a:rPr lang="en-US" sz="4000" dirty="0"/>
              <a:t>Your Board Informed</a:t>
            </a:r>
          </a:p>
          <a:p>
            <a:pPr marL="0" indent="0" algn="ctr">
              <a:buNone/>
            </a:pPr>
            <a:r>
              <a:rPr lang="en-US" sz="4000" dirty="0"/>
              <a:t>Mark Gold</a:t>
            </a:r>
            <a:br>
              <a:rPr lang="en-US" sz="4000" dirty="0"/>
            </a:br>
            <a:r>
              <a:rPr lang="en-US" sz="1600" dirty="0"/>
              <a:t>(mark@hgf.org)</a:t>
            </a:r>
          </a:p>
          <a:p>
            <a:pPr marL="0" indent="0" algn="ctr">
              <a:buNone/>
            </a:pPr>
            <a:r>
              <a:rPr lang="en-US" sz="4000" dirty="0"/>
              <a:t>October, 2019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C455F75-FA45-4AAA-9150-7A9E6FFA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7431"/>
            <a:ext cx="8229600" cy="1143000"/>
          </a:xfrm>
        </p:spPr>
        <p:txBody>
          <a:bodyPr/>
          <a:lstStyle/>
          <a:p>
            <a:r>
              <a:rPr lang="en-US" dirty="0"/>
              <a:t>Financial Visibility</a:t>
            </a:r>
          </a:p>
        </p:txBody>
      </p:sp>
    </p:spTree>
    <p:extLst>
      <p:ext uri="{BB962C8B-B14F-4D97-AF65-F5344CB8AC3E}">
        <p14:creationId xmlns:p14="http://schemas.microsoft.com/office/powerpoint/2010/main" val="8874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0"/>
            <a:ext cx="9144000" cy="6637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9031"/>
            <a:ext cx="1838759" cy="35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154" y="6513443"/>
            <a:ext cx="1903332" cy="35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999" y="6509853"/>
            <a:ext cx="1903332" cy="355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817" y="6513442"/>
            <a:ext cx="1903332" cy="35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6743" y="6513443"/>
            <a:ext cx="1638300" cy="355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3267641" y="-288212"/>
            <a:ext cx="6416398" cy="7052877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9689" y="6275702"/>
            <a:ext cx="3147955" cy="146417"/>
          </a:xfrm>
          <a:prstGeom prst="rect">
            <a:avLst/>
          </a:prstGeom>
        </p:spPr>
      </p:pic>
      <p:pic>
        <p:nvPicPr>
          <p:cNvPr id="26" name="Picture 11" descr="M:\Logos\JCamp 180\SPOTcolor\JCAMP180_final-logo_spo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53" y="507437"/>
            <a:ext cx="2726025" cy="84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2EC5F-B1A8-486A-9CF3-56837F455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800835"/>
            <a:ext cx="8229600" cy="33473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Capital campaign revenues are not operating funds</a:t>
            </a:r>
          </a:p>
          <a:p>
            <a:pPr lvl="1"/>
            <a:r>
              <a:rPr lang="en-US" dirty="0"/>
              <a:t>If you include capital revenues, you need a separate line for capital expenses</a:t>
            </a:r>
          </a:p>
          <a:p>
            <a:pPr lvl="1"/>
            <a:r>
              <a:rPr lang="en-US" dirty="0"/>
              <a:t>It’s OK to include capital income and expenses as long as the amount is small relative to the overall camp budget;  Don’t do it when on a capital building spree.</a:t>
            </a:r>
          </a:p>
          <a:p>
            <a:r>
              <a:rPr lang="en-US" dirty="0"/>
              <a:t>Gifts to your endowment fund are not operating funds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TRACK THESE REVENUES SEPARATE FROM YOUR OPERATING BUDGET LEAST THEY GIVE YOU A FALSE SENSE OF SECURITY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C455F75-FA45-4AAA-9150-7A9E6FFA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74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Budget Revenue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85385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0"/>
            <a:ext cx="9144000" cy="6637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9031"/>
            <a:ext cx="1838759" cy="35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154" y="6513443"/>
            <a:ext cx="1903332" cy="35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999" y="6509853"/>
            <a:ext cx="1903332" cy="355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817" y="6513442"/>
            <a:ext cx="1903332" cy="35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6743" y="6513443"/>
            <a:ext cx="1638300" cy="355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3267641" y="-288212"/>
            <a:ext cx="6416398" cy="7052877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9689" y="6275702"/>
            <a:ext cx="3147955" cy="146417"/>
          </a:xfrm>
          <a:prstGeom prst="rect">
            <a:avLst/>
          </a:prstGeom>
        </p:spPr>
      </p:pic>
      <p:pic>
        <p:nvPicPr>
          <p:cNvPr id="26" name="Picture 11" descr="M:\Logos\JCamp 180\SPOTcolor\JCAMP180_final-logo_spo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53" y="507437"/>
            <a:ext cx="2726025" cy="84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2EC5F-B1A8-486A-9CF3-56837F455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800835"/>
            <a:ext cx="8229600" cy="33473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Enrollment Assumptions: </a:t>
            </a:r>
          </a:p>
          <a:p>
            <a:pPr lvl="1"/>
            <a:r>
              <a:rPr lang="en-US" dirty="0"/>
              <a:t>Build assumptions each year:  session by session</a:t>
            </a:r>
          </a:p>
          <a:p>
            <a:pPr lvl="1"/>
            <a:r>
              <a:rPr lang="en-US" dirty="0"/>
              <a:t>Include tuition and enrollment numbers</a:t>
            </a:r>
          </a:p>
          <a:p>
            <a:r>
              <a:rPr lang="en-US" dirty="0"/>
              <a:t>Capital Income and Expenses:</a:t>
            </a:r>
          </a:p>
          <a:p>
            <a:pPr lvl="1"/>
            <a:r>
              <a:rPr lang="en-US" dirty="0"/>
              <a:t>Have a separate budget and spreadsheet </a:t>
            </a:r>
          </a:p>
          <a:p>
            <a:r>
              <a:rPr lang="en-US" dirty="0"/>
              <a:t>Camp Tuition</a:t>
            </a:r>
          </a:p>
          <a:p>
            <a:pPr lvl="1"/>
            <a:r>
              <a:rPr lang="en-US" dirty="0"/>
              <a:t>List full tuition with no discounts</a:t>
            </a:r>
          </a:p>
          <a:p>
            <a:pPr lvl="2"/>
            <a:r>
              <a:rPr lang="en-US" dirty="0"/>
              <a:t>Calculation based on campers, weeks, rate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C455F75-FA45-4AAA-9150-7A9E6FFA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74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Budget Revenue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4208841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0"/>
            <a:ext cx="9144000" cy="6637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9031"/>
            <a:ext cx="1838759" cy="35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154" y="6513443"/>
            <a:ext cx="1903332" cy="35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999" y="6509853"/>
            <a:ext cx="1903332" cy="355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817" y="6513442"/>
            <a:ext cx="1903332" cy="35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6743" y="6513443"/>
            <a:ext cx="1638300" cy="355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3267641" y="-288212"/>
            <a:ext cx="6416398" cy="7052877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9689" y="6275702"/>
            <a:ext cx="3147955" cy="146417"/>
          </a:xfrm>
          <a:prstGeom prst="rect">
            <a:avLst/>
          </a:prstGeom>
        </p:spPr>
      </p:pic>
      <p:pic>
        <p:nvPicPr>
          <p:cNvPr id="26" name="Picture 11" descr="M:\Logos\JCamp 180\SPOTcolor\JCAMP180_final-logo_spo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53" y="507437"/>
            <a:ext cx="2726025" cy="84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2EC5F-B1A8-486A-9CF3-56837F455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800835"/>
            <a:ext cx="8229600" cy="3347332"/>
          </a:xfrm>
        </p:spPr>
        <p:txBody>
          <a:bodyPr>
            <a:normAutofit/>
          </a:bodyPr>
          <a:lstStyle/>
          <a:p>
            <a:r>
              <a:rPr lang="en-US" dirty="0"/>
              <a:t>Fundraising: </a:t>
            </a:r>
          </a:p>
          <a:p>
            <a:pPr lvl="1"/>
            <a:r>
              <a:rPr lang="en-US" dirty="0"/>
              <a:t>Separate individual from institutional gifts</a:t>
            </a:r>
          </a:p>
          <a:p>
            <a:pPr lvl="1"/>
            <a:r>
              <a:rPr lang="en-US" dirty="0"/>
              <a:t>Separate scholarship revenue, annual campaign revenue, endowment income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C455F75-FA45-4AAA-9150-7A9E6FFA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74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Budget Revenue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Best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7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0"/>
            <a:ext cx="9144000" cy="6637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9031"/>
            <a:ext cx="1838759" cy="35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154" y="6513443"/>
            <a:ext cx="1903332" cy="35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999" y="6509853"/>
            <a:ext cx="1903332" cy="355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817" y="6513442"/>
            <a:ext cx="1903332" cy="35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6743" y="6513443"/>
            <a:ext cx="1638300" cy="355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3146702" y="0"/>
            <a:ext cx="6416398" cy="7052877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9689" y="6275702"/>
            <a:ext cx="3147955" cy="146417"/>
          </a:xfrm>
          <a:prstGeom prst="rect">
            <a:avLst/>
          </a:prstGeom>
        </p:spPr>
      </p:pic>
      <p:pic>
        <p:nvPicPr>
          <p:cNvPr id="26" name="Picture 11" descr="M:\Logos\JCamp 180\SPOTcolor\JCAMP180_final-logo_spo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53" y="507437"/>
            <a:ext cx="2726025" cy="84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2EC5F-B1A8-486A-9CF3-56837F455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800835"/>
            <a:ext cx="8229600" cy="3347332"/>
          </a:xfrm>
        </p:spPr>
        <p:txBody>
          <a:bodyPr>
            <a:normAutofit fontScale="92500"/>
          </a:bodyPr>
          <a:lstStyle/>
          <a:p>
            <a:r>
              <a:rPr lang="en-US" dirty="0"/>
              <a:t>Tuition Discounts</a:t>
            </a:r>
          </a:p>
          <a:p>
            <a:pPr lvl="1"/>
            <a:r>
              <a:rPr lang="en-US" dirty="0"/>
              <a:t>Set a budget line for each discount plan </a:t>
            </a:r>
          </a:p>
          <a:p>
            <a:pPr lvl="2"/>
            <a:r>
              <a:rPr lang="en-US" dirty="0"/>
              <a:t>Makes impact of discount offerings visible  </a:t>
            </a:r>
          </a:p>
          <a:p>
            <a:pPr lvl="2"/>
            <a:r>
              <a:rPr lang="en-US" dirty="0"/>
              <a:t>Shows the impact of each discount</a:t>
            </a:r>
          </a:p>
          <a:p>
            <a:pPr lvl="2"/>
            <a:r>
              <a:rPr lang="en-US" dirty="0"/>
              <a:t>Helps develop future discount offerings</a:t>
            </a:r>
          </a:p>
          <a:p>
            <a:pPr lvl="1"/>
            <a:r>
              <a:rPr lang="en-US" dirty="0"/>
              <a:t>Adjust actuals based on response</a:t>
            </a:r>
          </a:p>
          <a:p>
            <a:r>
              <a:rPr lang="en-US" dirty="0"/>
              <a:t>Show scholarships as a discount to revenue:  </a:t>
            </a:r>
          </a:p>
          <a:p>
            <a:pPr lvl="1"/>
            <a:r>
              <a:rPr lang="en-US" dirty="0"/>
              <a:t>Separate need-based scholarship amount for accountability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C455F75-FA45-4AAA-9150-7A9E6FFA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74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Budget Revenue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Best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45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0"/>
            <a:ext cx="9144000" cy="6637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9031"/>
            <a:ext cx="1838759" cy="35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154" y="6513443"/>
            <a:ext cx="1903332" cy="35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999" y="6509853"/>
            <a:ext cx="1903332" cy="355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817" y="6513442"/>
            <a:ext cx="1903332" cy="35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6743" y="6513443"/>
            <a:ext cx="1638300" cy="355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3267641" y="-288212"/>
            <a:ext cx="6416398" cy="7052877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9689" y="6275702"/>
            <a:ext cx="3147955" cy="146417"/>
          </a:xfrm>
          <a:prstGeom prst="rect">
            <a:avLst/>
          </a:prstGeom>
        </p:spPr>
      </p:pic>
      <p:pic>
        <p:nvPicPr>
          <p:cNvPr id="26" name="Picture 11" descr="M:\Logos\JCamp 180\SPOTcolor\JCAMP180_final-logo_spo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53" y="507437"/>
            <a:ext cx="2726025" cy="84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2EC5F-B1A8-486A-9CF3-56837F455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800835"/>
            <a:ext cx="8229600" cy="33473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Utilize expense categories that are consistent with industry-wide standards: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Personnel		- Operations		- Occupancy</a:t>
            </a:r>
          </a:p>
          <a:p>
            <a:pPr lvl="1"/>
            <a:r>
              <a:rPr lang="en-US" dirty="0"/>
              <a:t>Program		- Office Expenses		- Security</a:t>
            </a:r>
          </a:p>
          <a:p>
            <a:pPr lvl="1"/>
            <a:r>
              <a:rPr lang="en-US" dirty="0"/>
              <a:t>Transportation   	- Bank Charges 		- Technology</a:t>
            </a:r>
          </a:p>
          <a:p>
            <a:pPr lvl="1"/>
            <a:r>
              <a:rPr lang="en-US" dirty="0"/>
              <a:t>Travel   		- Laundry 		- Fundraising</a:t>
            </a:r>
          </a:p>
          <a:p>
            <a:pPr lvl="1"/>
            <a:r>
              <a:rPr lang="en-US" dirty="0"/>
              <a:t>Medical               	- Utilities 		- Laundry</a:t>
            </a:r>
          </a:p>
          <a:p>
            <a:pPr lvl="1"/>
            <a:r>
              <a:rPr lang="en-US" dirty="0"/>
              <a:t>Food		- Pool / Water		- Legal / Accounting</a:t>
            </a:r>
          </a:p>
          <a:p>
            <a:pPr lvl="1"/>
            <a:r>
              <a:rPr lang="en-US" dirty="0"/>
              <a:t>Maintenance	- Recruitment 		- Insurance</a:t>
            </a:r>
          </a:p>
          <a:p>
            <a:pPr lvl="1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C455F75-FA45-4AAA-9150-7A9E6FFA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74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Budget Expenses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23346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0"/>
            <a:ext cx="9144000" cy="6637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9031"/>
            <a:ext cx="1838759" cy="35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154" y="6513443"/>
            <a:ext cx="1903332" cy="35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999" y="6509853"/>
            <a:ext cx="1903332" cy="355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817" y="6513442"/>
            <a:ext cx="1903332" cy="35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6743" y="6513443"/>
            <a:ext cx="1638300" cy="355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3267641" y="-288212"/>
            <a:ext cx="6416398" cy="7052877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9689" y="6275702"/>
            <a:ext cx="3147955" cy="146417"/>
          </a:xfrm>
          <a:prstGeom prst="rect">
            <a:avLst/>
          </a:prstGeom>
        </p:spPr>
      </p:pic>
      <p:pic>
        <p:nvPicPr>
          <p:cNvPr id="26" name="Picture 11" descr="M:\Logos\JCamp 180\SPOTcolor\JCAMP180_final-logo_spo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53" y="507437"/>
            <a:ext cx="2726025" cy="84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2EC5F-B1A8-486A-9CF3-56837F455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800835"/>
            <a:ext cx="8229600" cy="3347332"/>
          </a:xfrm>
        </p:spPr>
        <p:txBody>
          <a:bodyPr>
            <a:normAutofit/>
          </a:bodyPr>
          <a:lstStyle/>
          <a:p>
            <a:r>
              <a:rPr lang="en-US" dirty="0"/>
              <a:t>Use back-up worksheets as necessary to detail expense budgets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C455F75-FA45-4AAA-9150-7A9E6FFA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74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Budget Expenses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36437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0"/>
            <a:ext cx="9144000" cy="6637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9031"/>
            <a:ext cx="1838759" cy="35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154" y="6513443"/>
            <a:ext cx="1903332" cy="35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999" y="6509853"/>
            <a:ext cx="1903332" cy="355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817" y="6513442"/>
            <a:ext cx="1903332" cy="35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6743" y="6513443"/>
            <a:ext cx="1638300" cy="355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3267641" y="-288212"/>
            <a:ext cx="6416398" cy="7052877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9689" y="6275702"/>
            <a:ext cx="3147955" cy="146417"/>
          </a:xfrm>
          <a:prstGeom prst="rect">
            <a:avLst/>
          </a:prstGeom>
        </p:spPr>
      </p:pic>
      <p:pic>
        <p:nvPicPr>
          <p:cNvPr id="26" name="Picture 11" descr="M:\Logos\JCamp 180\SPOTcolor\JCAMP180_final-logo_spo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53" y="507437"/>
            <a:ext cx="2726025" cy="84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2EC5F-B1A8-486A-9CF3-56837F455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800835"/>
            <a:ext cx="8229600" cy="3347332"/>
          </a:xfrm>
        </p:spPr>
        <p:txBody>
          <a:bodyPr>
            <a:normAutofit/>
          </a:bodyPr>
          <a:lstStyle/>
          <a:p>
            <a:r>
              <a:rPr lang="en-US" dirty="0"/>
              <a:t>Require that adherence to budgets be managed by whoever is closed to the operations (particularly true for program expenses)</a:t>
            </a:r>
          </a:p>
          <a:p>
            <a:r>
              <a:rPr lang="en-US" dirty="0"/>
              <a:t>Put in place accountability and traceability standards</a:t>
            </a:r>
          </a:p>
          <a:p>
            <a:pPr lvl="1"/>
            <a:r>
              <a:rPr lang="en-US" dirty="0"/>
              <a:t>Approvals in advance of expenditures</a:t>
            </a:r>
          </a:p>
          <a:p>
            <a:pPr lvl="1"/>
            <a:r>
              <a:rPr lang="en-US" dirty="0"/>
              <a:t>Multiple levels of approval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C455F75-FA45-4AAA-9150-7A9E6FFA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74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Budget Expenses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07003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32" y="0"/>
            <a:ext cx="9144000" cy="6637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9031"/>
            <a:ext cx="1838759" cy="35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154" y="6513443"/>
            <a:ext cx="1903332" cy="35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999" y="6509853"/>
            <a:ext cx="1903332" cy="355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817" y="6513442"/>
            <a:ext cx="1903332" cy="35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6743" y="6513443"/>
            <a:ext cx="1638300" cy="355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3146702" y="0"/>
            <a:ext cx="6416398" cy="7052877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9689" y="6275702"/>
            <a:ext cx="3147955" cy="146417"/>
          </a:xfrm>
          <a:prstGeom prst="rect">
            <a:avLst/>
          </a:prstGeom>
        </p:spPr>
      </p:pic>
      <p:pic>
        <p:nvPicPr>
          <p:cNvPr id="26" name="Picture 11" descr="M:\Logos\JCamp 180\SPOTcolor\JCAMP180_final-logo_spo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53" y="507437"/>
            <a:ext cx="2726025" cy="84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2EC5F-B1A8-486A-9CF3-56837F455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800835"/>
            <a:ext cx="8229600" cy="3347332"/>
          </a:xfrm>
        </p:spPr>
        <p:txBody>
          <a:bodyPr>
            <a:normAutofit/>
          </a:bodyPr>
          <a:lstStyle/>
          <a:p>
            <a:r>
              <a:rPr lang="en-US" dirty="0"/>
              <a:t>Personnel</a:t>
            </a:r>
          </a:p>
          <a:p>
            <a:pPr lvl="1"/>
            <a:r>
              <a:rPr lang="en-US" dirty="0"/>
              <a:t>The more detail the better:  Particularly for seasonal staff</a:t>
            </a:r>
          </a:p>
          <a:p>
            <a:pPr lvl="1"/>
            <a:r>
              <a:rPr lang="en-US" dirty="0"/>
              <a:t>Includes both direct and indirect costs</a:t>
            </a:r>
          </a:p>
          <a:p>
            <a:pPr lvl="2"/>
            <a:r>
              <a:rPr lang="en-US" dirty="0"/>
              <a:t>Salaries and wages</a:t>
            </a:r>
          </a:p>
          <a:p>
            <a:pPr lvl="2"/>
            <a:r>
              <a:rPr lang="en-US" dirty="0"/>
              <a:t>Benefits (taxes other than payroll deductions)</a:t>
            </a:r>
          </a:p>
          <a:p>
            <a:pPr lvl="2"/>
            <a:r>
              <a:rPr lang="en-US" dirty="0"/>
              <a:t>Benefits (others)</a:t>
            </a:r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C455F75-FA45-4AAA-9150-7A9E6FFA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74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Budget Expenses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Best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15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0"/>
            <a:ext cx="9144000" cy="6637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9031"/>
            <a:ext cx="1838759" cy="35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154" y="6513443"/>
            <a:ext cx="1903332" cy="35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999" y="6509853"/>
            <a:ext cx="1903332" cy="355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817" y="6513442"/>
            <a:ext cx="1903332" cy="35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6743" y="6513443"/>
            <a:ext cx="1638300" cy="355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3146702" y="0"/>
            <a:ext cx="6416398" cy="7052877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9689" y="6275702"/>
            <a:ext cx="3147955" cy="146417"/>
          </a:xfrm>
          <a:prstGeom prst="rect">
            <a:avLst/>
          </a:prstGeom>
        </p:spPr>
      </p:pic>
      <p:pic>
        <p:nvPicPr>
          <p:cNvPr id="26" name="Picture 11" descr="M:\Logos\JCamp 180\SPOTcolor\JCAMP180_final-logo_spo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53" y="507437"/>
            <a:ext cx="2726025" cy="84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2EC5F-B1A8-486A-9CF3-56837F455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800835"/>
            <a:ext cx="8229600" cy="33473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Program Expenses</a:t>
            </a:r>
          </a:p>
          <a:p>
            <a:pPr lvl="1"/>
            <a:r>
              <a:rPr lang="en-US" dirty="0"/>
              <a:t>Provide the program budget details to the program area director and make her/him responsible for adherence to the budget</a:t>
            </a:r>
          </a:p>
          <a:p>
            <a:pPr lvl="1"/>
            <a:r>
              <a:rPr lang="en-US" dirty="0"/>
              <a:t>Break down program expenses to the lowest meaningful level of control</a:t>
            </a:r>
          </a:p>
          <a:p>
            <a:pPr lvl="1"/>
            <a:r>
              <a:rPr lang="en-US" dirty="0"/>
              <a:t>Share the accounting ledger structure and insist that summer spending be allocated at the time money is spent (particularly important for credit card expenses)</a:t>
            </a:r>
          </a:p>
          <a:p>
            <a:pPr lvl="1"/>
            <a:r>
              <a:rPr lang="en-US" dirty="0"/>
              <a:t>Track, track, track – especially during the summer</a:t>
            </a:r>
          </a:p>
          <a:p>
            <a:pPr marL="457200" lvl="1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C455F75-FA45-4AAA-9150-7A9E6FFA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74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Budget Expenses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Best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5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989CB6C-6EFD-4B8B-8FEF-D6AC080F1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528762"/>
            <a:ext cx="81724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1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0"/>
            <a:ext cx="9144000" cy="6637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9031"/>
            <a:ext cx="1838759" cy="35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154" y="6513443"/>
            <a:ext cx="1903332" cy="35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999" y="6509853"/>
            <a:ext cx="1903332" cy="355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817" y="6513442"/>
            <a:ext cx="1903332" cy="35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6743" y="6513443"/>
            <a:ext cx="1638300" cy="355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3267641" y="-288212"/>
            <a:ext cx="6416398" cy="7052877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9689" y="6275702"/>
            <a:ext cx="3147955" cy="146417"/>
          </a:xfrm>
          <a:prstGeom prst="rect">
            <a:avLst/>
          </a:prstGeom>
        </p:spPr>
      </p:pic>
      <p:pic>
        <p:nvPicPr>
          <p:cNvPr id="26" name="Picture 11" descr="M:\Logos\JCamp 180\SPOTcolor\JCAMP180_final-logo_spo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53" y="507437"/>
            <a:ext cx="2726025" cy="84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2EC5F-B1A8-486A-9CF3-56837F455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800835"/>
            <a:ext cx="8229600" cy="3347332"/>
          </a:xfrm>
        </p:spPr>
        <p:txBody>
          <a:bodyPr/>
          <a:lstStyle/>
          <a:p>
            <a:r>
              <a:rPr lang="en-US" dirty="0"/>
              <a:t>Best practices in budgeting and budget presentation</a:t>
            </a:r>
          </a:p>
          <a:p>
            <a:pPr lvl="1"/>
            <a:r>
              <a:rPr lang="en-US" dirty="0"/>
              <a:t>Suggestions will focus on camp budgeting</a:t>
            </a:r>
          </a:p>
          <a:p>
            <a:r>
              <a:rPr lang="en-US" dirty="0"/>
              <a:t>Samples of best practices in action</a:t>
            </a:r>
          </a:p>
          <a:p>
            <a:r>
              <a:rPr lang="en-US" dirty="0"/>
              <a:t>Template you can use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C455F75-FA45-4AAA-9150-7A9E6FFA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7431"/>
            <a:ext cx="8229600" cy="1143000"/>
          </a:xfrm>
        </p:spPr>
        <p:txBody>
          <a:bodyPr/>
          <a:lstStyle/>
          <a:p>
            <a:r>
              <a:rPr lang="en-US" dirty="0"/>
              <a:t>Workshop Take-aways</a:t>
            </a:r>
          </a:p>
        </p:txBody>
      </p:sp>
    </p:spTree>
    <p:extLst>
      <p:ext uri="{BB962C8B-B14F-4D97-AF65-F5344CB8AC3E}">
        <p14:creationId xmlns:p14="http://schemas.microsoft.com/office/powerpoint/2010/main" val="896164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0"/>
            <a:ext cx="9144000" cy="6637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9031"/>
            <a:ext cx="1838759" cy="35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154" y="6513443"/>
            <a:ext cx="1903332" cy="35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999" y="6509853"/>
            <a:ext cx="1903332" cy="355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817" y="6513442"/>
            <a:ext cx="1903332" cy="35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6743" y="6513443"/>
            <a:ext cx="1638300" cy="355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3146702" y="0"/>
            <a:ext cx="6416398" cy="7052877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9689" y="6275702"/>
            <a:ext cx="3147955" cy="146417"/>
          </a:xfrm>
          <a:prstGeom prst="rect">
            <a:avLst/>
          </a:prstGeom>
        </p:spPr>
      </p:pic>
      <p:pic>
        <p:nvPicPr>
          <p:cNvPr id="26" name="Picture 11" descr="M:\Logos\JCamp 180\SPOTcolor\JCAMP180_final-logo_spo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53" y="507437"/>
            <a:ext cx="2726025" cy="84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2EC5F-B1A8-486A-9CF3-56837F455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800835"/>
            <a:ext cx="8229600" cy="33473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Cash flow projections are NOT a budget; the budget must come first.</a:t>
            </a:r>
          </a:p>
          <a:p>
            <a:r>
              <a:rPr lang="en-US" dirty="0"/>
              <a:t>It is a tool to help manage financial operations</a:t>
            </a:r>
          </a:p>
          <a:p>
            <a:pPr lvl="1"/>
            <a:r>
              <a:rPr lang="en-US" dirty="0"/>
              <a:t>Used to track cash on hand</a:t>
            </a:r>
          </a:p>
          <a:p>
            <a:pPr lvl="1"/>
            <a:r>
              <a:rPr lang="en-US" dirty="0"/>
              <a:t>Addresses tendency to use next year’s revenue to pay this year’s expenses</a:t>
            </a:r>
          </a:p>
          <a:p>
            <a:r>
              <a:rPr lang="en-US" dirty="0"/>
              <a:t>Most useful to organizations with seasonal revenue or expenses</a:t>
            </a:r>
          </a:p>
          <a:p>
            <a:r>
              <a:rPr lang="en-US" dirty="0"/>
              <a:t>Tracks cash available to pay bills</a:t>
            </a:r>
          </a:p>
          <a:p>
            <a:r>
              <a:rPr lang="en-US" dirty="0"/>
              <a:t>Must be updated monthly (by bookkeeper) to remain useful</a:t>
            </a:r>
          </a:p>
          <a:p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C455F75-FA45-4AAA-9150-7A9E6FFA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74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Cash Flow</a:t>
            </a:r>
          </a:p>
        </p:txBody>
      </p:sp>
    </p:spTree>
    <p:extLst>
      <p:ext uri="{BB962C8B-B14F-4D97-AF65-F5344CB8AC3E}">
        <p14:creationId xmlns:p14="http://schemas.microsoft.com/office/powerpoint/2010/main" val="426043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0"/>
            <a:ext cx="9144000" cy="6637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9031"/>
            <a:ext cx="1838759" cy="35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154" y="6513443"/>
            <a:ext cx="1903332" cy="35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999" y="6509853"/>
            <a:ext cx="1903332" cy="355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817" y="6513442"/>
            <a:ext cx="1903332" cy="35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6743" y="6513443"/>
            <a:ext cx="1638300" cy="355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3267641" y="-288212"/>
            <a:ext cx="6416398" cy="7052877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9689" y="6275702"/>
            <a:ext cx="3147955" cy="146417"/>
          </a:xfrm>
          <a:prstGeom prst="rect">
            <a:avLst/>
          </a:prstGeom>
        </p:spPr>
      </p:pic>
      <p:pic>
        <p:nvPicPr>
          <p:cNvPr id="26" name="Picture 11" descr="M:\Logos\JCamp 180\SPOTcolor\JCAMP180_final-logo_spo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53" y="507437"/>
            <a:ext cx="2726025" cy="84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2EC5F-B1A8-486A-9CF3-56837F455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800835"/>
            <a:ext cx="8229600" cy="3347332"/>
          </a:xfrm>
        </p:spPr>
        <p:txBody>
          <a:bodyPr/>
          <a:lstStyle/>
          <a:p>
            <a:r>
              <a:rPr lang="en-US" dirty="0"/>
              <a:t>Applies to larger organization (Synagogue, JCC) or even a camp that has non-camp activities supported by income and expenses: </a:t>
            </a:r>
          </a:p>
          <a:p>
            <a:pPr lvl="1"/>
            <a:r>
              <a:rPr lang="en-US" dirty="0"/>
              <a:t>Year around programming</a:t>
            </a:r>
          </a:p>
          <a:p>
            <a:pPr lvl="1"/>
            <a:r>
              <a:rPr lang="en-US" dirty="0"/>
              <a:t>Retreat Center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C455F75-FA45-4AAA-9150-7A9E6FFA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74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Parent Organization</a:t>
            </a:r>
          </a:p>
        </p:txBody>
      </p:sp>
    </p:spTree>
    <p:extLst>
      <p:ext uri="{BB962C8B-B14F-4D97-AF65-F5344CB8AC3E}">
        <p14:creationId xmlns:p14="http://schemas.microsoft.com/office/powerpoint/2010/main" val="2131177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0"/>
            <a:ext cx="9144000" cy="6637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9031"/>
            <a:ext cx="1838759" cy="35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154" y="6513443"/>
            <a:ext cx="1903332" cy="35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999" y="6509853"/>
            <a:ext cx="1903332" cy="355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817" y="6513442"/>
            <a:ext cx="1903332" cy="35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6743" y="6513443"/>
            <a:ext cx="1638300" cy="355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3361284" y="-273307"/>
            <a:ext cx="6416398" cy="7052877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9689" y="6275702"/>
            <a:ext cx="3147955" cy="146417"/>
          </a:xfrm>
          <a:prstGeom prst="rect">
            <a:avLst/>
          </a:prstGeom>
        </p:spPr>
      </p:pic>
      <p:pic>
        <p:nvPicPr>
          <p:cNvPr id="26" name="Picture 11" descr="M:\Logos\JCamp 180\SPOTcolor\JCAMP180_final-logo_spo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53" y="507437"/>
            <a:ext cx="2726025" cy="84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2EC5F-B1A8-486A-9CF3-56837F455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800835"/>
            <a:ext cx="8229600" cy="3347332"/>
          </a:xfrm>
        </p:spPr>
        <p:txBody>
          <a:bodyPr/>
          <a:lstStyle/>
          <a:p>
            <a:r>
              <a:rPr lang="en-US" dirty="0"/>
              <a:t>Program components must equal overall budget</a:t>
            </a:r>
          </a:p>
          <a:p>
            <a:r>
              <a:rPr lang="en-US" dirty="0"/>
              <a:t>There is probably a central administration cost that has minimal associated revenue</a:t>
            </a:r>
          </a:p>
          <a:p>
            <a:r>
              <a:rPr lang="en-US" dirty="0"/>
              <a:t>Allocate the excess central administration costs to the operating departments that have revenue</a:t>
            </a:r>
          </a:p>
          <a:p>
            <a:r>
              <a:rPr lang="en-US" dirty="0"/>
              <a:t>For camps with other activities, separate camp operations from non-camp operations</a:t>
            </a:r>
          </a:p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C455F75-FA45-4AAA-9150-7A9E6FFA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74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Parent Organization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1756933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0"/>
            <a:ext cx="9144000" cy="6637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9031"/>
            <a:ext cx="1838759" cy="35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154" y="6513443"/>
            <a:ext cx="1903332" cy="35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999" y="6509853"/>
            <a:ext cx="1903332" cy="355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817" y="6513442"/>
            <a:ext cx="1903332" cy="35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6743" y="6513443"/>
            <a:ext cx="1638300" cy="355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3267641" y="-288212"/>
            <a:ext cx="6416398" cy="7052877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9689" y="6275702"/>
            <a:ext cx="3147955" cy="146417"/>
          </a:xfrm>
          <a:prstGeom prst="rect">
            <a:avLst/>
          </a:prstGeom>
        </p:spPr>
      </p:pic>
      <p:pic>
        <p:nvPicPr>
          <p:cNvPr id="26" name="Picture 11" descr="M:\Logos\JCamp 180\SPOTcolor\JCAMP180_final-logo_spo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53" y="507437"/>
            <a:ext cx="2726025" cy="84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2EC5F-B1A8-486A-9CF3-56837F455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800835"/>
            <a:ext cx="8229600" cy="33473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budget should be built from the bottom up</a:t>
            </a:r>
          </a:p>
          <a:p>
            <a:pPr lvl="1"/>
            <a:r>
              <a:rPr lang="en-US" dirty="0"/>
              <a:t>Revenue assumptions (enrollment)</a:t>
            </a:r>
          </a:p>
          <a:p>
            <a:pPr lvl="1"/>
            <a:r>
              <a:rPr lang="en-US" dirty="0"/>
              <a:t>Fundraising history</a:t>
            </a:r>
          </a:p>
          <a:p>
            <a:r>
              <a:rPr lang="en-US" dirty="0"/>
              <a:t>Separate operating budget from capital budget</a:t>
            </a:r>
          </a:p>
          <a:p>
            <a:r>
              <a:rPr lang="en-US" dirty="0"/>
              <a:t>Don’t use aspirational fundraising revenue to plug a poor budget</a:t>
            </a:r>
          </a:p>
          <a:p>
            <a:r>
              <a:rPr lang="en-US" dirty="0"/>
              <a:t>Expenses should be based on available revenue, and not on historical operations. 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C455F75-FA45-4AAA-9150-7A9E6FFA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74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Budget Overview</a:t>
            </a:r>
            <a:br>
              <a:rPr lang="en-US" dirty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05874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0"/>
            <a:ext cx="9144000" cy="6637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9031"/>
            <a:ext cx="1838759" cy="35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154" y="6513443"/>
            <a:ext cx="1903332" cy="35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999" y="6509853"/>
            <a:ext cx="1903332" cy="355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817" y="6513442"/>
            <a:ext cx="1903332" cy="35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6743" y="6513443"/>
            <a:ext cx="1638300" cy="355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3267641" y="-288212"/>
            <a:ext cx="6416398" cy="7052877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9689" y="6275702"/>
            <a:ext cx="3147955" cy="146417"/>
          </a:xfrm>
          <a:prstGeom prst="rect">
            <a:avLst/>
          </a:prstGeom>
        </p:spPr>
      </p:pic>
      <p:pic>
        <p:nvPicPr>
          <p:cNvPr id="26" name="Picture 11" descr="M:\Logos\JCamp 180\SPOTcolor\JCAMP180_final-logo_spo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53" y="507437"/>
            <a:ext cx="2726025" cy="84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2EC5F-B1A8-486A-9CF3-56837F455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800835"/>
            <a:ext cx="8229600" cy="33473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Show multiple years</a:t>
            </a:r>
          </a:p>
          <a:p>
            <a:pPr lvl="1"/>
            <a:r>
              <a:rPr lang="en-US" dirty="0"/>
              <a:t>Minimum of two prior years (eliminates the one-year outlier)</a:t>
            </a:r>
          </a:p>
          <a:p>
            <a:pPr lvl="1"/>
            <a:r>
              <a:rPr lang="en-US" dirty="0"/>
              <a:t>Show current year budget, year-to-date, and forecast</a:t>
            </a:r>
          </a:p>
          <a:p>
            <a:pPr lvl="1"/>
            <a:r>
              <a:rPr lang="en-US" dirty="0"/>
              <a:t>Show next year plan</a:t>
            </a:r>
          </a:p>
          <a:p>
            <a:r>
              <a:rPr lang="en-US" dirty="0"/>
              <a:t>Include sufficient detail to show operations</a:t>
            </a:r>
          </a:p>
          <a:p>
            <a:pPr lvl="1"/>
            <a:r>
              <a:rPr lang="en-US" dirty="0"/>
              <a:t>Account for summer spending surge in communications</a:t>
            </a:r>
          </a:p>
          <a:p>
            <a:r>
              <a:rPr lang="en-US" dirty="0"/>
              <a:t>Monthly summary and review by finance committee</a:t>
            </a:r>
          </a:p>
          <a:p>
            <a:r>
              <a:rPr lang="en-US" dirty="0"/>
              <a:t>Minimum of quarterly reviews by full board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C455F75-FA45-4AAA-9150-7A9E6FFA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74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Budget Overview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1737992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0"/>
            <a:ext cx="9144000" cy="6637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9031"/>
            <a:ext cx="1838759" cy="35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154" y="6513443"/>
            <a:ext cx="1903332" cy="35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999" y="6509853"/>
            <a:ext cx="1903332" cy="355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817" y="6513442"/>
            <a:ext cx="1903332" cy="35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6743" y="6513443"/>
            <a:ext cx="1638300" cy="355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3267641" y="-288212"/>
            <a:ext cx="6416398" cy="7052877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9689" y="6275702"/>
            <a:ext cx="3147955" cy="146417"/>
          </a:xfrm>
          <a:prstGeom prst="rect">
            <a:avLst/>
          </a:prstGeom>
        </p:spPr>
      </p:pic>
      <p:pic>
        <p:nvPicPr>
          <p:cNvPr id="26" name="Picture 11" descr="M:\Logos\JCamp 180\SPOTcolor\JCAMP180_final-logo_spo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53" y="507437"/>
            <a:ext cx="2726025" cy="84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2EC5F-B1A8-486A-9CF3-56837F455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800835"/>
            <a:ext cx="8229600" cy="3347332"/>
          </a:xfrm>
        </p:spPr>
        <p:txBody>
          <a:bodyPr/>
          <a:lstStyle/>
          <a:p>
            <a:r>
              <a:rPr lang="en-US" dirty="0"/>
              <a:t>Non-Camp Revenue</a:t>
            </a:r>
          </a:p>
          <a:p>
            <a:pPr lvl="1"/>
            <a:r>
              <a:rPr lang="en-US" dirty="0"/>
              <a:t>If non-camp revenue has associated expenses, it should be tracked with a separate budget (e.g. retreat center or year-round programming) and only NET revenue allocated to the camp operations.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C455F75-FA45-4AAA-9150-7A9E6FFA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74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Budget Overview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Best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017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0"/>
            <a:ext cx="9144000" cy="6637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9031"/>
            <a:ext cx="1838759" cy="35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154" y="6513443"/>
            <a:ext cx="1903332" cy="35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999" y="6509853"/>
            <a:ext cx="1903332" cy="355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817" y="6513442"/>
            <a:ext cx="1903332" cy="35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6743" y="6513443"/>
            <a:ext cx="1638300" cy="355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3267641" y="-288212"/>
            <a:ext cx="6416398" cy="7052877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9689" y="6275702"/>
            <a:ext cx="3147955" cy="146417"/>
          </a:xfrm>
          <a:prstGeom prst="rect">
            <a:avLst/>
          </a:prstGeom>
        </p:spPr>
      </p:pic>
      <p:pic>
        <p:nvPicPr>
          <p:cNvPr id="26" name="Picture 11" descr="M:\Logos\JCamp 180\SPOTcolor\JCAMP180_final-logo_spo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53" y="507437"/>
            <a:ext cx="2726025" cy="84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2EC5F-B1A8-486A-9CF3-56837F455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800835"/>
            <a:ext cx="8229600" cy="3347332"/>
          </a:xfrm>
        </p:spPr>
        <p:txBody>
          <a:bodyPr>
            <a:normAutofit fontScale="92500"/>
          </a:bodyPr>
          <a:lstStyle/>
          <a:p>
            <a:r>
              <a:rPr lang="en-US" dirty="0"/>
              <a:t>Tuition revenue should be calculated from enrollment assumptions</a:t>
            </a:r>
          </a:p>
          <a:p>
            <a:r>
              <a:rPr lang="en-US" dirty="0"/>
              <a:t>Budget a scholarship amount </a:t>
            </a:r>
          </a:p>
          <a:p>
            <a:r>
              <a:rPr lang="en-US" dirty="0"/>
              <a:t>Show all revenues that are relative to camp operations</a:t>
            </a:r>
          </a:p>
          <a:p>
            <a:r>
              <a:rPr lang="en-US" dirty="0"/>
              <a:t>Grants and Support:  </a:t>
            </a:r>
          </a:p>
          <a:p>
            <a:pPr lvl="1"/>
            <a:r>
              <a:rPr lang="en-US" dirty="0"/>
              <a:t>Allocations from Federations (annual support)</a:t>
            </a:r>
          </a:p>
          <a:p>
            <a:pPr lvl="1"/>
            <a:r>
              <a:rPr lang="en-US" dirty="0"/>
              <a:t>Specialized or targeted grant support</a:t>
            </a:r>
          </a:p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C455F75-FA45-4AAA-9150-7A9E6FFA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74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Budget Revenue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4521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0"/>
            <a:ext cx="9144000" cy="6637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9031"/>
            <a:ext cx="1838759" cy="35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154" y="6513443"/>
            <a:ext cx="1903332" cy="35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999" y="6509853"/>
            <a:ext cx="1903332" cy="355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817" y="6513442"/>
            <a:ext cx="1903332" cy="35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6743" y="6513443"/>
            <a:ext cx="1638300" cy="355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3267641" y="-288212"/>
            <a:ext cx="6416398" cy="7052877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9689" y="6275702"/>
            <a:ext cx="3147955" cy="146417"/>
          </a:xfrm>
          <a:prstGeom prst="rect">
            <a:avLst/>
          </a:prstGeom>
        </p:spPr>
      </p:pic>
      <p:pic>
        <p:nvPicPr>
          <p:cNvPr id="26" name="Picture 11" descr="M:\Logos\JCamp 180\SPOTcolor\JCAMP180_final-logo_spo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53" y="507437"/>
            <a:ext cx="2726025" cy="84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2EC5F-B1A8-486A-9CF3-56837F455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800835"/>
            <a:ext cx="8229600" cy="3347332"/>
          </a:xfrm>
        </p:spPr>
        <p:txBody>
          <a:bodyPr>
            <a:normAutofit/>
          </a:bodyPr>
          <a:lstStyle/>
          <a:p>
            <a:r>
              <a:rPr lang="en-US" dirty="0"/>
              <a:t>Scholarships are an adjustment to revenue (not an expense):  </a:t>
            </a:r>
          </a:p>
          <a:p>
            <a:pPr lvl="1"/>
            <a:r>
              <a:rPr lang="en-US" dirty="0"/>
              <a:t>If scholarship demands exceeds available funds, RAISE MORE before you give it out.</a:t>
            </a:r>
          </a:p>
          <a:p>
            <a:pPr lvl="1"/>
            <a:r>
              <a:rPr lang="en-US" dirty="0"/>
              <a:t>Manage scholarships to the available funds</a:t>
            </a:r>
          </a:p>
          <a:p>
            <a:pPr lvl="1"/>
            <a:r>
              <a:rPr lang="en-US" dirty="0"/>
              <a:t>Camps have gone bankrupt based on “pay what you can afford”.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C455F75-FA45-4AAA-9150-7A9E6FFA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74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Budget Revenue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95242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769</Words>
  <Application>Microsoft Office PowerPoint</Application>
  <PresentationFormat>On-screen Show (4:3)</PresentationFormat>
  <Paragraphs>133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Financial Visibility</vt:lpstr>
      <vt:lpstr>Workshop Take-aways</vt:lpstr>
      <vt:lpstr>Parent Organization</vt:lpstr>
      <vt:lpstr>Parent Organization Best Practices</vt:lpstr>
      <vt:lpstr>Budget Overview </vt:lpstr>
      <vt:lpstr>Budget Overview Best Practices</vt:lpstr>
      <vt:lpstr>Budget Overview Best Practices</vt:lpstr>
      <vt:lpstr>Budget Revenue</vt:lpstr>
      <vt:lpstr>Budget Revenue</vt:lpstr>
      <vt:lpstr>Budget Revenue</vt:lpstr>
      <vt:lpstr>Budget Revenue Best Practices</vt:lpstr>
      <vt:lpstr>Budget Revenue Best Practices</vt:lpstr>
      <vt:lpstr>Budget Revenue Best Practices</vt:lpstr>
      <vt:lpstr>Budget Expenses</vt:lpstr>
      <vt:lpstr>Budget Expenses</vt:lpstr>
      <vt:lpstr>Budget Expenses</vt:lpstr>
      <vt:lpstr>Budget Expenses Best Practices</vt:lpstr>
      <vt:lpstr>Budget Expenses Best Practices</vt:lpstr>
      <vt:lpstr>PowerPoint Presentation</vt:lpstr>
      <vt:lpstr>Cash Flow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Gold</dc:creator>
  <cp:lastModifiedBy>Mark Gold</cp:lastModifiedBy>
  <cp:revision>56</cp:revision>
  <cp:lastPrinted>2019-10-22T17:04:25Z</cp:lastPrinted>
  <dcterms:created xsi:type="dcterms:W3CDTF">2012-10-25T14:17:48Z</dcterms:created>
  <dcterms:modified xsi:type="dcterms:W3CDTF">2019-10-22T17:04:27Z</dcterms:modified>
</cp:coreProperties>
</file>