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webextensions/webextension1.xml" ContentType="application/vnd.ms-office.webextension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58" r:id="rId3"/>
    <p:sldId id="264" r:id="rId4"/>
    <p:sldId id="272" r:id="rId5"/>
    <p:sldId id="259" r:id="rId6"/>
    <p:sldId id="262" r:id="rId7"/>
    <p:sldId id="265" r:id="rId8"/>
    <p:sldId id="267" r:id="rId9"/>
    <p:sldId id="269" r:id="rId10"/>
    <p:sldId id="270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53B"/>
    <a:srgbClr val="EDE7DD"/>
    <a:srgbClr val="88746A"/>
    <a:srgbClr val="F15D22"/>
    <a:srgbClr val="591F00"/>
    <a:srgbClr val="007C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>
      <p:cViewPr varScale="1">
        <p:scale>
          <a:sx n="59" d="100"/>
          <a:sy n="59" d="100"/>
        </p:scale>
        <p:origin x="8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3EA1D-52C5-47BD-BC86-9BD2012D823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2A608-6651-4475-A49D-BE76E0A6E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89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76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57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67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2A608-6651-4475-A49D-BE76E0A6E4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56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45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76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42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60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83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89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0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5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2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6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75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8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5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3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1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0827C-A85B-40B8-B387-32642D901281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6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8.jpeg"/><Relationship Id="rId4" Type="http://schemas.openxmlformats.org/officeDocument/2006/relationships/image" Target="../media/image3.emf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11/relationships/webextension" Target="../webextensions/webextension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emf"/><Relationship Id="rId4" Type="http://schemas.openxmlformats.org/officeDocument/2006/relationships/hyperlink" Target="http://www.jcamp180.org/enrollme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sp>
        <p:nvSpPr>
          <p:cNvPr id="31" name="Subtitle 2"/>
          <p:cNvSpPr txBox="1">
            <a:spLocks/>
          </p:cNvSpPr>
          <p:nvPr/>
        </p:nvSpPr>
        <p:spPr>
          <a:xfrm>
            <a:off x="1752600" y="1369870"/>
            <a:ext cx="3501886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Title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A77B6BBB-B710-4C1D-AB5E-685B38AC93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669601"/>
            <a:ext cx="9829800" cy="481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52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72DD389-C0E4-45B5-8617-3C5B288AAA9B}"/>
              </a:ext>
            </a:extLst>
          </p:cNvPr>
          <p:cNvSpPr txBox="1">
            <a:spLocks/>
          </p:cNvSpPr>
          <p:nvPr/>
        </p:nvSpPr>
        <p:spPr>
          <a:xfrm>
            <a:off x="914400" y="1969176"/>
            <a:ext cx="10668000" cy="4127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endParaRPr lang="en-US" sz="2400" b="1" dirty="0">
              <a:solidFill>
                <a:srgbClr val="090809"/>
              </a:solidFill>
              <a:latin typeface="Helvetica 65 Medium"/>
              <a:cs typeface="Aharoni" pitchFamily="2" charset="-79"/>
            </a:endParaRPr>
          </a:p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What enrollment challenges do you want to tackle in the coming weeks? (Pick up to 3)</a:t>
            </a:r>
          </a:p>
          <a:p>
            <a:pPr>
              <a:lnSpc>
                <a:spcPct val="130000"/>
              </a:lnSpc>
            </a:pPr>
            <a:endParaRPr lang="en-US" sz="2400" b="1" dirty="0">
              <a:solidFill>
                <a:srgbClr val="090809"/>
              </a:solidFill>
              <a:latin typeface="Helvetica 65 Medium"/>
              <a:cs typeface="Aharoni" pitchFamily="2" charset="-79"/>
            </a:endParaRPr>
          </a:p>
          <a:p>
            <a:pPr>
              <a:lnSpc>
                <a:spcPct val="130000"/>
              </a:lnSpc>
            </a:pPr>
            <a:endParaRPr lang="en-US" sz="2400" b="1" dirty="0">
              <a:solidFill>
                <a:srgbClr val="090809"/>
              </a:solidFill>
              <a:latin typeface="Helvetica 65 Medium"/>
              <a:cs typeface="Aharoni" pitchFamily="2" charset="-79"/>
            </a:endParaRPr>
          </a:p>
          <a:p>
            <a:pPr>
              <a:lnSpc>
                <a:spcPct val="130000"/>
              </a:lnSpc>
            </a:pPr>
            <a:endParaRPr lang="en-US" sz="2400" b="1" dirty="0">
              <a:solidFill>
                <a:srgbClr val="090809"/>
              </a:solidFill>
              <a:latin typeface="Helvetica 65 Medium"/>
              <a:cs typeface="Aharoni" pitchFamily="2" charset="-79"/>
            </a:endParaRPr>
          </a:p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Thank you!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5CB5CFC-247E-48C0-AF1E-A0670E61CA98}"/>
              </a:ext>
            </a:extLst>
          </p:cNvPr>
          <p:cNvSpPr txBox="1">
            <a:spLocks/>
          </p:cNvSpPr>
          <p:nvPr/>
        </p:nvSpPr>
        <p:spPr>
          <a:xfrm>
            <a:off x="1752600" y="1369870"/>
            <a:ext cx="3501886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Title Box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8B812D-9067-446E-86B7-05B45B08F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272789"/>
            <a:ext cx="5029202" cy="68111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3226B41E-E978-4D29-ACA9-3319ECED0BDD}"/>
              </a:ext>
            </a:extLst>
          </p:cNvPr>
          <p:cNvSpPr txBox="1">
            <a:spLocks/>
          </p:cNvSpPr>
          <p:nvPr/>
        </p:nvSpPr>
        <p:spPr>
          <a:xfrm>
            <a:off x="609600" y="1369869"/>
            <a:ext cx="4644886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Final question!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6CBFA-0557-4BDD-AB16-B9502AB096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328259"/>
            <a:ext cx="5546004" cy="122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51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72DD389-C0E4-45B5-8617-3C5B288AAA9B}"/>
              </a:ext>
            </a:extLst>
          </p:cNvPr>
          <p:cNvSpPr txBox="1">
            <a:spLocks/>
          </p:cNvSpPr>
          <p:nvPr/>
        </p:nvSpPr>
        <p:spPr>
          <a:xfrm>
            <a:off x="381000" y="1969176"/>
            <a:ext cx="11718204" cy="4660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When?</a:t>
            </a:r>
          </a:p>
          <a:p>
            <a:pPr marL="914400" lvl="1" indent="-4572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August 6</a:t>
            </a:r>
          </a:p>
          <a:p>
            <a:pPr marL="914400" lvl="1" indent="-4572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August 13</a:t>
            </a:r>
          </a:p>
          <a:p>
            <a:pPr marL="914400" lvl="1" indent="-4572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August 20</a:t>
            </a:r>
          </a:p>
          <a:p>
            <a:pPr marL="914400" lvl="1" indent="-457200" algn="l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rgbClr val="090809"/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</a:pPr>
            <a:r>
              <a:rPr lang="en-US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More information and link to join: </a:t>
            </a:r>
            <a:r>
              <a:rPr lang="en-US" b="1" u="sng" dirty="0">
                <a:solidFill>
                  <a:srgbClr val="0070C0"/>
                </a:solidFill>
                <a:latin typeface="Helvetica 65 Medium"/>
                <a:cs typeface="Aharoni" pitchFamily="2" charset="-79"/>
              </a:rPr>
              <a:t>www.jcamp180.org/adapt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5CB5CFC-247E-48C0-AF1E-A0670E61CA98}"/>
              </a:ext>
            </a:extLst>
          </p:cNvPr>
          <p:cNvSpPr txBox="1">
            <a:spLocks/>
          </p:cNvSpPr>
          <p:nvPr/>
        </p:nvSpPr>
        <p:spPr>
          <a:xfrm>
            <a:off x="1752600" y="1369870"/>
            <a:ext cx="3501886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Title Box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8B812D-9067-446E-86B7-05B45B08F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272789"/>
            <a:ext cx="5029202" cy="68111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3226B41E-E978-4D29-ACA9-3319ECED0BDD}"/>
              </a:ext>
            </a:extLst>
          </p:cNvPr>
          <p:cNvSpPr txBox="1">
            <a:spLocks/>
          </p:cNvSpPr>
          <p:nvPr/>
        </p:nvSpPr>
        <p:spPr>
          <a:xfrm>
            <a:off x="609600" y="1369869"/>
            <a:ext cx="3501886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Drop-in Sessions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6CBFA-0557-4BDD-AB16-B9502AB096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328259"/>
            <a:ext cx="5546004" cy="122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74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5775602" y="-288212"/>
            <a:ext cx="6416398" cy="7052877"/>
          </a:xfrm>
          <a:prstGeom prst="rect">
            <a:avLst/>
          </a:prstGeom>
          <a:noFill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7651" y="6275703"/>
            <a:ext cx="3147955" cy="146417"/>
          </a:xfrm>
          <a:prstGeom prst="rect">
            <a:avLst/>
          </a:prstGeom>
        </p:spPr>
      </p:pic>
      <p:sp>
        <p:nvSpPr>
          <p:cNvPr id="29" name="Subtitle 2"/>
          <p:cNvSpPr>
            <a:spLocks noGrp="1"/>
          </p:cNvSpPr>
          <p:nvPr>
            <p:ph type="subTitle" idx="1"/>
          </p:nvPr>
        </p:nvSpPr>
        <p:spPr>
          <a:xfrm>
            <a:off x="1345850" y="2322106"/>
            <a:ext cx="10753354" cy="4142099"/>
          </a:xfrm>
        </p:spPr>
        <p:txBody>
          <a:bodyPr>
            <a:noAutofit/>
          </a:bodyPr>
          <a:lstStyle/>
          <a:p>
            <a:pPr algn="l">
              <a:lnSpc>
                <a:spcPct val="130000"/>
              </a:lnSpc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A Taste of the Revised Enrollment Program</a:t>
            </a:r>
          </a:p>
          <a:p>
            <a:pPr algn="l">
              <a:lnSpc>
                <a:spcPct val="130000"/>
              </a:lnSpc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July 23, 2020</a:t>
            </a:r>
          </a:p>
          <a:p>
            <a:pPr algn="l">
              <a:lnSpc>
                <a:spcPct val="130000"/>
              </a:lnSpc>
            </a:pPr>
            <a:endParaRPr lang="en-US" sz="2000" b="1" dirty="0">
              <a:solidFill>
                <a:schemeClr val="accent2">
                  <a:lumMod val="75000"/>
                </a:schemeClr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</a:pPr>
            <a:endParaRPr lang="en-US" sz="1400" b="1" dirty="0">
              <a:solidFill>
                <a:schemeClr val="accent2">
                  <a:lumMod val="75000"/>
                </a:schemeClr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</a:pPr>
            <a:endParaRPr lang="en-US" sz="1400" b="1" dirty="0">
              <a:solidFill>
                <a:schemeClr val="accent2">
                  <a:lumMod val="75000"/>
                </a:schemeClr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</a:pPr>
            <a:endParaRPr lang="en-US" sz="1400" b="1" dirty="0">
              <a:solidFill>
                <a:schemeClr val="accent2">
                  <a:lumMod val="75000"/>
                </a:schemeClr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</a:pPr>
            <a:endParaRPr lang="en-US" sz="1400" b="1" dirty="0">
              <a:solidFill>
                <a:schemeClr val="accent2">
                  <a:lumMod val="75000"/>
                </a:schemeClr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</a:pPr>
            <a:endParaRPr lang="en-US" sz="1400" b="1" dirty="0">
              <a:solidFill>
                <a:schemeClr val="accent2">
                  <a:lumMod val="75000"/>
                </a:schemeClr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</a:pPr>
            <a:endParaRPr lang="en-US" sz="1400" b="1" dirty="0">
              <a:solidFill>
                <a:schemeClr val="accent2">
                  <a:lumMod val="75000"/>
                </a:schemeClr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</a:pPr>
            <a:endParaRPr lang="en-US" sz="1400" b="1" dirty="0">
              <a:solidFill>
                <a:schemeClr val="accent2">
                  <a:lumMod val="75000"/>
                </a:schemeClr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Aron Goldman			Kevin Martone			Herschel Singer</a:t>
            </a:r>
          </a:p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Mentor, Enrollment Program Director	Technology Program Manager		Analytics Manager</a:t>
            </a:r>
          </a:p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JCamp 180			JCamp 180			JCamp 180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1272788"/>
            <a:ext cx="5943600" cy="860811"/>
          </a:xfrm>
          <a:prstGeom prst="rect">
            <a:avLst/>
          </a:prstGeom>
        </p:spPr>
      </p:pic>
      <p:sp>
        <p:nvSpPr>
          <p:cNvPr id="31" name="Subtitle 2"/>
          <p:cNvSpPr txBox="1">
            <a:spLocks/>
          </p:cNvSpPr>
          <p:nvPr/>
        </p:nvSpPr>
        <p:spPr>
          <a:xfrm>
            <a:off x="381000" y="1369870"/>
            <a:ext cx="5943600" cy="7637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Tackling Your Biggest Enrollment Issues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A77B6BBB-B710-4C1D-AB5E-685B38AC93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-418294"/>
            <a:ext cx="5546004" cy="2718629"/>
          </a:xfrm>
          <a:prstGeom prst="rect">
            <a:avLst/>
          </a:prstGeom>
        </p:spPr>
      </p:pic>
      <p:pic>
        <p:nvPicPr>
          <p:cNvPr id="8" name="Picture 7" descr="A person smiling next to a body of water&#10;&#10;Description automatically generated">
            <a:extLst>
              <a:ext uri="{FF2B5EF4-FFF2-40B4-BE49-F238E27FC236}">
                <a16:creationId xmlns:a16="http://schemas.microsoft.com/office/drawing/2014/main" id="{999A5FEB-D4AF-473D-AA3A-6BBC681DC22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05"/>
          <a:stretch/>
        </p:blipFill>
        <p:spPr>
          <a:xfrm>
            <a:off x="5029200" y="3233946"/>
            <a:ext cx="2368337" cy="2221526"/>
          </a:xfrm>
          <a:prstGeom prst="rect">
            <a:avLst/>
          </a:prstGeom>
        </p:spPr>
      </p:pic>
      <p:pic>
        <p:nvPicPr>
          <p:cNvPr id="5" name="Picture 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6C0FEEC7-8253-4E42-A02C-3A6B0AA7E14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212175"/>
            <a:ext cx="1706209" cy="2275955"/>
          </a:xfrm>
          <a:prstGeom prst="rect">
            <a:avLst/>
          </a:prstGeom>
        </p:spPr>
      </p:pic>
      <p:pic>
        <p:nvPicPr>
          <p:cNvPr id="1026" name="Picture 2" descr="Profile photo for Herschel Singer">
            <a:extLst>
              <a:ext uri="{FF2B5EF4-FFF2-40B4-BE49-F238E27FC236}">
                <a16:creationId xmlns:a16="http://schemas.microsoft.com/office/drawing/2014/main" id="{7933D44D-42C9-4B7F-9015-9777950BF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387" y="3212175"/>
            <a:ext cx="2221526" cy="222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341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C6880DE-571F-4CEC-9D1A-1DC4A73FE0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C8BC831-C4D2-49B9-9346-63FCA9FBD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9449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accent1"/>
                </a:solidFill>
              </a:rPr>
              <a:t>A question: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9CBADA-0C8E-4121-9AB5-D26CB035B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173539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What is your biggest enrollment challenge or fear? Be specific.</a:t>
            </a:r>
          </a:p>
          <a:p>
            <a:pPr marL="0" indent="0">
              <a:buNone/>
            </a:pPr>
            <a:endParaRPr lang="en-US" b="1" dirty="0">
              <a:solidFill>
                <a:srgbClr val="090809"/>
              </a:solidFill>
              <a:latin typeface="Helvetica 65 Medium"/>
              <a:cs typeface="Aharoni" pitchFamily="2" charset="-79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When you’re ready, input your answer here: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[link?]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86B9E6-4A81-41E7-866A-50B22EE809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4600" y="396422"/>
            <a:ext cx="5562600" cy="1229189"/>
          </a:xfrm>
          <a:prstGeom prst="rect">
            <a:avLst/>
          </a:prstGeom>
        </p:spPr>
      </p:pic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2" name="Add-in 1" title="Mentimeter - Interactive Presentations">
                <a:extLst>
                  <a:ext uri="{FF2B5EF4-FFF2-40B4-BE49-F238E27FC236}">
                    <a16:creationId xmlns:a16="http://schemas.microsoft.com/office/drawing/2014/main" id="{8BEC09C0-3CE8-BC4D-9B4A-D13CDAEE12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1317462"/>
                  </p:ext>
                </p:extLst>
              </p:nvPr>
            </p:nvGraphicFramePr>
            <p:xfrm>
              <a:off x="0" y="-450850"/>
              <a:ext cx="12192000" cy="77597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2" name="Add-in 1" title="Mentimeter - Interactive Presentations">
                <a:extLst>
                  <a:ext uri="{FF2B5EF4-FFF2-40B4-BE49-F238E27FC236}">
                    <a16:creationId xmlns:a16="http://schemas.microsoft.com/office/drawing/2014/main" id="{8BEC09C0-3CE8-BC4D-9B4A-D13CDAEE120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-450850"/>
                <a:ext cx="12192000" cy="77597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3381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72DD389-C0E4-45B5-8617-3C5B288AAA9B}"/>
              </a:ext>
            </a:extLst>
          </p:cNvPr>
          <p:cNvSpPr txBox="1">
            <a:spLocks/>
          </p:cNvSpPr>
          <p:nvPr/>
        </p:nvSpPr>
        <p:spPr>
          <a:xfrm>
            <a:off x="685800" y="2197273"/>
            <a:ext cx="11413404" cy="4127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Welcome, Introductions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Breakouts – Tackling Your Biggest Enrollment Challenge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Enrollment Program Info/Testimonial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Enrollment challenges/Enrollment Drop-ins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5CB5CFC-247E-48C0-AF1E-A0670E61CA98}"/>
              </a:ext>
            </a:extLst>
          </p:cNvPr>
          <p:cNvSpPr txBox="1">
            <a:spLocks/>
          </p:cNvSpPr>
          <p:nvPr/>
        </p:nvSpPr>
        <p:spPr>
          <a:xfrm>
            <a:off x="1752600" y="1369870"/>
            <a:ext cx="3501886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Title Box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8B812D-9067-446E-86B7-05B45B08F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272789"/>
            <a:ext cx="5029202" cy="68111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3226B41E-E978-4D29-ACA9-3319ECED0BDD}"/>
              </a:ext>
            </a:extLst>
          </p:cNvPr>
          <p:cNvSpPr txBox="1">
            <a:spLocks/>
          </p:cNvSpPr>
          <p:nvPr/>
        </p:nvSpPr>
        <p:spPr>
          <a:xfrm>
            <a:off x="609600" y="1369869"/>
            <a:ext cx="3501886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Agenda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56CBFA-0557-4BDD-AB16-B9502AB096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-418294"/>
            <a:ext cx="5546004" cy="271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24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72DD389-C0E4-45B5-8617-3C5B288AAA9B}"/>
              </a:ext>
            </a:extLst>
          </p:cNvPr>
          <p:cNvSpPr txBox="1">
            <a:spLocks/>
          </p:cNvSpPr>
          <p:nvPr/>
        </p:nvSpPr>
        <p:spPr>
          <a:xfrm>
            <a:off x="685800" y="2005012"/>
            <a:ext cx="11413404" cy="4624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Breakouts – 3 people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10 minutes on YOUR </a:t>
            </a:r>
            <a:r>
              <a:rPr lang="en-US" sz="280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biggest challenge:</a:t>
            </a:r>
            <a:endParaRPr lang="en-US" sz="2800" dirty="0">
              <a:solidFill>
                <a:srgbClr val="090809"/>
              </a:solidFill>
              <a:latin typeface="Helvetica 65 Medium"/>
              <a:cs typeface="Aharoni" pitchFamily="2" charset="-79"/>
            </a:endParaRPr>
          </a:p>
          <a:p>
            <a:pPr marL="800100" lvl="1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2 minutes - “client” describes their challenge</a:t>
            </a:r>
          </a:p>
          <a:p>
            <a:pPr marL="800100" lvl="1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1-2 minutes - 2 “consultants” ask clarifying questions</a:t>
            </a:r>
          </a:p>
          <a:p>
            <a:pPr marL="800100" lvl="1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5 minutes - “client” mutes themselves/turns off video. Just listen as “consultants” discuss the challenge and potential solutions</a:t>
            </a:r>
          </a:p>
          <a:p>
            <a:pPr marL="800100" lvl="1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1 minute - “client” video/mic back on; thank you/follow up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Repeat for each person in the breakout room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90809"/>
              </a:solidFill>
              <a:latin typeface="Helvetica 65 Medium"/>
              <a:cs typeface="Aharoni" pitchFamily="2" charset="-79"/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56CBFA-0557-4BDD-AB16-B9502AB096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-418294"/>
            <a:ext cx="5546004" cy="2718629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478EE0CE-6A2E-4500-83C1-70FC723FFCB3}"/>
              </a:ext>
            </a:extLst>
          </p:cNvPr>
          <p:cNvSpPr txBox="1">
            <a:spLocks/>
          </p:cNvSpPr>
          <p:nvPr/>
        </p:nvSpPr>
        <p:spPr>
          <a:xfrm>
            <a:off x="838200" y="679449"/>
            <a:ext cx="5791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solidFill>
                  <a:schemeClr val="accent1"/>
                </a:solidFill>
              </a:rPr>
              <a:t>Tackling Your Biggest Enrollment Challenge</a:t>
            </a:r>
          </a:p>
        </p:txBody>
      </p:sp>
    </p:spTree>
    <p:extLst>
      <p:ext uri="{BB962C8B-B14F-4D97-AF65-F5344CB8AC3E}">
        <p14:creationId xmlns:p14="http://schemas.microsoft.com/office/powerpoint/2010/main" val="273440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C6880DE-571F-4CEC-9D1A-1DC4A73FE0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C8BC831-C4D2-49B9-9346-63FCA9FBD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2270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accent1"/>
                </a:solidFill>
              </a:rPr>
              <a:t>Aaron Hadley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747755-F084-4A47-9ECD-DFF97085D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328259"/>
            <a:ext cx="5546004" cy="1225522"/>
          </a:xfrm>
          <a:prstGeom prst="rect">
            <a:avLst/>
          </a:prstGeom>
        </p:spPr>
      </p:pic>
      <p:pic>
        <p:nvPicPr>
          <p:cNvPr id="3" name="Picture 2" descr="A person wearing a hat and smiling at the camera&#10;&#10;Description automatically generated">
            <a:extLst>
              <a:ext uri="{FF2B5EF4-FFF2-40B4-BE49-F238E27FC236}">
                <a16:creationId xmlns:a16="http://schemas.microsoft.com/office/drawing/2014/main" id="{39A32386-FE17-4148-A14A-F20707A4B6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200400"/>
            <a:ext cx="2857500" cy="2804583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2898D6B1-A3BE-4F96-ACDC-2A32BEC88F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3217334"/>
            <a:ext cx="2857498" cy="2857498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CB55C47D-6BDC-4EC0-8093-A6F0DD925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0631"/>
            <a:ext cx="10515600" cy="4351338"/>
          </a:xfrm>
        </p:spPr>
        <p:txBody>
          <a:bodyPr/>
          <a:lstStyle/>
          <a:p>
            <a:r>
              <a:rPr lang="en-US" dirty="0"/>
              <a:t>Director, Camp Ben Frankel</a:t>
            </a:r>
          </a:p>
        </p:txBody>
      </p:sp>
    </p:spTree>
    <p:extLst>
      <p:ext uri="{BB962C8B-B14F-4D97-AF65-F5344CB8AC3E}">
        <p14:creationId xmlns:p14="http://schemas.microsoft.com/office/powerpoint/2010/main" val="3260512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72DD389-C0E4-45B5-8617-3C5B288AAA9B}"/>
              </a:ext>
            </a:extLst>
          </p:cNvPr>
          <p:cNvSpPr txBox="1">
            <a:spLocks/>
          </p:cNvSpPr>
          <p:nvPr/>
        </p:nvSpPr>
        <p:spPr>
          <a:xfrm>
            <a:off x="1752600" y="2136056"/>
            <a:ext cx="9982200" cy="4127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sz="20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Ch. 1: Program structure and special considerations</a:t>
            </a:r>
            <a:br>
              <a:rPr lang="en-US" sz="20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</a:br>
            <a:r>
              <a:rPr lang="en-US" sz="20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Ch. 2: ROI analysis tool</a:t>
            </a:r>
          </a:p>
          <a:p>
            <a:pPr algn="l">
              <a:lnSpc>
                <a:spcPct val="130000"/>
              </a:lnSpc>
            </a:pPr>
            <a:r>
              <a:rPr lang="en-US" sz="20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Ch. 3: Enrollment dashboards and analytics</a:t>
            </a:r>
          </a:p>
          <a:p>
            <a:pPr algn="l">
              <a:lnSpc>
                <a:spcPct val="130000"/>
              </a:lnSpc>
            </a:pPr>
            <a:r>
              <a:rPr lang="en-US" sz="20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Ch. 4: Marketing</a:t>
            </a:r>
          </a:p>
          <a:p>
            <a:pPr algn="l">
              <a:lnSpc>
                <a:spcPct val="130000"/>
              </a:lnSpc>
            </a:pPr>
            <a:r>
              <a:rPr lang="en-US" sz="20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Ch. 5: Retention</a:t>
            </a:r>
          </a:p>
          <a:p>
            <a:pPr algn="l">
              <a:lnSpc>
                <a:spcPct val="130000"/>
              </a:lnSpc>
            </a:pPr>
            <a:r>
              <a:rPr lang="en-US" sz="20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Ch. 6: Customer satisfaction </a:t>
            </a:r>
          </a:p>
          <a:p>
            <a:pPr algn="l">
              <a:lnSpc>
                <a:spcPct val="130000"/>
              </a:lnSpc>
            </a:pPr>
            <a:r>
              <a:rPr lang="en-US" sz="20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Ch. 7: Budgeting, Pricing, and incentives</a:t>
            </a:r>
          </a:p>
          <a:p>
            <a:pPr algn="l">
              <a:lnSpc>
                <a:spcPct val="130000"/>
              </a:lnSpc>
            </a:pPr>
            <a:r>
              <a:rPr lang="en-US" sz="20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Ch. 9: Staffing and governance</a:t>
            </a:r>
          </a:p>
          <a:p>
            <a:pPr algn="l">
              <a:lnSpc>
                <a:spcPct val="130000"/>
              </a:lnSpc>
            </a:pPr>
            <a:r>
              <a:rPr lang="en-US" sz="20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Ch. 10: Comprehensive plan development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5CB5CFC-247E-48C0-AF1E-A0670E61CA98}"/>
              </a:ext>
            </a:extLst>
          </p:cNvPr>
          <p:cNvSpPr txBox="1">
            <a:spLocks/>
          </p:cNvSpPr>
          <p:nvPr/>
        </p:nvSpPr>
        <p:spPr>
          <a:xfrm>
            <a:off x="1752600" y="1369870"/>
            <a:ext cx="3501886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Title Box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8B812D-9067-446E-86B7-05B45B08F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272789"/>
            <a:ext cx="5029202" cy="68111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3226B41E-E978-4D29-ACA9-3319ECED0BDD}"/>
              </a:ext>
            </a:extLst>
          </p:cNvPr>
          <p:cNvSpPr txBox="1">
            <a:spLocks/>
          </p:cNvSpPr>
          <p:nvPr/>
        </p:nvSpPr>
        <p:spPr>
          <a:xfrm>
            <a:off x="609600" y="1444630"/>
            <a:ext cx="4800602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Program Curriculum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6CBFA-0557-4BDD-AB16-B9502AB096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328259"/>
            <a:ext cx="5546004" cy="122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93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872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72DD389-C0E4-45B5-8617-3C5B288AAA9B}"/>
              </a:ext>
            </a:extLst>
          </p:cNvPr>
          <p:cNvSpPr txBox="1">
            <a:spLocks/>
          </p:cNvSpPr>
          <p:nvPr/>
        </p:nvSpPr>
        <p:spPr>
          <a:xfrm>
            <a:off x="1371600" y="2209800"/>
            <a:ext cx="9906000" cy="4127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sz="20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Nine-month program (Sept 2020 – April 2021)</a:t>
            </a:r>
          </a:p>
          <a:p>
            <a:pPr algn="l">
              <a:lnSpc>
                <a:spcPct val="130000"/>
              </a:lnSpc>
            </a:pPr>
            <a:r>
              <a:rPr lang="en-US" sz="20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Each month:</a:t>
            </a:r>
          </a:p>
          <a:p>
            <a:pPr algn="l">
              <a:lnSpc>
                <a:spcPct val="130000"/>
              </a:lnSpc>
            </a:pPr>
            <a:endParaRPr lang="en-US" sz="800" b="1" dirty="0">
              <a:solidFill>
                <a:srgbClr val="090809"/>
              </a:solidFill>
              <a:latin typeface="Helvetica 65 Medium"/>
              <a:cs typeface="Aharoni" pitchFamily="2" charset="-79"/>
            </a:endParaRP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Full cohort module presentation, including limited participant interaction and a guest presenter (typically) - 90 mins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800" b="1" dirty="0">
              <a:solidFill>
                <a:srgbClr val="090809"/>
              </a:solidFill>
              <a:latin typeface="Helvetica 65 Medium"/>
              <a:cs typeface="Aharoni" pitchFamily="2" charset="-79"/>
            </a:endParaRP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Small group peer-driven “community of practice” working session - 60 mins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800" b="1" dirty="0">
              <a:solidFill>
                <a:srgbClr val="090809"/>
              </a:solidFill>
              <a:latin typeface="Helvetica 65 Medium"/>
              <a:cs typeface="Aharoni" pitchFamily="2" charset="-79"/>
            </a:endParaRP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One-on-one check-in with program staff and </a:t>
            </a:r>
            <a:r>
              <a:rPr lang="en-US" sz="2000" b="1" dirty="0" err="1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JCamp</a:t>
            </a:r>
            <a:r>
              <a:rPr lang="en-US" sz="20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 Mentor - 45 mins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800" b="1" dirty="0">
              <a:solidFill>
                <a:srgbClr val="090809"/>
              </a:solidFill>
              <a:latin typeface="Helvetica 65 Medium"/>
              <a:cs typeface="Aharoni" pitchFamily="2" charset="-79"/>
            </a:endParaRP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Additional communication (Zoom, phone, email, etc.) as needed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5CB5CFC-247E-48C0-AF1E-A0670E61CA98}"/>
              </a:ext>
            </a:extLst>
          </p:cNvPr>
          <p:cNvSpPr txBox="1">
            <a:spLocks/>
          </p:cNvSpPr>
          <p:nvPr/>
        </p:nvSpPr>
        <p:spPr>
          <a:xfrm>
            <a:off x="1752600" y="1369870"/>
            <a:ext cx="3501886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Title Box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8B812D-9067-446E-86B7-05B45B08F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272789"/>
            <a:ext cx="5029202" cy="68111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3226B41E-E978-4D29-ACA9-3319ECED0BDD}"/>
              </a:ext>
            </a:extLst>
          </p:cNvPr>
          <p:cNvSpPr txBox="1">
            <a:spLocks/>
          </p:cNvSpPr>
          <p:nvPr/>
        </p:nvSpPr>
        <p:spPr>
          <a:xfrm>
            <a:off x="381000" y="1411682"/>
            <a:ext cx="5350596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Program structure / format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6CBFA-0557-4BDD-AB16-B9502AB096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328259"/>
            <a:ext cx="5546004" cy="122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70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72DD389-C0E4-45B5-8617-3C5B288AAA9B}"/>
              </a:ext>
            </a:extLst>
          </p:cNvPr>
          <p:cNvSpPr txBox="1">
            <a:spLocks/>
          </p:cNvSpPr>
          <p:nvPr/>
        </p:nvSpPr>
        <p:spPr>
          <a:xfrm>
            <a:off x="1752600" y="1969176"/>
            <a:ext cx="9448800" cy="4127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Register here: </a:t>
            </a:r>
            <a:r>
              <a:rPr lang="en-US" b="1" dirty="0">
                <a:solidFill>
                  <a:srgbClr val="090809"/>
                </a:solidFill>
                <a:latin typeface="Helvetica 65 Medium"/>
                <a:cs typeface="Aharoni" pitchFamily="2" charset="-79"/>
                <a:hlinkClick r:id="rId4"/>
              </a:rPr>
              <a:t>www.jcamp180.org/enrollment</a:t>
            </a:r>
            <a:r>
              <a:rPr lang="en-US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 </a:t>
            </a:r>
          </a:p>
          <a:p>
            <a:pPr algn="l">
              <a:lnSpc>
                <a:spcPct val="130000"/>
              </a:lnSpc>
            </a:pPr>
            <a:r>
              <a:rPr lang="en-US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Deadline: Mid-August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5CB5CFC-247E-48C0-AF1E-A0670E61CA98}"/>
              </a:ext>
            </a:extLst>
          </p:cNvPr>
          <p:cNvSpPr txBox="1">
            <a:spLocks/>
          </p:cNvSpPr>
          <p:nvPr/>
        </p:nvSpPr>
        <p:spPr>
          <a:xfrm>
            <a:off x="1752600" y="1369870"/>
            <a:ext cx="3501886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Title Box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8B812D-9067-446E-86B7-05B45B08F3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272789"/>
            <a:ext cx="5029202" cy="68111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3226B41E-E978-4D29-ACA9-3319ECED0BDD}"/>
              </a:ext>
            </a:extLst>
          </p:cNvPr>
          <p:cNvSpPr txBox="1">
            <a:spLocks/>
          </p:cNvSpPr>
          <p:nvPr/>
        </p:nvSpPr>
        <p:spPr>
          <a:xfrm>
            <a:off x="609600" y="1369869"/>
            <a:ext cx="3501886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Get on board!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6CBFA-0557-4BDD-AB16-B9502AB096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328259"/>
            <a:ext cx="5546004" cy="122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14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webextensions/webextension1.xml><?xml version="1.0" encoding="utf-8"?>
<we:webextension xmlns:we="http://schemas.microsoft.com/office/webextensions/webextension/2010/11" id="{0BC16C9E-F5E8-7647-B36B-72F729A974D1}">
  <we:reference id="wa104379261" version="3.0.1.7" store="en-US" storeType="OMEX"/>
  <we:alternateReferences>
    <we:reference id="WA104379261" version="3.0.1.7" store="WA104379261" storeType="OMEX"/>
  </we:alternateReferences>
  <we:properties>
    <we:property name="mentimeter-slide" value="{&quot;seriesId&quot;:&quot;ea84f07283321aa49ea5f79b85ad9b0a&quot;,&quot;questionId&quot;:&quot;46bc876faf97&quot;,&quot;link&quot;:&quot;https://www.mentimeter.com/s/ea84f07283321aa49ea5f79b85ad9b0a/46bc876faf97/edit?&quot;}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421</Words>
  <Application>Microsoft Office PowerPoint</Application>
  <PresentationFormat>Widescreen</PresentationFormat>
  <Paragraphs>88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Gill Sans MT</vt:lpstr>
      <vt:lpstr>Helvetica 65 Medium</vt:lpstr>
      <vt:lpstr>Office Theme</vt:lpstr>
      <vt:lpstr>PowerPoint Presentation</vt:lpstr>
      <vt:lpstr>PowerPoint Presentation</vt:lpstr>
      <vt:lpstr>A question:</vt:lpstr>
      <vt:lpstr>PowerPoint Presentation</vt:lpstr>
      <vt:lpstr>PowerPoint Presentation</vt:lpstr>
      <vt:lpstr>Aaron Hadley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Gold</dc:creator>
  <cp:lastModifiedBy>Kevin Martone</cp:lastModifiedBy>
  <cp:revision>43</cp:revision>
  <dcterms:created xsi:type="dcterms:W3CDTF">2012-10-25T14:17:48Z</dcterms:created>
  <dcterms:modified xsi:type="dcterms:W3CDTF">2020-07-22T21:15:55Z</dcterms:modified>
</cp:coreProperties>
</file>