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9" r:id="rId2"/>
    <p:sldId id="355" r:id="rId3"/>
    <p:sldId id="302" r:id="rId4"/>
    <p:sldId id="304" r:id="rId5"/>
    <p:sldId id="357" r:id="rId6"/>
    <p:sldId id="349" r:id="rId7"/>
    <p:sldId id="316" r:id="rId8"/>
    <p:sldId id="351" r:id="rId9"/>
    <p:sldId id="352" r:id="rId10"/>
    <p:sldId id="353" r:id="rId11"/>
    <p:sldId id="303" r:id="rId12"/>
    <p:sldId id="306" r:id="rId13"/>
    <p:sldId id="317" r:id="rId14"/>
    <p:sldId id="307" r:id="rId15"/>
    <p:sldId id="318" r:id="rId16"/>
    <p:sldId id="308" r:id="rId17"/>
    <p:sldId id="309" r:id="rId18"/>
    <p:sldId id="319" r:id="rId19"/>
    <p:sldId id="310" r:id="rId20"/>
    <p:sldId id="320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11" r:id="rId32"/>
    <p:sldId id="312" r:id="rId33"/>
    <p:sldId id="321" r:id="rId34"/>
    <p:sldId id="336" r:id="rId35"/>
    <p:sldId id="337" r:id="rId36"/>
    <p:sldId id="338" r:id="rId37"/>
    <p:sldId id="313" r:id="rId38"/>
    <p:sldId id="332" r:id="rId39"/>
    <p:sldId id="361" r:id="rId40"/>
    <p:sldId id="362" r:id="rId41"/>
    <p:sldId id="314" r:id="rId42"/>
    <p:sldId id="358" r:id="rId43"/>
    <p:sldId id="359" r:id="rId44"/>
    <p:sldId id="360" r:id="rId45"/>
    <p:sldId id="354" r:id="rId4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00"/>
    <a:srgbClr val="574F1D"/>
    <a:srgbClr val="990033"/>
    <a:srgbClr val="009900"/>
    <a:srgbClr val="006600"/>
    <a:srgbClr val="003399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 autoAdjust="0"/>
    <p:restoredTop sz="81791" autoAdjust="0"/>
  </p:normalViewPr>
  <p:slideViewPr>
    <p:cSldViewPr>
      <p:cViewPr>
        <p:scale>
          <a:sx n="85" d="100"/>
          <a:sy n="85" d="100"/>
        </p:scale>
        <p:origin x="-12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56" y="-114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76EA1-D584-49FC-88BA-15CC902179C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2A7204-0A5A-4291-989D-536D4ABCCC8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 dirty="0" smtClean="0"/>
            <a:t>KEEP</a:t>
          </a:r>
          <a:br>
            <a:rPr lang="en-US" sz="2800" b="1" dirty="0" smtClean="0"/>
          </a:br>
          <a:r>
            <a:rPr lang="en-US" sz="2800" b="1" dirty="0" smtClean="0"/>
            <a:t>11 Donors = $270,000</a:t>
          </a:r>
          <a:endParaRPr lang="en-US" sz="2800" b="1" dirty="0"/>
        </a:p>
      </dgm:t>
    </dgm:pt>
    <dgm:pt modelId="{46C65FA6-223D-467C-A03C-CB90FF2EC9DB}" type="parTrans" cxnId="{C0AA20BB-B7C8-4F6C-940C-5FAB8FE5EA1B}">
      <dgm:prSet/>
      <dgm:spPr/>
      <dgm:t>
        <a:bodyPr/>
        <a:lstStyle/>
        <a:p>
          <a:endParaRPr lang="en-US"/>
        </a:p>
      </dgm:t>
    </dgm:pt>
    <dgm:pt modelId="{4D9BB007-ED8B-4712-8255-B3029FA5D834}" type="sibTrans" cxnId="{C0AA20BB-B7C8-4F6C-940C-5FAB8FE5EA1B}">
      <dgm:prSet/>
      <dgm:spPr/>
      <dgm:t>
        <a:bodyPr/>
        <a:lstStyle/>
        <a:p>
          <a:endParaRPr lang="en-US"/>
        </a:p>
      </dgm:t>
    </dgm:pt>
    <dgm:pt modelId="{5A7E2104-72F7-4F9E-8CEC-5B17796D518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400" b="1" dirty="0" smtClean="0"/>
            <a:t>Of 11 Donors, 4 Have Given Again = </a:t>
          </a:r>
          <a:r>
            <a:rPr lang="en-US" sz="2800" b="1" dirty="0" smtClean="0"/>
            <a:t>$686,000</a:t>
          </a:r>
          <a:endParaRPr lang="en-US" sz="2800" b="1" dirty="0"/>
        </a:p>
      </dgm:t>
    </dgm:pt>
    <dgm:pt modelId="{262D653A-ED00-4F44-8B0D-5AAB3DC3F8C2}" type="parTrans" cxnId="{34051A47-A4F2-4849-906D-38311993BCF6}">
      <dgm:prSet/>
      <dgm:spPr/>
      <dgm:t>
        <a:bodyPr/>
        <a:lstStyle/>
        <a:p>
          <a:endParaRPr lang="en-US"/>
        </a:p>
      </dgm:t>
    </dgm:pt>
    <dgm:pt modelId="{9E8B3AA9-00CC-4FEC-A9D5-A017D12F70C5}" type="sibTrans" cxnId="{34051A47-A4F2-4849-906D-38311993BCF6}">
      <dgm:prSet/>
      <dgm:spPr/>
      <dgm:t>
        <a:bodyPr/>
        <a:lstStyle/>
        <a:p>
          <a:endParaRPr lang="en-US"/>
        </a:p>
      </dgm:t>
    </dgm:pt>
    <dgm:pt modelId="{0D6AC817-45E6-4849-AA0B-7EE02B5325E8}">
      <dgm:prSet custT="1"/>
      <dgm:spPr/>
      <dgm:t>
        <a:bodyPr/>
        <a:lstStyle/>
        <a:p>
          <a:r>
            <a:rPr lang="en-US" sz="2800" b="1" dirty="0" smtClean="0"/>
            <a:t>66 Donors </a:t>
          </a:r>
          <a:br>
            <a:rPr lang="en-US" sz="2800" b="1" dirty="0" smtClean="0"/>
          </a:br>
          <a:r>
            <a:rPr lang="en-US" sz="2800" b="1" dirty="0" smtClean="0"/>
            <a:t>$1.1 Million</a:t>
          </a:r>
          <a:endParaRPr lang="en-US" sz="2800" b="1" dirty="0"/>
        </a:p>
      </dgm:t>
    </dgm:pt>
    <dgm:pt modelId="{AEECFE9C-A9F7-4C7F-86A8-BAB55B317ADF}" type="parTrans" cxnId="{E0C02F43-6B5B-4E9F-A6CB-3D57895A7B68}">
      <dgm:prSet/>
      <dgm:spPr/>
      <dgm:t>
        <a:bodyPr/>
        <a:lstStyle/>
        <a:p>
          <a:endParaRPr lang="en-US"/>
        </a:p>
      </dgm:t>
    </dgm:pt>
    <dgm:pt modelId="{D41FEDCE-DE8A-456B-B000-8B55283DBCC9}" type="sibTrans" cxnId="{E0C02F43-6B5B-4E9F-A6CB-3D57895A7B68}">
      <dgm:prSet/>
      <dgm:spPr/>
      <dgm:t>
        <a:bodyPr/>
        <a:lstStyle/>
        <a:p>
          <a:endParaRPr lang="en-US"/>
        </a:p>
      </dgm:t>
    </dgm:pt>
    <dgm:pt modelId="{B2306AF8-8742-4DC9-84D5-A79283E2CC24}">
      <dgm:prSet custT="1"/>
      <dgm:spPr/>
      <dgm:t>
        <a:bodyPr/>
        <a:lstStyle/>
        <a:p>
          <a:r>
            <a:rPr lang="en-US" sz="2800" b="1" dirty="0" smtClean="0"/>
            <a:t>LOST</a:t>
          </a:r>
          <a:br>
            <a:rPr lang="en-US" sz="2800" b="1" dirty="0" smtClean="0"/>
          </a:br>
          <a:r>
            <a:rPr lang="en-US" sz="2800" b="1" dirty="0" smtClean="0"/>
            <a:t>55 Donors = $830,000</a:t>
          </a:r>
          <a:endParaRPr lang="en-US" sz="2800" b="1" dirty="0"/>
        </a:p>
      </dgm:t>
    </dgm:pt>
    <dgm:pt modelId="{77C33FFE-C51A-4737-9A87-E43799A01D8F}" type="parTrans" cxnId="{800DD5D4-D6D9-41A6-8972-BF41B4BD9473}">
      <dgm:prSet/>
      <dgm:spPr/>
      <dgm:t>
        <a:bodyPr/>
        <a:lstStyle/>
        <a:p>
          <a:endParaRPr lang="en-US"/>
        </a:p>
      </dgm:t>
    </dgm:pt>
    <dgm:pt modelId="{E21B8605-69C2-40CC-8A6C-41FB6653EA96}" type="sibTrans" cxnId="{800DD5D4-D6D9-41A6-8972-BF41B4BD9473}">
      <dgm:prSet/>
      <dgm:spPr/>
      <dgm:t>
        <a:bodyPr/>
        <a:lstStyle/>
        <a:p>
          <a:endParaRPr lang="en-US"/>
        </a:p>
      </dgm:t>
    </dgm:pt>
    <dgm:pt modelId="{601F75D9-BE3E-415D-BA6F-DE03D9E74693}">
      <dgm:prSet custT="1"/>
      <dgm:spPr/>
      <dgm:t>
        <a:bodyPr/>
        <a:lstStyle/>
        <a:p>
          <a:r>
            <a:rPr lang="en-US" sz="3200" b="1" dirty="0" smtClean="0"/>
            <a:t>What IF ???</a:t>
          </a:r>
          <a:endParaRPr lang="en-US" sz="3200" b="1" dirty="0"/>
        </a:p>
      </dgm:t>
    </dgm:pt>
    <dgm:pt modelId="{E6D8BBAC-F8B8-45D0-80D4-D7C16410D8E2}" type="parTrans" cxnId="{69655AF8-3044-4539-BC0D-87A675F8FF67}">
      <dgm:prSet/>
      <dgm:spPr/>
      <dgm:t>
        <a:bodyPr/>
        <a:lstStyle/>
        <a:p>
          <a:endParaRPr lang="en-US"/>
        </a:p>
      </dgm:t>
    </dgm:pt>
    <dgm:pt modelId="{F5359D1D-CCC4-4D42-81FB-38C5286ED073}" type="sibTrans" cxnId="{69655AF8-3044-4539-BC0D-87A675F8FF67}">
      <dgm:prSet/>
      <dgm:spPr/>
      <dgm:t>
        <a:bodyPr/>
        <a:lstStyle/>
        <a:p>
          <a:endParaRPr lang="en-US"/>
        </a:p>
      </dgm:t>
    </dgm:pt>
    <dgm:pt modelId="{4409323A-87DA-4484-BF8D-AACBCA580478}" type="pres">
      <dgm:prSet presAssocID="{69A76EA1-D584-49FC-88BA-15CC902179C3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D7E25F-1D99-4BA8-B41E-E9C90300877F}" type="pres">
      <dgm:prSet presAssocID="{69A76EA1-D584-49FC-88BA-15CC902179C3}" presName="hierFlow" presStyleCnt="0"/>
      <dgm:spPr/>
    </dgm:pt>
    <dgm:pt modelId="{3A50AF86-10BB-4C3A-997D-5C02631BFD27}" type="pres">
      <dgm:prSet presAssocID="{69A76EA1-D584-49FC-88BA-15CC902179C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068373-89DF-4396-AAA7-243532969FF7}" type="pres">
      <dgm:prSet presAssocID="{0D6AC817-45E6-4849-AA0B-7EE02B5325E8}" presName="Name14" presStyleCnt="0"/>
      <dgm:spPr/>
    </dgm:pt>
    <dgm:pt modelId="{06EF918A-BAAA-4593-BB1F-1BD4E6EA47AC}" type="pres">
      <dgm:prSet presAssocID="{0D6AC817-45E6-4849-AA0B-7EE02B5325E8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138884-76CC-4514-96EC-40DDC09EF903}" type="pres">
      <dgm:prSet presAssocID="{0D6AC817-45E6-4849-AA0B-7EE02B5325E8}" presName="hierChild2" presStyleCnt="0"/>
      <dgm:spPr/>
    </dgm:pt>
    <dgm:pt modelId="{D741B7B5-DDCC-4803-A8B5-0407955677E8}" type="pres">
      <dgm:prSet presAssocID="{46C65FA6-223D-467C-A03C-CB90FF2EC9DB}" presName="Name19" presStyleLbl="parChTrans1D2" presStyleIdx="0" presStyleCnt="2"/>
      <dgm:spPr/>
      <dgm:t>
        <a:bodyPr/>
        <a:lstStyle/>
        <a:p>
          <a:endParaRPr lang="en-US"/>
        </a:p>
      </dgm:t>
    </dgm:pt>
    <dgm:pt modelId="{E3281B38-F00E-4E39-892D-2B24EBBD8E45}" type="pres">
      <dgm:prSet presAssocID="{D42A7204-0A5A-4291-989D-536D4ABCCC8E}" presName="Name21" presStyleCnt="0"/>
      <dgm:spPr/>
    </dgm:pt>
    <dgm:pt modelId="{FDB48C8A-BA3B-4365-885C-11D17862D76C}" type="pres">
      <dgm:prSet presAssocID="{D42A7204-0A5A-4291-989D-536D4ABCCC8E}" presName="level2Shape" presStyleLbl="node2" presStyleIdx="0" presStyleCnt="2"/>
      <dgm:spPr/>
      <dgm:t>
        <a:bodyPr/>
        <a:lstStyle/>
        <a:p>
          <a:endParaRPr lang="en-US"/>
        </a:p>
      </dgm:t>
    </dgm:pt>
    <dgm:pt modelId="{16CD1B68-E641-437E-A169-88DD35871F9C}" type="pres">
      <dgm:prSet presAssocID="{D42A7204-0A5A-4291-989D-536D4ABCCC8E}" presName="hierChild3" presStyleCnt="0"/>
      <dgm:spPr/>
    </dgm:pt>
    <dgm:pt modelId="{281DCA5D-E1A0-4373-AC64-83C526D66C03}" type="pres">
      <dgm:prSet presAssocID="{262D653A-ED00-4F44-8B0D-5AAB3DC3F8C2}" presName="Name19" presStyleLbl="parChTrans1D3" presStyleIdx="0" presStyleCnt="2"/>
      <dgm:spPr/>
      <dgm:t>
        <a:bodyPr/>
        <a:lstStyle/>
        <a:p>
          <a:endParaRPr lang="en-US"/>
        </a:p>
      </dgm:t>
    </dgm:pt>
    <dgm:pt modelId="{E55FBAF5-F199-473F-977F-04A9D1F1F60B}" type="pres">
      <dgm:prSet presAssocID="{5A7E2104-72F7-4F9E-8CEC-5B17796D5183}" presName="Name21" presStyleCnt="0"/>
      <dgm:spPr/>
    </dgm:pt>
    <dgm:pt modelId="{2FB922DE-6D0B-49F5-8CF9-54605ADC920A}" type="pres">
      <dgm:prSet presAssocID="{5A7E2104-72F7-4F9E-8CEC-5B17796D5183}" presName="level2Shape" presStyleLbl="node3" presStyleIdx="0" presStyleCnt="2" custLinFactNeighborY="-7672"/>
      <dgm:spPr/>
      <dgm:t>
        <a:bodyPr/>
        <a:lstStyle/>
        <a:p>
          <a:endParaRPr lang="en-US"/>
        </a:p>
      </dgm:t>
    </dgm:pt>
    <dgm:pt modelId="{33962D27-8D65-432A-AAE5-2B345DAB591F}" type="pres">
      <dgm:prSet presAssocID="{5A7E2104-72F7-4F9E-8CEC-5B17796D5183}" presName="hierChild3" presStyleCnt="0"/>
      <dgm:spPr/>
    </dgm:pt>
    <dgm:pt modelId="{D9152D78-1783-4F08-B3B9-D04697048A5D}" type="pres">
      <dgm:prSet presAssocID="{77C33FFE-C51A-4737-9A87-E43799A01D8F}" presName="Name19" presStyleLbl="parChTrans1D2" presStyleIdx="1" presStyleCnt="2"/>
      <dgm:spPr/>
      <dgm:t>
        <a:bodyPr/>
        <a:lstStyle/>
        <a:p>
          <a:endParaRPr lang="en-US"/>
        </a:p>
      </dgm:t>
    </dgm:pt>
    <dgm:pt modelId="{2A072F95-4F4A-4AB8-A4A2-D7D5C64BAEF9}" type="pres">
      <dgm:prSet presAssocID="{B2306AF8-8742-4DC9-84D5-A79283E2CC24}" presName="Name21" presStyleCnt="0"/>
      <dgm:spPr/>
    </dgm:pt>
    <dgm:pt modelId="{16253D98-1E52-4F8D-83B2-0614508AFC02}" type="pres">
      <dgm:prSet presAssocID="{B2306AF8-8742-4DC9-84D5-A79283E2CC24}" presName="level2Shape" presStyleLbl="node2" presStyleIdx="1" presStyleCnt="2"/>
      <dgm:spPr/>
      <dgm:t>
        <a:bodyPr/>
        <a:lstStyle/>
        <a:p>
          <a:endParaRPr lang="en-US"/>
        </a:p>
      </dgm:t>
    </dgm:pt>
    <dgm:pt modelId="{C975DE15-D6CB-4F86-9936-7B224779D690}" type="pres">
      <dgm:prSet presAssocID="{B2306AF8-8742-4DC9-84D5-A79283E2CC24}" presName="hierChild3" presStyleCnt="0"/>
      <dgm:spPr/>
    </dgm:pt>
    <dgm:pt modelId="{20B6036B-5311-4243-A670-0C37C9C93A92}" type="pres">
      <dgm:prSet presAssocID="{E6D8BBAC-F8B8-45D0-80D4-D7C16410D8E2}" presName="Name19" presStyleLbl="parChTrans1D3" presStyleIdx="1" presStyleCnt="2"/>
      <dgm:spPr/>
      <dgm:t>
        <a:bodyPr/>
        <a:lstStyle/>
        <a:p>
          <a:endParaRPr lang="en-US"/>
        </a:p>
      </dgm:t>
    </dgm:pt>
    <dgm:pt modelId="{4B1977B5-C3D1-4087-9C81-67746DF0097F}" type="pres">
      <dgm:prSet presAssocID="{601F75D9-BE3E-415D-BA6F-DE03D9E74693}" presName="Name21" presStyleCnt="0"/>
      <dgm:spPr/>
    </dgm:pt>
    <dgm:pt modelId="{961AD61E-F89E-4E70-89BE-359592E1386D}" type="pres">
      <dgm:prSet presAssocID="{601F75D9-BE3E-415D-BA6F-DE03D9E74693}" presName="level2Shape" presStyleLbl="node3" presStyleIdx="1" presStyleCnt="2" custLinFactNeighborY="-7672"/>
      <dgm:spPr/>
      <dgm:t>
        <a:bodyPr/>
        <a:lstStyle/>
        <a:p>
          <a:endParaRPr lang="en-US"/>
        </a:p>
      </dgm:t>
    </dgm:pt>
    <dgm:pt modelId="{AEE34679-5D3B-4BEA-8653-27D54696CD5F}" type="pres">
      <dgm:prSet presAssocID="{601F75D9-BE3E-415D-BA6F-DE03D9E74693}" presName="hierChild3" presStyleCnt="0"/>
      <dgm:spPr/>
    </dgm:pt>
    <dgm:pt modelId="{79A434A1-035D-4BE2-96E9-879BEDFEEF66}" type="pres">
      <dgm:prSet presAssocID="{69A76EA1-D584-49FC-88BA-15CC902179C3}" presName="bgShapesFlow" presStyleCnt="0"/>
      <dgm:spPr/>
    </dgm:pt>
  </dgm:ptLst>
  <dgm:cxnLst>
    <dgm:cxn modelId="{2BA106B9-293D-4C72-B20B-ED1AC0515E69}" type="presOf" srcId="{0D6AC817-45E6-4849-AA0B-7EE02B5325E8}" destId="{06EF918A-BAAA-4593-BB1F-1BD4E6EA47AC}" srcOrd="0" destOrd="0" presId="urn:microsoft.com/office/officeart/2005/8/layout/hierarchy6"/>
    <dgm:cxn modelId="{CB0998B2-B1A4-477E-9C7C-5DC7F86293BA}" type="presOf" srcId="{262D653A-ED00-4F44-8B0D-5AAB3DC3F8C2}" destId="{281DCA5D-E1A0-4373-AC64-83C526D66C03}" srcOrd="0" destOrd="0" presId="urn:microsoft.com/office/officeart/2005/8/layout/hierarchy6"/>
    <dgm:cxn modelId="{4EC3C473-2C7A-4D2C-855F-D56F4AB4AC87}" type="presOf" srcId="{D42A7204-0A5A-4291-989D-536D4ABCCC8E}" destId="{FDB48C8A-BA3B-4365-885C-11D17862D76C}" srcOrd="0" destOrd="0" presId="urn:microsoft.com/office/officeart/2005/8/layout/hierarchy6"/>
    <dgm:cxn modelId="{34051A47-A4F2-4849-906D-38311993BCF6}" srcId="{D42A7204-0A5A-4291-989D-536D4ABCCC8E}" destId="{5A7E2104-72F7-4F9E-8CEC-5B17796D5183}" srcOrd="0" destOrd="0" parTransId="{262D653A-ED00-4F44-8B0D-5AAB3DC3F8C2}" sibTransId="{9E8B3AA9-00CC-4FEC-A9D5-A017D12F70C5}"/>
    <dgm:cxn modelId="{800DD5D4-D6D9-41A6-8972-BF41B4BD9473}" srcId="{0D6AC817-45E6-4849-AA0B-7EE02B5325E8}" destId="{B2306AF8-8742-4DC9-84D5-A79283E2CC24}" srcOrd="1" destOrd="0" parTransId="{77C33FFE-C51A-4737-9A87-E43799A01D8F}" sibTransId="{E21B8605-69C2-40CC-8A6C-41FB6653EA96}"/>
    <dgm:cxn modelId="{69655AF8-3044-4539-BC0D-87A675F8FF67}" srcId="{B2306AF8-8742-4DC9-84D5-A79283E2CC24}" destId="{601F75D9-BE3E-415D-BA6F-DE03D9E74693}" srcOrd="0" destOrd="0" parTransId="{E6D8BBAC-F8B8-45D0-80D4-D7C16410D8E2}" sibTransId="{F5359D1D-CCC4-4D42-81FB-38C5286ED073}"/>
    <dgm:cxn modelId="{E736C8F6-4850-460C-8256-F5F6CEA3C598}" type="presOf" srcId="{E6D8BBAC-F8B8-45D0-80D4-D7C16410D8E2}" destId="{20B6036B-5311-4243-A670-0C37C9C93A92}" srcOrd="0" destOrd="0" presId="urn:microsoft.com/office/officeart/2005/8/layout/hierarchy6"/>
    <dgm:cxn modelId="{E0C02F43-6B5B-4E9F-A6CB-3D57895A7B68}" srcId="{69A76EA1-D584-49FC-88BA-15CC902179C3}" destId="{0D6AC817-45E6-4849-AA0B-7EE02B5325E8}" srcOrd="0" destOrd="0" parTransId="{AEECFE9C-A9F7-4C7F-86A8-BAB55B317ADF}" sibTransId="{D41FEDCE-DE8A-456B-B000-8B55283DBCC9}"/>
    <dgm:cxn modelId="{26B986A1-E163-4230-A588-2F2D61F84955}" type="presOf" srcId="{5A7E2104-72F7-4F9E-8CEC-5B17796D5183}" destId="{2FB922DE-6D0B-49F5-8CF9-54605ADC920A}" srcOrd="0" destOrd="0" presId="urn:microsoft.com/office/officeart/2005/8/layout/hierarchy6"/>
    <dgm:cxn modelId="{31F9EA97-225E-4A71-A4CE-E6010DD9795F}" type="presOf" srcId="{46C65FA6-223D-467C-A03C-CB90FF2EC9DB}" destId="{D741B7B5-DDCC-4803-A8B5-0407955677E8}" srcOrd="0" destOrd="0" presId="urn:microsoft.com/office/officeart/2005/8/layout/hierarchy6"/>
    <dgm:cxn modelId="{5DB720BF-8F95-4D04-A903-FCA3F460A890}" type="presOf" srcId="{69A76EA1-D584-49FC-88BA-15CC902179C3}" destId="{4409323A-87DA-4484-BF8D-AACBCA580478}" srcOrd="0" destOrd="0" presId="urn:microsoft.com/office/officeart/2005/8/layout/hierarchy6"/>
    <dgm:cxn modelId="{7C7F982C-343F-44BB-B664-FDEEE8D2B749}" type="presOf" srcId="{77C33FFE-C51A-4737-9A87-E43799A01D8F}" destId="{D9152D78-1783-4F08-B3B9-D04697048A5D}" srcOrd="0" destOrd="0" presId="urn:microsoft.com/office/officeart/2005/8/layout/hierarchy6"/>
    <dgm:cxn modelId="{CA7A1A34-F687-4C27-A78F-8EF37D7E05C8}" type="presOf" srcId="{601F75D9-BE3E-415D-BA6F-DE03D9E74693}" destId="{961AD61E-F89E-4E70-89BE-359592E1386D}" srcOrd="0" destOrd="0" presId="urn:microsoft.com/office/officeart/2005/8/layout/hierarchy6"/>
    <dgm:cxn modelId="{5AF4852F-3470-4770-9D58-7E08B25DEC0F}" type="presOf" srcId="{B2306AF8-8742-4DC9-84D5-A79283E2CC24}" destId="{16253D98-1E52-4F8D-83B2-0614508AFC02}" srcOrd="0" destOrd="0" presId="urn:microsoft.com/office/officeart/2005/8/layout/hierarchy6"/>
    <dgm:cxn modelId="{C0AA20BB-B7C8-4F6C-940C-5FAB8FE5EA1B}" srcId="{0D6AC817-45E6-4849-AA0B-7EE02B5325E8}" destId="{D42A7204-0A5A-4291-989D-536D4ABCCC8E}" srcOrd="0" destOrd="0" parTransId="{46C65FA6-223D-467C-A03C-CB90FF2EC9DB}" sibTransId="{4D9BB007-ED8B-4712-8255-B3029FA5D834}"/>
    <dgm:cxn modelId="{9D5E8459-7E1E-4A69-A8BE-D1A123A7C792}" type="presParOf" srcId="{4409323A-87DA-4484-BF8D-AACBCA580478}" destId="{9AD7E25F-1D99-4BA8-B41E-E9C90300877F}" srcOrd="0" destOrd="0" presId="urn:microsoft.com/office/officeart/2005/8/layout/hierarchy6"/>
    <dgm:cxn modelId="{18F3C669-E019-4A5D-BA01-CB384A5CE036}" type="presParOf" srcId="{9AD7E25F-1D99-4BA8-B41E-E9C90300877F}" destId="{3A50AF86-10BB-4C3A-997D-5C02631BFD27}" srcOrd="0" destOrd="0" presId="urn:microsoft.com/office/officeart/2005/8/layout/hierarchy6"/>
    <dgm:cxn modelId="{9C0C74D6-EE77-4D97-A66F-B713D7E0A1DE}" type="presParOf" srcId="{3A50AF86-10BB-4C3A-997D-5C02631BFD27}" destId="{A9068373-89DF-4396-AAA7-243532969FF7}" srcOrd="0" destOrd="0" presId="urn:microsoft.com/office/officeart/2005/8/layout/hierarchy6"/>
    <dgm:cxn modelId="{19E31959-73FC-44D6-A172-8E929A7FF37F}" type="presParOf" srcId="{A9068373-89DF-4396-AAA7-243532969FF7}" destId="{06EF918A-BAAA-4593-BB1F-1BD4E6EA47AC}" srcOrd="0" destOrd="0" presId="urn:microsoft.com/office/officeart/2005/8/layout/hierarchy6"/>
    <dgm:cxn modelId="{B52886E4-2178-4660-BEF2-E671F244E3DE}" type="presParOf" srcId="{A9068373-89DF-4396-AAA7-243532969FF7}" destId="{48138884-76CC-4514-96EC-40DDC09EF903}" srcOrd="1" destOrd="0" presId="urn:microsoft.com/office/officeart/2005/8/layout/hierarchy6"/>
    <dgm:cxn modelId="{F41779B8-D080-4392-8981-FE05E2C3025B}" type="presParOf" srcId="{48138884-76CC-4514-96EC-40DDC09EF903}" destId="{D741B7B5-DDCC-4803-A8B5-0407955677E8}" srcOrd="0" destOrd="0" presId="urn:microsoft.com/office/officeart/2005/8/layout/hierarchy6"/>
    <dgm:cxn modelId="{E7C194FA-79F8-40DF-B72A-419B66981646}" type="presParOf" srcId="{48138884-76CC-4514-96EC-40DDC09EF903}" destId="{E3281B38-F00E-4E39-892D-2B24EBBD8E45}" srcOrd="1" destOrd="0" presId="urn:microsoft.com/office/officeart/2005/8/layout/hierarchy6"/>
    <dgm:cxn modelId="{E5F27448-6728-4747-A07B-EB715E93DCDA}" type="presParOf" srcId="{E3281B38-F00E-4E39-892D-2B24EBBD8E45}" destId="{FDB48C8A-BA3B-4365-885C-11D17862D76C}" srcOrd="0" destOrd="0" presId="urn:microsoft.com/office/officeart/2005/8/layout/hierarchy6"/>
    <dgm:cxn modelId="{E9A9B550-1664-4A8A-9D3E-B4A0F5794CE9}" type="presParOf" srcId="{E3281B38-F00E-4E39-892D-2B24EBBD8E45}" destId="{16CD1B68-E641-437E-A169-88DD35871F9C}" srcOrd="1" destOrd="0" presId="urn:microsoft.com/office/officeart/2005/8/layout/hierarchy6"/>
    <dgm:cxn modelId="{E5C05139-EF60-474D-8073-C46655F2EF1D}" type="presParOf" srcId="{16CD1B68-E641-437E-A169-88DD35871F9C}" destId="{281DCA5D-E1A0-4373-AC64-83C526D66C03}" srcOrd="0" destOrd="0" presId="urn:microsoft.com/office/officeart/2005/8/layout/hierarchy6"/>
    <dgm:cxn modelId="{5A02A7D6-18AC-486E-B0E2-B318D6E8A6BC}" type="presParOf" srcId="{16CD1B68-E641-437E-A169-88DD35871F9C}" destId="{E55FBAF5-F199-473F-977F-04A9D1F1F60B}" srcOrd="1" destOrd="0" presId="urn:microsoft.com/office/officeart/2005/8/layout/hierarchy6"/>
    <dgm:cxn modelId="{EA276191-985E-4853-84EA-6E4DE6F67CBE}" type="presParOf" srcId="{E55FBAF5-F199-473F-977F-04A9D1F1F60B}" destId="{2FB922DE-6D0B-49F5-8CF9-54605ADC920A}" srcOrd="0" destOrd="0" presId="urn:microsoft.com/office/officeart/2005/8/layout/hierarchy6"/>
    <dgm:cxn modelId="{AB310FE6-5FEB-4B84-A527-649A4CAFD4FE}" type="presParOf" srcId="{E55FBAF5-F199-473F-977F-04A9D1F1F60B}" destId="{33962D27-8D65-432A-AAE5-2B345DAB591F}" srcOrd="1" destOrd="0" presId="urn:microsoft.com/office/officeart/2005/8/layout/hierarchy6"/>
    <dgm:cxn modelId="{CA9E676E-66D3-42EF-9739-C1B8C7D7674C}" type="presParOf" srcId="{48138884-76CC-4514-96EC-40DDC09EF903}" destId="{D9152D78-1783-4F08-B3B9-D04697048A5D}" srcOrd="2" destOrd="0" presId="urn:microsoft.com/office/officeart/2005/8/layout/hierarchy6"/>
    <dgm:cxn modelId="{A18502EC-2DB9-4E77-B9B7-7AD1090C1F1F}" type="presParOf" srcId="{48138884-76CC-4514-96EC-40DDC09EF903}" destId="{2A072F95-4F4A-4AB8-A4A2-D7D5C64BAEF9}" srcOrd="3" destOrd="0" presId="urn:microsoft.com/office/officeart/2005/8/layout/hierarchy6"/>
    <dgm:cxn modelId="{97D2CADD-5B10-4750-BEB5-2BF887F86E96}" type="presParOf" srcId="{2A072F95-4F4A-4AB8-A4A2-D7D5C64BAEF9}" destId="{16253D98-1E52-4F8D-83B2-0614508AFC02}" srcOrd="0" destOrd="0" presId="urn:microsoft.com/office/officeart/2005/8/layout/hierarchy6"/>
    <dgm:cxn modelId="{07293992-6445-4AA9-82B3-3DFE166D8303}" type="presParOf" srcId="{2A072F95-4F4A-4AB8-A4A2-D7D5C64BAEF9}" destId="{C975DE15-D6CB-4F86-9936-7B224779D690}" srcOrd="1" destOrd="0" presId="urn:microsoft.com/office/officeart/2005/8/layout/hierarchy6"/>
    <dgm:cxn modelId="{D55F19A1-3DCF-49F0-B3BA-2CAF347A9F22}" type="presParOf" srcId="{C975DE15-D6CB-4F86-9936-7B224779D690}" destId="{20B6036B-5311-4243-A670-0C37C9C93A92}" srcOrd="0" destOrd="0" presId="urn:microsoft.com/office/officeart/2005/8/layout/hierarchy6"/>
    <dgm:cxn modelId="{E31F6C96-AB3F-4E22-9A77-3BDA0EBDBB30}" type="presParOf" srcId="{C975DE15-D6CB-4F86-9936-7B224779D690}" destId="{4B1977B5-C3D1-4087-9C81-67746DF0097F}" srcOrd="1" destOrd="0" presId="urn:microsoft.com/office/officeart/2005/8/layout/hierarchy6"/>
    <dgm:cxn modelId="{8017A14A-4DEF-42AA-9D36-EA7CD4E24D67}" type="presParOf" srcId="{4B1977B5-C3D1-4087-9C81-67746DF0097F}" destId="{961AD61E-F89E-4E70-89BE-359592E1386D}" srcOrd="0" destOrd="0" presId="urn:microsoft.com/office/officeart/2005/8/layout/hierarchy6"/>
    <dgm:cxn modelId="{A9928032-F4EB-430D-90D4-1E86228DC9A5}" type="presParOf" srcId="{4B1977B5-C3D1-4087-9C81-67746DF0097F}" destId="{AEE34679-5D3B-4BEA-8653-27D54696CD5F}" srcOrd="1" destOrd="0" presId="urn:microsoft.com/office/officeart/2005/8/layout/hierarchy6"/>
    <dgm:cxn modelId="{D4A08DF4-64AE-45F0-A90A-F6C6809FE0AE}" type="presParOf" srcId="{4409323A-87DA-4484-BF8D-AACBCA580478}" destId="{79A434A1-035D-4BE2-96E9-879BEDFEEF6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56EBE6-7BC5-4553-B3D2-A28C6F87337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344570-D7C5-4105-A4F7-3A2205FACB12}">
      <dgm:prSet phldrT="[Text]"/>
      <dgm:spPr/>
      <dgm:t>
        <a:bodyPr/>
        <a:lstStyle/>
        <a:p>
          <a:r>
            <a:rPr lang="en-US" dirty="0" smtClean="0"/>
            <a:t>$107,640</a:t>
          </a:r>
          <a:endParaRPr lang="en-US" dirty="0"/>
        </a:p>
      </dgm:t>
    </dgm:pt>
    <dgm:pt modelId="{F128BA76-DB85-4929-A7B9-28861F651CBA}" type="parTrans" cxnId="{76512AB7-21EC-4933-8867-D87024597263}">
      <dgm:prSet/>
      <dgm:spPr/>
      <dgm:t>
        <a:bodyPr/>
        <a:lstStyle/>
        <a:p>
          <a:endParaRPr lang="en-US"/>
        </a:p>
      </dgm:t>
    </dgm:pt>
    <dgm:pt modelId="{47031ADF-F1FF-453A-9609-AE2EF9603FDB}" type="sibTrans" cxnId="{76512AB7-21EC-4933-8867-D87024597263}">
      <dgm:prSet/>
      <dgm:spPr/>
      <dgm:t>
        <a:bodyPr/>
        <a:lstStyle/>
        <a:p>
          <a:endParaRPr lang="en-US"/>
        </a:p>
      </dgm:t>
    </dgm:pt>
    <dgm:pt modelId="{63C4EBD7-9CC0-4B3E-9B6C-4DE6AACA6EA3}">
      <dgm:prSet phldrT="[Text]" custT="1"/>
      <dgm:spPr/>
      <dgm:t>
        <a:bodyPr/>
        <a:lstStyle/>
        <a:p>
          <a:endParaRPr lang="en-US" sz="2700" b="1" dirty="0"/>
        </a:p>
      </dgm:t>
    </dgm:pt>
    <dgm:pt modelId="{5069A1FE-C323-473C-97ED-D508066E5C7C}" type="parTrans" cxnId="{1FB5A2FB-E73D-4AB9-9AE1-604E96D31D50}">
      <dgm:prSet/>
      <dgm:spPr/>
      <dgm:t>
        <a:bodyPr/>
        <a:lstStyle/>
        <a:p>
          <a:endParaRPr lang="en-US"/>
        </a:p>
      </dgm:t>
    </dgm:pt>
    <dgm:pt modelId="{700111CE-47D8-416E-825A-8D0EED501870}" type="sibTrans" cxnId="{1FB5A2FB-E73D-4AB9-9AE1-604E96D31D50}">
      <dgm:prSet/>
      <dgm:spPr/>
      <dgm:t>
        <a:bodyPr/>
        <a:lstStyle/>
        <a:p>
          <a:endParaRPr lang="en-US"/>
        </a:p>
      </dgm:t>
    </dgm:pt>
    <dgm:pt modelId="{3A485CBD-678A-431A-AD47-CFD1DA7FB192}">
      <dgm:prSet phldrT="[Text]"/>
      <dgm:spPr/>
      <dgm:t>
        <a:bodyPr/>
        <a:lstStyle/>
        <a:p>
          <a:endParaRPr lang="en-US" sz="1300" dirty="0"/>
        </a:p>
      </dgm:t>
    </dgm:pt>
    <dgm:pt modelId="{30052896-5899-4A12-BF0A-EBBED300E6C6}" type="parTrans" cxnId="{9A1D7BC0-51AF-4F59-98D7-FB333638D860}">
      <dgm:prSet/>
      <dgm:spPr/>
      <dgm:t>
        <a:bodyPr/>
        <a:lstStyle/>
        <a:p>
          <a:endParaRPr lang="en-US"/>
        </a:p>
      </dgm:t>
    </dgm:pt>
    <dgm:pt modelId="{505DA1A8-026C-4E4D-9DE8-700BFC0FFBA1}" type="sibTrans" cxnId="{9A1D7BC0-51AF-4F59-98D7-FB333638D860}">
      <dgm:prSet/>
      <dgm:spPr/>
      <dgm:t>
        <a:bodyPr/>
        <a:lstStyle/>
        <a:p>
          <a:endParaRPr lang="en-US"/>
        </a:p>
      </dgm:t>
    </dgm:pt>
    <dgm:pt modelId="{D89F5B46-3B9B-4D8B-B497-03DAB72D4952}">
      <dgm:prSet phldrT="[Text]"/>
      <dgm:spPr/>
      <dgm:t>
        <a:bodyPr/>
        <a:lstStyle/>
        <a:p>
          <a:r>
            <a:rPr lang="en-US" dirty="0" smtClean="0"/>
            <a:t>$130,000</a:t>
          </a:r>
          <a:endParaRPr lang="en-US" dirty="0"/>
        </a:p>
      </dgm:t>
    </dgm:pt>
    <dgm:pt modelId="{F9E4F238-149B-41CF-9A1C-6D567CD65EA2}" type="parTrans" cxnId="{31CDF24F-C99E-4F0C-B505-673D5DA0C1A5}">
      <dgm:prSet/>
      <dgm:spPr/>
      <dgm:t>
        <a:bodyPr/>
        <a:lstStyle/>
        <a:p>
          <a:endParaRPr lang="en-US"/>
        </a:p>
      </dgm:t>
    </dgm:pt>
    <dgm:pt modelId="{0A4E3737-4964-4926-B090-638329EEA47F}" type="sibTrans" cxnId="{31CDF24F-C99E-4F0C-B505-673D5DA0C1A5}">
      <dgm:prSet/>
      <dgm:spPr/>
      <dgm:t>
        <a:bodyPr/>
        <a:lstStyle/>
        <a:p>
          <a:endParaRPr lang="en-US"/>
        </a:p>
      </dgm:t>
    </dgm:pt>
    <dgm:pt modelId="{1B7B0A6F-A4F5-4975-945E-060BEE437AA5}">
      <dgm:prSet phldrT="[Text]"/>
      <dgm:spPr/>
      <dgm:t>
        <a:bodyPr/>
        <a:lstStyle/>
        <a:p>
          <a:r>
            <a:rPr lang="en-US" b="1" dirty="0" smtClean="0"/>
            <a:t>10 Donors $5,000-$10,000 CONVERT </a:t>
          </a:r>
          <a:br>
            <a:rPr lang="en-US" b="1" dirty="0" smtClean="0"/>
          </a:br>
          <a:r>
            <a:rPr lang="en-US" b="1" dirty="0" smtClean="0"/>
            <a:t>to Annual Donors of $1,000 for 13 years</a:t>
          </a:r>
          <a:endParaRPr lang="en-US" b="1" dirty="0"/>
        </a:p>
      </dgm:t>
    </dgm:pt>
    <dgm:pt modelId="{25866B60-F193-4EE2-A90B-9B40C233CF76}" type="parTrans" cxnId="{742EC0BF-92D1-4147-9E3F-542037BA51DE}">
      <dgm:prSet/>
      <dgm:spPr/>
      <dgm:t>
        <a:bodyPr/>
        <a:lstStyle/>
        <a:p>
          <a:endParaRPr lang="en-US"/>
        </a:p>
      </dgm:t>
    </dgm:pt>
    <dgm:pt modelId="{1665B43F-2398-4D6C-BA63-380ED0CF1385}" type="sibTrans" cxnId="{742EC0BF-92D1-4147-9E3F-542037BA51DE}">
      <dgm:prSet/>
      <dgm:spPr/>
      <dgm:t>
        <a:bodyPr/>
        <a:lstStyle/>
        <a:p>
          <a:endParaRPr lang="en-US"/>
        </a:p>
      </dgm:t>
    </dgm:pt>
    <dgm:pt modelId="{754EBD57-47C0-4633-B614-979817136A66}">
      <dgm:prSet phldrT="[Text]"/>
      <dgm:spPr/>
      <dgm:t>
        <a:bodyPr/>
        <a:lstStyle/>
        <a:p>
          <a:r>
            <a:rPr lang="en-US" dirty="0" smtClean="0"/>
            <a:t>$257,400</a:t>
          </a:r>
          <a:endParaRPr lang="en-US" dirty="0"/>
        </a:p>
      </dgm:t>
    </dgm:pt>
    <dgm:pt modelId="{81169CC9-4996-4253-A9DB-4D1B68072B03}" type="parTrans" cxnId="{CDDA3A40-AB28-4A89-9C82-000BF5557BB2}">
      <dgm:prSet/>
      <dgm:spPr/>
      <dgm:t>
        <a:bodyPr/>
        <a:lstStyle/>
        <a:p>
          <a:endParaRPr lang="en-US"/>
        </a:p>
      </dgm:t>
    </dgm:pt>
    <dgm:pt modelId="{EFB4A2B7-DE01-416D-A79A-49A8220872E7}" type="sibTrans" cxnId="{CDDA3A40-AB28-4A89-9C82-000BF5557BB2}">
      <dgm:prSet/>
      <dgm:spPr/>
      <dgm:t>
        <a:bodyPr/>
        <a:lstStyle/>
        <a:p>
          <a:endParaRPr lang="en-US"/>
        </a:p>
      </dgm:t>
    </dgm:pt>
    <dgm:pt modelId="{278AFABC-1E21-4F97-99FC-4DA107DA5702}">
      <dgm:prSet phldrT="[Text]" custT="1"/>
      <dgm:spPr/>
      <dgm:t>
        <a:bodyPr/>
        <a:lstStyle/>
        <a:p>
          <a:r>
            <a:rPr lang="en-US" sz="2700" b="1" dirty="0" smtClean="0"/>
            <a:t>11 Donors $10,000-$20,000 CONVERT</a:t>
          </a:r>
          <a:br>
            <a:rPr lang="en-US" sz="2700" b="1" dirty="0" smtClean="0"/>
          </a:br>
          <a:r>
            <a:rPr lang="en-US" sz="2700" b="1" dirty="0" smtClean="0"/>
            <a:t> to Annual Donors of $1,800 for 13 years</a:t>
          </a:r>
          <a:endParaRPr lang="en-US" sz="2700" b="1" dirty="0"/>
        </a:p>
      </dgm:t>
    </dgm:pt>
    <dgm:pt modelId="{627D2E5C-5457-4445-8869-646CC7B72F36}" type="parTrans" cxnId="{B0BA6378-C244-43A2-AEA5-D5DF0DA578A4}">
      <dgm:prSet/>
      <dgm:spPr/>
      <dgm:t>
        <a:bodyPr/>
        <a:lstStyle/>
        <a:p>
          <a:endParaRPr lang="en-US"/>
        </a:p>
      </dgm:t>
    </dgm:pt>
    <dgm:pt modelId="{A126E410-E91B-4F95-A3ED-0A9C140FD719}" type="sibTrans" cxnId="{B0BA6378-C244-43A2-AEA5-D5DF0DA578A4}">
      <dgm:prSet/>
      <dgm:spPr/>
      <dgm:t>
        <a:bodyPr/>
        <a:lstStyle/>
        <a:p>
          <a:endParaRPr lang="en-US"/>
        </a:p>
      </dgm:t>
    </dgm:pt>
    <dgm:pt modelId="{F04EB697-11BD-4D02-9D39-024A9262F222}">
      <dgm:prSet/>
      <dgm:spPr/>
      <dgm:t>
        <a:bodyPr/>
        <a:lstStyle/>
        <a:p>
          <a:r>
            <a:rPr lang="en-US" dirty="0" smtClean="0"/>
            <a:t>$1,144,000</a:t>
          </a:r>
          <a:endParaRPr lang="en-US" dirty="0"/>
        </a:p>
      </dgm:t>
    </dgm:pt>
    <dgm:pt modelId="{38A03E6A-8DCA-4D6B-B55A-D1EE895E49BB}" type="parTrans" cxnId="{7862A1B5-791B-46BF-953A-C22D40917148}">
      <dgm:prSet/>
      <dgm:spPr/>
      <dgm:t>
        <a:bodyPr/>
        <a:lstStyle/>
        <a:p>
          <a:endParaRPr lang="en-US"/>
        </a:p>
      </dgm:t>
    </dgm:pt>
    <dgm:pt modelId="{9EFBB5E5-F0E4-4750-806A-2BD747E535BA}" type="sibTrans" cxnId="{7862A1B5-791B-46BF-953A-C22D40917148}">
      <dgm:prSet/>
      <dgm:spPr/>
      <dgm:t>
        <a:bodyPr/>
        <a:lstStyle/>
        <a:p>
          <a:endParaRPr lang="en-US"/>
        </a:p>
      </dgm:t>
    </dgm:pt>
    <dgm:pt modelId="{CA4C65E7-3617-4F16-AE12-515F64030123}">
      <dgm:prSet custT="1"/>
      <dgm:spPr/>
      <dgm:t>
        <a:bodyPr/>
        <a:lstStyle/>
        <a:p>
          <a:r>
            <a:rPr lang="en-US" sz="2700" b="1" dirty="0" smtClean="0"/>
            <a:t>11 Donors $20,000-$163,000 CONVERT </a:t>
          </a:r>
          <a:br>
            <a:rPr lang="en-US" sz="2700" b="1" dirty="0" smtClean="0"/>
          </a:br>
          <a:r>
            <a:rPr lang="en-US" sz="2700" b="1" dirty="0" smtClean="0"/>
            <a:t>to Annual Donors of $8,000 for 13 years</a:t>
          </a:r>
          <a:endParaRPr lang="en-US" sz="2700" b="1" dirty="0"/>
        </a:p>
      </dgm:t>
    </dgm:pt>
    <dgm:pt modelId="{6633B504-418B-44E5-AB11-7D0E73BD143A}" type="parTrans" cxnId="{789A0BF5-AEF1-43A4-B05B-47E4B458D647}">
      <dgm:prSet/>
      <dgm:spPr/>
      <dgm:t>
        <a:bodyPr/>
        <a:lstStyle/>
        <a:p>
          <a:endParaRPr lang="en-US"/>
        </a:p>
      </dgm:t>
    </dgm:pt>
    <dgm:pt modelId="{2FA74C7F-7C9E-4F69-B022-1E8D15FB2EB3}" type="sibTrans" cxnId="{789A0BF5-AEF1-43A4-B05B-47E4B458D647}">
      <dgm:prSet/>
      <dgm:spPr/>
      <dgm:t>
        <a:bodyPr/>
        <a:lstStyle/>
        <a:p>
          <a:endParaRPr lang="en-US"/>
        </a:p>
      </dgm:t>
    </dgm:pt>
    <dgm:pt modelId="{A30A4CB1-58BA-4F1E-B3DB-8F31705DDFAF}">
      <dgm:prSet/>
      <dgm:spPr/>
      <dgm:t>
        <a:bodyPr/>
        <a:lstStyle/>
        <a:p>
          <a:r>
            <a:rPr lang="en-US" dirty="0" smtClean="0"/>
            <a:t>TOTAL</a:t>
          </a:r>
          <a:endParaRPr lang="en-US" dirty="0"/>
        </a:p>
      </dgm:t>
    </dgm:pt>
    <dgm:pt modelId="{7992DC52-21F7-43BE-8942-930B0229DE9B}" type="parTrans" cxnId="{9B58A1B2-B072-4CF8-AFAC-2C2F7DE8991D}">
      <dgm:prSet/>
      <dgm:spPr/>
      <dgm:t>
        <a:bodyPr/>
        <a:lstStyle/>
        <a:p>
          <a:endParaRPr lang="en-US"/>
        </a:p>
      </dgm:t>
    </dgm:pt>
    <dgm:pt modelId="{967F508B-4D90-4CC6-817A-D9B01E7CCF5F}" type="sibTrans" cxnId="{9B58A1B2-B072-4CF8-AFAC-2C2F7DE8991D}">
      <dgm:prSet/>
      <dgm:spPr/>
      <dgm:t>
        <a:bodyPr/>
        <a:lstStyle/>
        <a:p>
          <a:endParaRPr lang="en-US"/>
        </a:p>
      </dgm:t>
    </dgm:pt>
    <dgm:pt modelId="{023159D0-7C3B-4769-A14F-CD2213D1BFE5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n-US" sz="3600" b="1" dirty="0" smtClean="0"/>
            <a:t>$1,639,040   TOTAL</a:t>
          </a:r>
          <a:endParaRPr lang="en-US" sz="3600" b="1" dirty="0"/>
        </a:p>
      </dgm:t>
    </dgm:pt>
    <dgm:pt modelId="{FC315432-53E4-47BC-8E00-144F70BBA2BA}" type="parTrans" cxnId="{449E64DE-7613-421A-A293-59500081E5F8}">
      <dgm:prSet/>
      <dgm:spPr/>
      <dgm:t>
        <a:bodyPr/>
        <a:lstStyle/>
        <a:p>
          <a:endParaRPr lang="en-US"/>
        </a:p>
      </dgm:t>
    </dgm:pt>
    <dgm:pt modelId="{47A99AD8-038C-491C-A47F-0B6088BF1585}" type="sibTrans" cxnId="{449E64DE-7613-421A-A293-59500081E5F8}">
      <dgm:prSet/>
      <dgm:spPr/>
      <dgm:t>
        <a:bodyPr/>
        <a:lstStyle/>
        <a:p>
          <a:endParaRPr lang="en-US"/>
        </a:p>
      </dgm:t>
    </dgm:pt>
    <dgm:pt modelId="{A0D46650-185B-4D6C-BF23-692E49AA15BD}">
      <dgm:prSet phldrT="[Text]" custT="1"/>
      <dgm:spPr/>
      <dgm:t>
        <a:bodyPr/>
        <a:lstStyle/>
        <a:p>
          <a:r>
            <a:rPr lang="en-US" sz="2700" b="1" dirty="0" smtClean="0"/>
            <a:t>23 Donors $1,000-$4,000 CONVERT</a:t>
          </a:r>
          <a:br>
            <a:rPr lang="en-US" sz="2700" b="1" dirty="0" smtClean="0"/>
          </a:br>
          <a:r>
            <a:rPr lang="en-US" sz="2700" b="1" dirty="0" smtClean="0"/>
            <a:t>to Annual Donors of $360 for 13 years</a:t>
          </a:r>
          <a:endParaRPr lang="en-US" dirty="0"/>
        </a:p>
      </dgm:t>
    </dgm:pt>
    <dgm:pt modelId="{7247D76E-6EF4-4587-9A8E-E7929D8DA55A}" type="sibTrans" cxnId="{7830E23A-0B2B-401B-9113-957D55A55227}">
      <dgm:prSet/>
      <dgm:spPr/>
      <dgm:t>
        <a:bodyPr/>
        <a:lstStyle/>
        <a:p>
          <a:endParaRPr lang="en-US"/>
        </a:p>
      </dgm:t>
    </dgm:pt>
    <dgm:pt modelId="{D15DF529-9C15-4AD3-9D5E-7FAEE0E7F4E9}" type="parTrans" cxnId="{7830E23A-0B2B-401B-9113-957D55A55227}">
      <dgm:prSet/>
      <dgm:spPr/>
      <dgm:t>
        <a:bodyPr/>
        <a:lstStyle/>
        <a:p>
          <a:endParaRPr lang="en-US"/>
        </a:p>
      </dgm:t>
    </dgm:pt>
    <dgm:pt modelId="{79C2681E-AB51-48FE-9278-20FDCFE6A207}" type="pres">
      <dgm:prSet presAssocID="{0B56EBE6-7BC5-4553-B3D2-A28C6F87337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A33B8E-067E-4187-8B3C-0B286AEB50CB}" type="pres">
      <dgm:prSet presAssocID="{41344570-D7C5-4105-A4F7-3A2205FACB12}" presName="composite" presStyleCnt="0"/>
      <dgm:spPr/>
    </dgm:pt>
    <dgm:pt modelId="{3E9AA358-CABF-4E68-B266-CE1273E2E321}" type="pres">
      <dgm:prSet presAssocID="{41344570-D7C5-4105-A4F7-3A2205FACB12}" presName="parentText" presStyleLbl="alignNode1" presStyleIdx="0" presStyleCnt="5" custLinFactNeighborX="48787" custLinFactNeighborY="217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4C42C-A0ED-446A-9B79-6C5BFFF3DBEA}" type="pres">
      <dgm:prSet presAssocID="{41344570-D7C5-4105-A4F7-3A2205FACB12}" presName="descendantText" presStyleLbl="alignAcc1" presStyleIdx="0" presStyleCnt="5" custScaleX="85704" custLinFactNeighborX="269" custLinFactNeighborY="33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F476C-84A3-45F4-9DF4-0C9D010F6DC9}" type="pres">
      <dgm:prSet presAssocID="{47031ADF-F1FF-453A-9609-AE2EF9603FDB}" presName="sp" presStyleCnt="0"/>
      <dgm:spPr/>
    </dgm:pt>
    <dgm:pt modelId="{4BEBD822-5C0C-4A3A-9DAC-8AC210431C9F}" type="pres">
      <dgm:prSet presAssocID="{D89F5B46-3B9B-4D8B-B497-03DAB72D4952}" presName="composite" presStyleCnt="0"/>
      <dgm:spPr/>
    </dgm:pt>
    <dgm:pt modelId="{606D8398-E9B8-4217-B69A-A0CF19F1198F}" type="pres">
      <dgm:prSet presAssocID="{D89F5B46-3B9B-4D8B-B497-03DAB72D4952}" presName="parentText" presStyleLbl="alignNode1" presStyleIdx="1" presStyleCnt="5" custLinFactNeighborX="48787" custLinFactNeighborY="179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6BD90-F36B-469D-8F9A-77CDEC68DE70}" type="pres">
      <dgm:prSet presAssocID="{D89F5B46-3B9B-4D8B-B497-03DAB72D4952}" presName="descendantText" presStyleLbl="alignAcc1" presStyleIdx="1" presStyleCnt="5" custScaleX="85708" custLinFactNeighborX="269" custLinFactNeighborY="27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AB7E8-9D57-4E54-AD78-E93F198D8983}" type="pres">
      <dgm:prSet presAssocID="{0A4E3737-4964-4926-B090-638329EEA47F}" presName="sp" presStyleCnt="0"/>
      <dgm:spPr/>
    </dgm:pt>
    <dgm:pt modelId="{DD29BE37-8C97-45AB-BC2B-54D841170418}" type="pres">
      <dgm:prSet presAssocID="{754EBD57-47C0-4633-B614-979817136A66}" presName="composite" presStyleCnt="0"/>
      <dgm:spPr/>
    </dgm:pt>
    <dgm:pt modelId="{D8E5C76A-07D9-44A7-963B-0C7FE1322360}" type="pres">
      <dgm:prSet presAssocID="{754EBD57-47C0-4633-B614-979817136A66}" presName="parentText" presStyleLbl="alignNode1" presStyleIdx="2" presStyleCnt="5" custLinFactNeighborX="48787" custLinFactNeighborY="13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BCD2C-19F3-449C-935C-8686777A6A7E}" type="pres">
      <dgm:prSet presAssocID="{754EBD57-47C0-4633-B614-979817136A66}" presName="descendantText" presStyleLbl="alignAcc1" presStyleIdx="2" presStyleCnt="5" custScaleX="86061" custLinFactNeighborX="269" custLinFactNeighborY="21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8A2E1-596B-4E6F-B542-07DE26B622BB}" type="pres">
      <dgm:prSet presAssocID="{EFB4A2B7-DE01-416D-A79A-49A8220872E7}" presName="sp" presStyleCnt="0"/>
      <dgm:spPr/>
    </dgm:pt>
    <dgm:pt modelId="{9094A01D-ED1B-40D2-88B0-1905616D5B78}" type="pres">
      <dgm:prSet presAssocID="{F04EB697-11BD-4D02-9D39-024A9262F222}" presName="composite" presStyleCnt="0"/>
      <dgm:spPr/>
    </dgm:pt>
    <dgm:pt modelId="{BAB70E2A-BCFC-4F8B-B0EE-1215BF7EC8E1}" type="pres">
      <dgm:prSet presAssocID="{F04EB697-11BD-4D02-9D39-024A9262F222}" presName="parentText" presStyleLbl="alignNode1" presStyleIdx="3" presStyleCnt="5" custLinFactNeighborX="48787" custLinFactNeighborY="95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AF8CA-3B89-4427-9445-1FC792ABC2BC}" type="pres">
      <dgm:prSet presAssocID="{F04EB697-11BD-4D02-9D39-024A9262F222}" presName="descendantText" presStyleLbl="alignAcc1" presStyleIdx="3" presStyleCnt="5" custScaleX="86748" custLinFactNeighborX="269" custLinFactNeighborY="16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6070E-8E3B-43EC-973B-368DCC102784}" type="pres">
      <dgm:prSet presAssocID="{9EFBB5E5-F0E4-4750-806A-2BD747E535BA}" presName="sp" presStyleCnt="0"/>
      <dgm:spPr/>
    </dgm:pt>
    <dgm:pt modelId="{8C6593F7-BEA9-417D-A356-4266BAD762A9}" type="pres">
      <dgm:prSet presAssocID="{A30A4CB1-58BA-4F1E-B3DB-8F31705DDFAF}" presName="composite" presStyleCnt="0"/>
      <dgm:spPr/>
    </dgm:pt>
    <dgm:pt modelId="{715762D9-2314-482A-AA20-95C5FEE97008}" type="pres">
      <dgm:prSet presAssocID="{A30A4CB1-58BA-4F1E-B3DB-8F31705DDFAF}" presName="parentText" presStyleLbl="alignNode1" presStyleIdx="4" presStyleCnt="5" custLinFactNeighborX="487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513BF-EC3A-4066-BD68-C4BE10671A9C}" type="pres">
      <dgm:prSet presAssocID="{A30A4CB1-58BA-4F1E-B3DB-8F31705DDFAF}" presName="descendantText" presStyleLbl="alignAcc1" presStyleIdx="4" presStyleCnt="5" custScaleX="87612" custLinFactNeighborX="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761082-BEA1-4B90-B234-EAA57269EB96}" type="presOf" srcId="{A0D46650-185B-4D6C-BF23-692E49AA15BD}" destId="{7D54C42C-A0ED-446A-9B79-6C5BFFF3DBEA}" srcOrd="0" destOrd="1" presId="urn:microsoft.com/office/officeart/2005/8/layout/chevron2"/>
    <dgm:cxn modelId="{40322CD3-21B0-4CC6-A908-C15AEC23B538}" type="presOf" srcId="{023159D0-7C3B-4769-A14F-CD2213D1BFE5}" destId="{B15513BF-EC3A-4066-BD68-C4BE10671A9C}" srcOrd="0" destOrd="0" presId="urn:microsoft.com/office/officeart/2005/8/layout/chevron2"/>
    <dgm:cxn modelId="{FA6AC3E5-1A4A-4CE2-8FF3-43DED90404C4}" type="presOf" srcId="{754EBD57-47C0-4633-B614-979817136A66}" destId="{D8E5C76A-07D9-44A7-963B-0C7FE1322360}" srcOrd="0" destOrd="0" presId="urn:microsoft.com/office/officeart/2005/8/layout/chevron2"/>
    <dgm:cxn modelId="{7862A1B5-791B-46BF-953A-C22D40917148}" srcId="{0B56EBE6-7BC5-4553-B3D2-A28C6F873375}" destId="{F04EB697-11BD-4D02-9D39-024A9262F222}" srcOrd="3" destOrd="0" parTransId="{38A03E6A-8DCA-4D6B-B55A-D1EE895E49BB}" sibTransId="{9EFBB5E5-F0E4-4750-806A-2BD747E535BA}"/>
    <dgm:cxn modelId="{9A1D7BC0-51AF-4F59-98D7-FB333638D860}" srcId="{41344570-D7C5-4105-A4F7-3A2205FACB12}" destId="{3A485CBD-678A-431A-AD47-CFD1DA7FB192}" srcOrd="2" destOrd="0" parTransId="{30052896-5899-4A12-BF0A-EBBED300E6C6}" sibTransId="{505DA1A8-026C-4E4D-9DE8-700BFC0FFBA1}"/>
    <dgm:cxn modelId="{B0BA6378-C244-43A2-AEA5-D5DF0DA578A4}" srcId="{754EBD57-47C0-4633-B614-979817136A66}" destId="{278AFABC-1E21-4F97-99FC-4DA107DA5702}" srcOrd="0" destOrd="0" parTransId="{627D2E5C-5457-4445-8869-646CC7B72F36}" sibTransId="{A126E410-E91B-4F95-A3ED-0A9C140FD719}"/>
    <dgm:cxn modelId="{9B58A1B2-B072-4CF8-AFAC-2C2F7DE8991D}" srcId="{0B56EBE6-7BC5-4553-B3D2-A28C6F873375}" destId="{A30A4CB1-58BA-4F1E-B3DB-8F31705DDFAF}" srcOrd="4" destOrd="0" parTransId="{7992DC52-21F7-43BE-8942-930B0229DE9B}" sibTransId="{967F508B-4D90-4CC6-817A-D9B01E7CCF5F}"/>
    <dgm:cxn modelId="{31CDF24F-C99E-4F0C-B505-673D5DA0C1A5}" srcId="{0B56EBE6-7BC5-4553-B3D2-A28C6F873375}" destId="{D89F5B46-3B9B-4D8B-B497-03DAB72D4952}" srcOrd="1" destOrd="0" parTransId="{F9E4F238-149B-41CF-9A1C-6D567CD65EA2}" sibTransId="{0A4E3737-4964-4926-B090-638329EEA47F}"/>
    <dgm:cxn modelId="{1856CD48-0F46-4528-AEC6-56A12BBBAAB6}" type="presOf" srcId="{A30A4CB1-58BA-4F1E-B3DB-8F31705DDFAF}" destId="{715762D9-2314-482A-AA20-95C5FEE97008}" srcOrd="0" destOrd="0" presId="urn:microsoft.com/office/officeart/2005/8/layout/chevron2"/>
    <dgm:cxn modelId="{A7F1E553-F9D0-47A3-AD7D-FF106AA8CC8C}" type="presOf" srcId="{278AFABC-1E21-4F97-99FC-4DA107DA5702}" destId="{A34BCD2C-19F3-449C-935C-8686777A6A7E}" srcOrd="0" destOrd="0" presId="urn:microsoft.com/office/officeart/2005/8/layout/chevron2"/>
    <dgm:cxn modelId="{FBAB7F5F-6C17-4A25-890A-73956E2787C2}" type="presOf" srcId="{CA4C65E7-3617-4F16-AE12-515F64030123}" destId="{60DAF8CA-3B89-4427-9445-1FC792ABC2BC}" srcOrd="0" destOrd="0" presId="urn:microsoft.com/office/officeart/2005/8/layout/chevron2"/>
    <dgm:cxn modelId="{5FFB75FA-7085-482A-B3BE-14EC2924ADB0}" type="presOf" srcId="{63C4EBD7-9CC0-4B3E-9B6C-4DE6AACA6EA3}" destId="{7D54C42C-A0ED-446A-9B79-6C5BFFF3DBEA}" srcOrd="0" destOrd="0" presId="urn:microsoft.com/office/officeart/2005/8/layout/chevron2"/>
    <dgm:cxn modelId="{1FB5A2FB-E73D-4AB9-9AE1-604E96D31D50}" srcId="{41344570-D7C5-4105-A4F7-3A2205FACB12}" destId="{63C4EBD7-9CC0-4B3E-9B6C-4DE6AACA6EA3}" srcOrd="0" destOrd="0" parTransId="{5069A1FE-C323-473C-97ED-D508066E5C7C}" sibTransId="{700111CE-47D8-416E-825A-8D0EED501870}"/>
    <dgm:cxn modelId="{789A0BF5-AEF1-43A4-B05B-47E4B458D647}" srcId="{F04EB697-11BD-4D02-9D39-024A9262F222}" destId="{CA4C65E7-3617-4F16-AE12-515F64030123}" srcOrd="0" destOrd="0" parTransId="{6633B504-418B-44E5-AB11-7D0E73BD143A}" sibTransId="{2FA74C7F-7C9E-4F69-B022-1E8D15FB2EB3}"/>
    <dgm:cxn modelId="{91F997E6-8222-4BB9-8BB2-3686C7427C6F}" type="presOf" srcId="{1B7B0A6F-A4F5-4975-945E-060BEE437AA5}" destId="{A336BD90-F36B-469D-8F9A-77CDEC68DE70}" srcOrd="0" destOrd="0" presId="urn:microsoft.com/office/officeart/2005/8/layout/chevron2"/>
    <dgm:cxn modelId="{742EC0BF-92D1-4147-9E3F-542037BA51DE}" srcId="{D89F5B46-3B9B-4D8B-B497-03DAB72D4952}" destId="{1B7B0A6F-A4F5-4975-945E-060BEE437AA5}" srcOrd="0" destOrd="0" parTransId="{25866B60-F193-4EE2-A90B-9B40C233CF76}" sibTransId="{1665B43F-2398-4D6C-BA63-380ED0CF1385}"/>
    <dgm:cxn modelId="{CDDA3A40-AB28-4A89-9C82-000BF5557BB2}" srcId="{0B56EBE6-7BC5-4553-B3D2-A28C6F873375}" destId="{754EBD57-47C0-4633-B614-979817136A66}" srcOrd="2" destOrd="0" parTransId="{81169CC9-4996-4253-A9DB-4D1B68072B03}" sibTransId="{EFB4A2B7-DE01-416D-A79A-49A8220872E7}"/>
    <dgm:cxn modelId="{24250EA1-A4A6-4DF0-ACD6-7D765B5135F1}" type="presOf" srcId="{41344570-D7C5-4105-A4F7-3A2205FACB12}" destId="{3E9AA358-CABF-4E68-B266-CE1273E2E321}" srcOrd="0" destOrd="0" presId="urn:microsoft.com/office/officeart/2005/8/layout/chevron2"/>
    <dgm:cxn modelId="{EEDB4AE5-28C4-4A38-8F8C-760853BB962F}" type="presOf" srcId="{0B56EBE6-7BC5-4553-B3D2-A28C6F873375}" destId="{79C2681E-AB51-48FE-9278-20FDCFE6A207}" srcOrd="0" destOrd="0" presId="urn:microsoft.com/office/officeart/2005/8/layout/chevron2"/>
    <dgm:cxn modelId="{1FB52254-5044-4CDE-8BC3-E7A2B61B9ADF}" type="presOf" srcId="{F04EB697-11BD-4D02-9D39-024A9262F222}" destId="{BAB70E2A-BCFC-4F8B-B0EE-1215BF7EC8E1}" srcOrd="0" destOrd="0" presId="urn:microsoft.com/office/officeart/2005/8/layout/chevron2"/>
    <dgm:cxn modelId="{7830E23A-0B2B-401B-9113-957D55A55227}" srcId="{41344570-D7C5-4105-A4F7-3A2205FACB12}" destId="{A0D46650-185B-4D6C-BF23-692E49AA15BD}" srcOrd="1" destOrd="0" parTransId="{D15DF529-9C15-4AD3-9D5E-7FAEE0E7F4E9}" sibTransId="{7247D76E-6EF4-4587-9A8E-E7929D8DA55A}"/>
    <dgm:cxn modelId="{FACCC959-4714-4BD5-9679-7BA397B3C4B8}" type="presOf" srcId="{3A485CBD-678A-431A-AD47-CFD1DA7FB192}" destId="{7D54C42C-A0ED-446A-9B79-6C5BFFF3DBEA}" srcOrd="0" destOrd="2" presId="urn:microsoft.com/office/officeart/2005/8/layout/chevron2"/>
    <dgm:cxn modelId="{76512AB7-21EC-4933-8867-D87024597263}" srcId="{0B56EBE6-7BC5-4553-B3D2-A28C6F873375}" destId="{41344570-D7C5-4105-A4F7-3A2205FACB12}" srcOrd="0" destOrd="0" parTransId="{F128BA76-DB85-4929-A7B9-28861F651CBA}" sibTransId="{47031ADF-F1FF-453A-9609-AE2EF9603FDB}"/>
    <dgm:cxn modelId="{138F3746-3498-4BB2-99E8-D5193F5438E4}" type="presOf" srcId="{D89F5B46-3B9B-4D8B-B497-03DAB72D4952}" destId="{606D8398-E9B8-4217-B69A-A0CF19F1198F}" srcOrd="0" destOrd="0" presId="urn:microsoft.com/office/officeart/2005/8/layout/chevron2"/>
    <dgm:cxn modelId="{449E64DE-7613-421A-A293-59500081E5F8}" srcId="{A30A4CB1-58BA-4F1E-B3DB-8F31705DDFAF}" destId="{023159D0-7C3B-4769-A14F-CD2213D1BFE5}" srcOrd="0" destOrd="0" parTransId="{FC315432-53E4-47BC-8E00-144F70BBA2BA}" sibTransId="{47A99AD8-038C-491C-A47F-0B6088BF1585}"/>
    <dgm:cxn modelId="{885FB910-F813-401D-AE48-ECA5DA9A3D17}" type="presParOf" srcId="{79C2681E-AB51-48FE-9278-20FDCFE6A207}" destId="{DBA33B8E-067E-4187-8B3C-0B286AEB50CB}" srcOrd="0" destOrd="0" presId="urn:microsoft.com/office/officeart/2005/8/layout/chevron2"/>
    <dgm:cxn modelId="{446F8AE4-841A-4C23-92F6-D58197F1D1AC}" type="presParOf" srcId="{DBA33B8E-067E-4187-8B3C-0B286AEB50CB}" destId="{3E9AA358-CABF-4E68-B266-CE1273E2E321}" srcOrd="0" destOrd="0" presId="urn:microsoft.com/office/officeart/2005/8/layout/chevron2"/>
    <dgm:cxn modelId="{0F253D91-C789-412D-9C2B-A44BBE409A33}" type="presParOf" srcId="{DBA33B8E-067E-4187-8B3C-0B286AEB50CB}" destId="{7D54C42C-A0ED-446A-9B79-6C5BFFF3DBEA}" srcOrd="1" destOrd="0" presId="urn:microsoft.com/office/officeart/2005/8/layout/chevron2"/>
    <dgm:cxn modelId="{478B208F-560F-4AFC-8C3C-73939A9F4C44}" type="presParOf" srcId="{79C2681E-AB51-48FE-9278-20FDCFE6A207}" destId="{00AF476C-84A3-45F4-9DF4-0C9D010F6DC9}" srcOrd="1" destOrd="0" presId="urn:microsoft.com/office/officeart/2005/8/layout/chevron2"/>
    <dgm:cxn modelId="{05F40CBC-3250-4AD9-8935-4F3A4702A3B9}" type="presParOf" srcId="{79C2681E-AB51-48FE-9278-20FDCFE6A207}" destId="{4BEBD822-5C0C-4A3A-9DAC-8AC210431C9F}" srcOrd="2" destOrd="0" presId="urn:microsoft.com/office/officeart/2005/8/layout/chevron2"/>
    <dgm:cxn modelId="{A62BA5A5-9E9C-4159-9618-4B02DF95C856}" type="presParOf" srcId="{4BEBD822-5C0C-4A3A-9DAC-8AC210431C9F}" destId="{606D8398-E9B8-4217-B69A-A0CF19F1198F}" srcOrd="0" destOrd="0" presId="urn:microsoft.com/office/officeart/2005/8/layout/chevron2"/>
    <dgm:cxn modelId="{9CEEFC97-EEBE-4132-9B06-6507AD566F0D}" type="presParOf" srcId="{4BEBD822-5C0C-4A3A-9DAC-8AC210431C9F}" destId="{A336BD90-F36B-469D-8F9A-77CDEC68DE70}" srcOrd="1" destOrd="0" presId="urn:microsoft.com/office/officeart/2005/8/layout/chevron2"/>
    <dgm:cxn modelId="{8D760110-8DE5-4ED1-BF05-53474D21AB6A}" type="presParOf" srcId="{79C2681E-AB51-48FE-9278-20FDCFE6A207}" destId="{263AB7E8-9D57-4E54-AD78-E93F198D8983}" srcOrd="3" destOrd="0" presId="urn:microsoft.com/office/officeart/2005/8/layout/chevron2"/>
    <dgm:cxn modelId="{25E24B68-2894-4B2D-871C-D50576E3D03B}" type="presParOf" srcId="{79C2681E-AB51-48FE-9278-20FDCFE6A207}" destId="{DD29BE37-8C97-45AB-BC2B-54D841170418}" srcOrd="4" destOrd="0" presId="urn:microsoft.com/office/officeart/2005/8/layout/chevron2"/>
    <dgm:cxn modelId="{CB5E1DD8-1A50-44DB-BE8B-7F02C9BBA3AE}" type="presParOf" srcId="{DD29BE37-8C97-45AB-BC2B-54D841170418}" destId="{D8E5C76A-07D9-44A7-963B-0C7FE1322360}" srcOrd="0" destOrd="0" presId="urn:microsoft.com/office/officeart/2005/8/layout/chevron2"/>
    <dgm:cxn modelId="{52D00BD7-FA3A-4B6E-8AA2-9474E89013A8}" type="presParOf" srcId="{DD29BE37-8C97-45AB-BC2B-54D841170418}" destId="{A34BCD2C-19F3-449C-935C-8686777A6A7E}" srcOrd="1" destOrd="0" presId="urn:microsoft.com/office/officeart/2005/8/layout/chevron2"/>
    <dgm:cxn modelId="{9DEDEFE2-DEA2-40A5-9831-B00E00AFC3E5}" type="presParOf" srcId="{79C2681E-AB51-48FE-9278-20FDCFE6A207}" destId="{AE68A2E1-596B-4E6F-B542-07DE26B622BB}" srcOrd="5" destOrd="0" presId="urn:microsoft.com/office/officeart/2005/8/layout/chevron2"/>
    <dgm:cxn modelId="{CAE7A8C1-0249-453A-A665-0F265716E9F1}" type="presParOf" srcId="{79C2681E-AB51-48FE-9278-20FDCFE6A207}" destId="{9094A01D-ED1B-40D2-88B0-1905616D5B78}" srcOrd="6" destOrd="0" presId="urn:microsoft.com/office/officeart/2005/8/layout/chevron2"/>
    <dgm:cxn modelId="{F5377776-D3CB-4FC6-8D41-D95EAAA5E14C}" type="presParOf" srcId="{9094A01D-ED1B-40D2-88B0-1905616D5B78}" destId="{BAB70E2A-BCFC-4F8B-B0EE-1215BF7EC8E1}" srcOrd="0" destOrd="0" presId="urn:microsoft.com/office/officeart/2005/8/layout/chevron2"/>
    <dgm:cxn modelId="{6C0FB17B-5381-44EB-A1C3-02BC43777855}" type="presParOf" srcId="{9094A01D-ED1B-40D2-88B0-1905616D5B78}" destId="{60DAF8CA-3B89-4427-9445-1FC792ABC2BC}" srcOrd="1" destOrd="0" presId="urn:microsoft.com/office/officeart/2005/8/layout/chevron2"/>
    <dgm:cxn modelId="{9CB76C25-DBD7-4CF0-A907-51E9EAB54A8C}" type="presParOf" srcId="{79C2681E-AB51-48FE-9278-20FDCFE6A207}" destId="{8966070E-8E3B-43EC-973B-368DCC102784}" srcOrd="7" destOrd="0" presId="urn:microsoft.com/office/officeart/2005/8/layout/chevron2"/>
    <dgm:cxn modelId="{C257C518-D22D-4E19-9E9E-71BCBFBDD5AD}" type="presParOf" srcId="{79C2681E-AB51-48FE-9278-20FDCFE6A207}" destId="{8C6593F7-BEA9-417D-A356-4266BAD762A9}" srcOrd="8" destOrd="0" presId="urn:microsoft.com/office/officeart/2005/8/layout/chevron2"/>
    <dgm:cxn modelId="{70F81FDB-9030-4F78-9158-90F0F7184F9F}" type="presParOf" srcId="{8C6593F7-BEA9-417D-A356-4266BAD762A9}" destId="{715762D9-2314-482A-AA20-95C5FEE97008}" srcOrd="0" destOrd="0" presId="urn:microsoft.com/office/officeart/2005/8/layout/chevron2"/>
    <dgm:cxn modelId="{A0DEEC84-B479-46EF-A3EB-E53D076DBDF0}" type="presParOf" srcId="{8C6593F7-BEA9-417D-A356-4266BAD762A9}" destId="{B15513BF-EC3A-4066-BD68-C4BE10671A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C44825-09FB-405C-B852-F69F16D20474}" type="doc">
      <dgm:prSet loTypeId="urn:microsoft.com/office/officeart/2005/8/layout/matrix3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439913-C083-43A3-92D5-1561D72A6397}">
      <dgm:prSet phldrT="[Text]"/>
      <dgm:spPr/>
      <dgm:t>
        <a:bodyPr/>
        <a:lstStyle/>
        <a:p>
          <a:r>
            <a:rPr lang="en-US" dirty="0" smtClean="0"/>
            <a:t>Summer</a:t>
          </a:r>
          <a:br>
            <a:rPr lang="en-US" dirty="0" smtClean="0"/>
          </a:br>
          <a:r>
            <a:rPr lang="en-US" dirty="0" smtClean="0"/>
            <a:t>Shabbat Visit</a:t>
          </a:r>
          <a:endParaRPr lang="en-US" dirty="0"/>
        </a:p>
      </dgm:t>
    </dgm:pt>
    <dgm:pt modelId="{BC87D66E-B7E8-425F-BB18-C1208CC0F134}" type="parTrans" cxnId="{08B58791-4E3D-4318-87FB-4F31E4B010A4}">
      <dgm:prSet/>
      <dgm:spPr/>
      <dgm:t>
        <a:bodyPr/>
        <a:lstStyle/>
        <a:p>
          <a:endParaRPr lang="en-US"/>
        </a:p>
      </dgm:t>
    </dgm:pt>
    <dgm:pt modelId="{3E99C7CF-FAD4-401A-A949-7F9AC8A6E858}" type="sibTrans" cxnId="{08B58791-4E3D-4318-87FB-4F31E4B010A4}">
      <dgm:prSet/>
      <dgm:spPr/>
      <dgm:t>
        <a:bodyPr/>
        <a:lstStyle/>
        <a:p>
          <a:endParaRPr lang="en-US"/>
        </a:p>
      </dgm:t>
    </dgm:pt>
    <dgm:pt modelId="{3F45D6B0-D12C-4A31-A8D8-BBC71380CA0D}">
      <dgm:prSet phldrT="[Text]"/>
      <dgm:spPr/>
      <dgm:t>
        <a:bodyPr/>
        <a:lstStyle/>
        <a:p>
          <a:r>
            <a:rPr lang="en-US" dirty="0" smtClean="0"/>
            <a:t>Donor Annual Report &amp; Recognition</a:t>
          </a:r>
          <a:endParaRPr lang="en-US" dirty="0"/>
        </a:p>
      </dgm:t>
    </dgm:pt>
    <dgm:pt modelId="{334C53D0-B83B-48DD-88F0-3A1A48992A93}" type="parTrans" cxnId="{7662AD57-12B8-4EE3-8BE1-9353085FC260}">
      <dgm:prSet/>
      <dgm:spPr/>
      <dgm:t>
        <a:bodyPr/>
        <a:lstStyle/>
        <a:p>
          <a:endParaRPr lang="en-US"/>
        </a:p>
      </dgm:t>
    </dgm:pt>
    <dgm:pt modelId="{3208DAEE-1826-4235-8B55-212A9C8529A5}" type="sibTrans" cxnId="{7662AD57-12B8-4EE3-8BE1-9353085FC260}">
      <dgm:prSet/>
      <dgm:spPr/>
      <dgm:t>
        <a:bodyPr/>
        <a:lstStyle/>
        <a:p>
          <a:endParaRPr lang="en-US"/>
        </a:p>
      </dgm:t>
    </dgm:pt>
    <dgm:pt modelId="{B672C307-5E45-4982-9B0B-42EC89578B11}">
      <dgm:prSet phldrT="[Text]"/>
      <dgm:spPr/>
      <dgm:t>
        <a:bodyPr/>
        <a:lstStyle/>
        <a:p>
          <a:r>
            <a:rPr lang="en-US" dirty="0" smtClean="0"/>
            <a:t>Personal Visit</a:t>
          </a:r>
          <a:endParaRPr lang="en-US" dirty="0"/>
        </a:p>
      </dgm:t>
    </dgm:pt>
    <dgm:pt modelId="{49471A93-27D0-4859-8972-49092B3ED9E3}" type="parTrans" cxnId="{862D97E3-9FBA-4BA4-99BD-3FE7C8E3E1F3}">
      <dgm:prSet/>
      <dgm:spPr/>
      <dgm:t>
        <a:bodyPr/>
        <a:lstStyle/>
        <a:p>
          <a:endParaRPr lang="en-US"/>
        </a:p>
      </dgm:t>
    </dgm:pt>
    <dgm:pt modelId="{D3DA5EE3-1ADE-4DEB-ABD5-D855FFD0EFD6}" type="sibTrans" cxnId="{862D97E3-9FBA-4BA4-99BD-3FE7C8E3E1F3}">
      <dgm:prSet/>
      <dgm:spPr/>
      <dgm:t>
        <a:bodyPr/>
        <a:lstStyle/>
        <a:p>
          <a:endParaRPr lang="en-US"/>
        </a:p>
      </dgm:t>
    </dgm:pt>
    <dgm:pt modelId="{F5030EAF-7299-4FE0-8AEE-17D8C8D9875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Positive Points of Contact</a:t>
          </a:r>
          <a:endParaRPr lang="en-US" dirty="0"/>
        </a:p>
      </dgm:t>
    </dgm:pt>
    <dgm:pt modelId="{4AFD5FBB-AD18-4B57-A991-88363218FC08}" type="parTrans" cxnId="{BF7BFEE6-84EA-4E8D-97A7-1F5EF5099060}">
      <dgm:prSet/>
      <dgm:spPr/>
      <dgm:t>
        <a:bodyPr/>
        <a:lstStyle/>
        <a:p>
          <a:endParaRPr lang="en-US"/>
        </a:p>
      </dgm:t>
    </dgm:pt>
    <dgm:pt modelId="{7F5B2D17-93C3-4222-9FF1-18AC6168B3FB}" type="sibTrans" cxnId="{BF7BFEE6-84EA-4E8D-97A7-1F5EF5099060}">
      <dgm:prSet/>
      <dgm:spPr/>
      <dgm:t>
        <a:bodyPr/>
        <a:lstStyle/>
        <a:p>
          <a:endParaRPr lang="en-US"/>
        </a:p>
      </dgm:t>
    </dgm:pt>
    <dgm:pt modelId="{3B9CFFDB-8F2A-409C-9149-6DA083EB3C97}" type="pres">
      <dgm:prSet presAssocID="{4BC44825-09FB-405C-B852-F69F16D2047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0E7AEB-7A9F-4BAA-96BB-35B41BC9138A}" type="pres">
      <dgm:prSet presAssocID="{4BC44825-09FB-405C-B852-F69F16D20474}" presName="diamond" presStyleLbl="bgShp" presStyleIdx="0" presStyleCnt="1" custScaleX="151500"/>
      <dgm:spPr/>
    </dgm:pt>
    <dgm:pt modelId="{1C76A3D8-5FD1-4CF6-A892-95D3787173B8}" type="pres">
      <dgm:prSet presAssocID="{4BC44825-09FB-405C-B852-F69F16D2047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BFEB2-F333-4B4A-853F-DA3D01BC0A9C}" type="pres">
      <dgm:prSet presAssocID="{4BC44825-09FB-405C-B852-F69F16D2047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8C40B-4676-4472-B9A1-93A39CA0F44F}" type="pres">
      <dgm:prSet presAssocID="{4BC44825-09FB-405C-B852-F69F16D2047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C1AE8-D47A-49B1-8EBD-7B81EE04F591}" type="pres">
      <dgm:prSet presAssocID="{4BC44825-09FB-405C-B852-F69F16D20474}" presName="quad4" presStyleLbl="node1" presStyleIdx="3" presStyleCnt="4" custScaleX="103846" custScaleY="974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91992C-FAB6-4403-A881-B53C50A4263C}" type="presOf" srcId="{B672C307-5E45-4982-9B0B-42EC89578B11}" destId="{7A88C40B-4676-4472-B9A1-93A39CA0F44F}" srcOrd="0" destOrd="0" presId="urn:microsoft.com/office/officeart/2005/8/layout/matrix3"/>
    <dgm:cxn modelId="{862D97E3-9FBA-4BA4-99BD-3FE7C8E3E1F3}" srcId="{4BC44825-09FB-405C-B852-F69F16D20474}" destId="{B672C307-5E45-4982-9B0B-42EC89578B11}" srcOrd="2" destOrd="0" parTransId="{49471A93-27D0-4859-8972-49092B3ED9E3}" sibTransId="{D3DA5EE3-1ADE-4DEB-ABD5-D855FFD0EFD6}"/>
    <dgm:cxn modelId="{7662AD57-12B8-4EE3-8BE1-9353085FC260}" srcId="{4BC44825-09FB-405C-B852-F69F16D20474}" destId="{3F45D6B0-D12C-4A31-A8D8-BBC71380CA0D}" srcOrd="1" destOrd="0" parTransId="{334C53D0-B83B-48DD-88F0-3A1A48992A93}" sibTransId="{3208DAEE-1826-4235-8B55-212A9C8529A5}"/>
    <dgm:cxn modelId="{F4EB1B53-976D-469D-853B-7D919E280AD9}" type="presOf" srcId="{6A439913-C083-43A3-92D5-1561D72A6397}" destId="{1C76A3D8-5FD1-4CF6-A892-95D3787173B8}" srcOrd="0" destOrd="0" presId="urn:microsoft.com/office/officeart/2005/8/layout/matrix3"/>
    <dgm:cxn modelId="{08B58791-4E3D-4318-87FB-4F31E4B010A4}" srcId="{4BC44825-09FB-405C-B852-F69F16D20474}" destId="{6A439913-C083-43A3-92D5-1561D72A6397}" srcOrd="0" destOrd="0" parTransId="{BC87D66E-B7E8-425F-BB18-C1208CC0F134}" sibTransId="{3E99C7CF-FAD4-401A-A949-7F9AC8A6E858}"/>
    <dgm:cxn modelId="{A9F4D716-AFD2-4FE5-9CFF-65BA1A91DC9C}" type="presOf" srcId="{4BC44825-09FB-405C-B852-F69F16D20474}" destId="{3B9CFFDB-8F2A-409C-9149-6DA083EB3C97}" srcOrd="0" destOrd="0" presId="urn:microsoft.com/office/officeart/2005/8/layout/matrix3"/>
    <dgm:cxn modelId="{7B8FCE25-7B36-4781-9994-BE058849A07E}" type="presOf" srcId="{F5030EAF-7299-4FE0-8AEE-17D8C8D98758}" destId="{016C1AE8-D47A-49B1-8EBD-7B81EE04F591}" srcOrd="0" destOrd="0" presId="urn:microsoft.com/office/officeart/2005/8/layout/matrix3"/>
    <dgm:cxn modelId="{BF7BFEE6-84EA-4E8D-97A7-1F5EF5099060}" srcId="{4BC44825-09FB-405C-B852-F69F16D20474}" destId="{F5030EAF-7299-4FE0-8AEE-17D8C8D98758}" srcOrd="3" destOrd="0" parTransId="{4AFD5FBB-AD18-4B57-A991-88363218FC08}" sibTransId="{7F5B2D17-93C3-4222-9FF1-18AC6168B3FB}"/>
    <dgm:cxn modelId="{65B10259-8C40-4592-9CD4-295FA1AFF28D}" type="presOf" srcId="{3F45D6B0-D12C-4A31-A8D8-BBC71380CA0D}" destId="{299BFEB2-F333-4B4A-853F-DA3D01BC0A9C}" srcOrd="0" destOrd="0" presId="urn:microsoft.com/office/officeart/2005/8/layout/matrix3"/>
    <dgm:cxn modelId="{A26FCC3E-257C-47EF-90E7-B4CA13F3DD93}" type="presParOf" srcId="{3B9CFFDB-8F2A-409C-9149-6DA083EB3C97}" destId="{CE0E7AEB-7A9F-4BAA-96BB-35B41BC9138A}" srcOrd="0" destOrd="0" presId="urn:microsoft.com/office/officeart/2005/8/layout/matrix3"/>
    <dgm:cxn modelId="{832C49A1-99DC-4E4E-A51B-D8E6D76DCB4D}" type="presParOf" srcId="{3B9CFFDB-8F2A-409C-9149-6DA083EB3C97}" destId="{1C76A3D8-5FD1-4CF6-A892-95D3787173B8}" srcOrd="1" destOrd="0" presId="urn:microsoft.com/office/officeart/2005/8/layout/matrix3"/>
    <dgm:cxn modelId="{845BC5CB-12EE-46F3-900D-5B76793AEBC1}" type="presParOf" srcId="{3B9CFFDB-8F2A-409C-9149-6DA083EB3C97}" destId="{299BFEB2-F333-4B4A-853F-DA3D01BC0A9C}" srcOrd="2" destOrd="0" presId="urn:microsoft.com/office/officeart/2005/8/layout/matrix3"/>
    <dgm:cxn modelId="{41E7FD5E-2624-48ED-9A5D-09919FDAF3AB}" type="presParOf" srcId="{3B9CFFDB-8F2A-409C-9149-6DA083EB3C97}" destId="{7A88C40B-4676-4472-B9A1-93A39CA0F44F}" srcOrd="3" destOrd="0" presId="urn:microsoft.com/office/officeart/2005/8/layout/matrix3"/>
    <dgm:cxn modelId="{E995C55B-8670-48E8-8B3B-9F7762328426}" type="presParOf" srcId="{3B9CFFDB-8F2A-409C-9149-6DA083EB3C97}" destId="{016C1AE8-D47A-49B1-8EBD-7B81EE04F59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F918A-BAAA-4593-BB1F-1BD4E6EA47AC}">
      <dsp:nvSpPr>
        <dsp:cNvPr id="0" name=""/>
        <dsp:cNvSpPr/>
      </dsp:nvSpPr>
      <dsp:spPr>
        <a:xfrm>
          <a:off x="3088127" y="0"/>
          <a:ext cx="2434344" cy="1622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66 Donors </a:t>
          </a:r>
          <a:br>
            <a:rPr lang="en-US" sz="2800" b="1" kern="1200" dirty="0" smtClean="0"/>
          </a:br>
          <a:r>
            <a:rPr lang="en-US" sz="2800" b="1" kern="1200" dirty="0" smtClean="0"/>
            <a:t>$1.1 Million</a:t>
          </a:r>
          <a:endParaRPr lang="en-US" sz="2800" b="1" kern="1200" dirty="0"/>
        </a:p>
      </dsp:txBody>
      <dsp:txXfrm>
        <a:off x="3135660" y="47533"/>
        <a:ext cx="2339278" cy="1527830"/>
      </dsp:txXfrm>
    </dsp:sp>
    <dsp:sp modelId="{D741B7B5-DDCC-4803-A8B5-0407955677E8}">
      <dsp:nvSpPr>
        <dsp:cNvPr id="0" name=""/>
        <dsp:cNvSpPr/>
      </dsp:nvSpPr>
      <dsp:spPr>
        <a:xfrm>
          <a:off x="4305299" y="1622896"/>
          <a:ext cx="1582323" cy="649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579"/>
              </a:lnTo>
              <a:lnTo>
                <a:pt x="1582323" y="324579"/>
              </a:lnTo>
              <a:lnTo>
                <a:pt x="1582323" y="6491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48C8A-BA3B-4365-885C-11D17862D76C}">
      <dsp:nvSpPr>
        <dsp:cNvPr id="0" name=""/>
        <dsp:cNvSpPr/>
      </dsp:nvSpPr>
      <dsp:spPr>
        <a:xfrm>
          <a:off x="4670451" y="2272054"/>
          <a:ext cx="2434344" cy="162289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KEEP</a:t>
          </a:r>
          <a:br>
            <a:rPr lang="en-US" sz="2800" b="1" kern="1200" dirty="0" smtClean="0"/>
          </a:br>
          <a:r>
            <a:rPr lang="en-US" sz="2800" b="1" kern="1200" dirty="0" smtClean="0"/>
            <a:t>11 Donors = $270,000</a:t>
          </a:r>
          <a:endParaRPr lang="en-US" sz="2800" b="1" kern="1200" dirty="0"/>
        </a:p>
      </dsp:txBody>
      <dsp:txXfrm>
        <a:off x="4717984" y="2319587"/>
        <a:ext cx="2339278" cy="1527830"/>
      </dsp:txXfrm>
    </dsp:sp>
    <dsp:sp modelId="{281DCA5D-E1A0-4373-AC64-83C526D66C03}">
      <dsp:nvSpPr>
        <dsp:cNvPr id="0" name=""/>
        <dsp:cNvSpPr/>
      </dsp:nvSpPr>
      <dsp:spPr>
        <a:xfrm>
          <a:off x="5841903" y="3894951"/>
          <a:ext cx="91440" cy="524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6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922DE-6D0B-49F5-8CF9-54605ADC920A}">
      <dsp:nvSpPr>
        <dsp:cNvPr id="0" name=""/>
        <dsp:cNvSpPr/>
      </dsp:nvSpPr>
      <dsp:spPr>
        <a:xfrm>
          <a:off x="4670451" y="4419601"/>
          <a:ext cx="2434344" cy="162289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Of 11 Donors, 4 Have Given Again = </a:t>
          </a:r>
          <a:r>
            <a:rPr lang="en-US" sz="2800" b="1" kern="1200" dirty="0" smtClean="0"/>
            <a:t>$686,000</a:t>
          </a:r>
          <a:endParaRPr lang="en-US" sz="2800" b="1" kern="1200" dirty="0"/>
        </a:p>
      </dsp:txBody>
      <dsp:txXfrm>
        <a:off x="4717984" y="4467134"/>
        <a:ext cx="2339278" cy="1527830"/>
      </dsp:txXfrm>
    </dsp:sp>
    <dsp:sp modelId="{D9152D78-1783-4F08-B3B9-D04697048A5D}">
      <dsp:nvSpPr>
        <dsp:cNvPr id="0" name=""/>
        <dsp:cNvSpPr/>
      </dsp:nvSpPr>
      <dsp:spPr>
        <a:xfrm>
          <a:off x="2722976" y="1622896"/>
          <a:ext cx="1582323" cy="649158"/>
        </a:xfrm>
        <a:custGeom>
          <a:avLst/>
          <a:gdLst/>
          <a:ahLst/>
          <a:cxnLst/>
          <a:rect l="0" t="0" r="0" b="0"/>
          <a:pathLst>
            <a:path>
              <a:moveTo>
                <a:pt x="1582323" y="0"/>
              </a:moveTo>
              <a:lnTo>
                <a:pt x="1582323" y="324579"/>
              </a:lnTo>
              <a:lnTo>
                <a:pt x="0" y="324579"/>
              </a:lnTo>
              <a:lnTo>
                <a:pt x="0" y="6491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53D98-1E52-4F8D-83B2-0614508AFC02}">
      <dsp:nvSpPr>
        <dsp:cNvPr id="0" name=""/>
        <dsp:cNvSpPr/>
      </dsp:nvSpPr>
      <dsp:spPr>
        <a:xfrm>
          <a:off x="1505803" y="2272054"/>
          <a:ext cx="2434344" cy="1622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LOST</a:t>
          </a:r>
          <a:br>
            <a:rPr lang="en-US" sz="2800" b="1" kern="1200" dirty="0" smtClean="0"/>
          </a:br>
          <a:r>
            <a:rPr lang="en-US" sz="2800" b="1" kern="1200" dirty="0" smtClean="0"/>
            <a:t>55 Donors = $830,000</a:t>
          </a:r>
          <a:endParaRPr lang="en-US" sz="2800" b="1" kern="1200" dirty="0"/>
        </a:p>
      </dsp:txBody>
      <dsp:txXfrm>
        <a:off x="1553336" y="2319587"/>
        <a:ext cx="2339278" cy="1527830"/>
      </dsp:txXfrm>
    </dsp:sp>
    <dsp:sp modelId="{20B6036B-5311-4243-A670-0C37C9C93A92}">
      <dsp:nvSpPr>
        <dsp:cNvPr id="0" name=""/>
        <dsp:cNvSpPr/>
      </dsp:nvSpPr>
      <dsp:spPr>
        <a:xfrm>
          <a:off x="2677256" y="3894951"/>
          <a:ext cx="91440" cy="524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6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AD61E-F89E-4E70-89BE-359592E1386D}">
      <dsp:nvSpPr>
        <dsp:cNvPr id="0" name=""/>
        <dsp:cNvSpPr/>
      </dsp:nvSpPr>
      <dsp:spPr>
        <a:xfrm>
          <a:off x="1505803" y="4419601"/>
          <a:ext cx="2434344" cy="1622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What IF ???</a:t>
          </a:r>
          <a:endParaRPr lang="en-US" sz="3200" b="1" kern="1200" dirty="0"/>
        </a:p>
      </dsp:txBody>
      <dsp:txXfrm>
        <a:off x="1553336" y="4467134"/>
        <a:ext cx="2339278" cy="1527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A358-CABF-4E68-B266-CE1273E2E321}">
      <dsp:nvSpPr>
        <dsp:cNvPr id="0" name=""/>
        <dsp:cNvSpPr/>
      </dsp:nvSpPr>
      <dsp:spPr>
        <a:xfrm rot="5400000">
          <a:off x="554182" y="512623"/>
          <a:ext cx="1385444" cy="9698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$107,640</a:t>
          </a:r>
          <a:endParaRPr lang="en-US" sz="1600" kern="1200" dirty="0"/>
        </a:p>
      </dsp:txBody>
      <dsp:txXfrm rot="-5400000">
        <a:off x="761999" y="789713"/>
        <a:ext cx="969811" cy="415633"/>
      </dsp:txXfrm>
    </dsp:sp>
    <dsp:sp modelId="{7D54C42C-A0ED-446A-9B79-6C5BFFF3DBEA}">
      <dsp:nvSpPr>
        <dsp:cNvPr id="0" name=""/>
        <dsp:cNvSpPr/>
      </dsp:nvSpPr>
      <dsp:spPr>
        <a:xfrm rot="5400000">
          <a:off x="4550893" y="-2435235"/>
          <a:ext cx="900539" cy="63806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b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b="1" kern="1200" dirty="0" smtClean="0"/>
            <a:t>23 Donors $1,000-$4,000 CONVERT</a:t>
          </a:r>
          <a:br>
            <a:rPr lang="en-US" sz="2700" b="1" kern="1200" dirty="0" smtClean="0"/>
          </a:br>
          <a:r>
            <a:rPr lang="en-US" sz="2700" b="1" kern="1200" dirty="0" smtClean="0"/>
            <a:t>to Annual Donors of $360 for 13 years</a:t>
          </a:r>
          <a:endParaRPr lang="en-US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</dsp:txBody>
      <dsp:txXfrm rot="-5400000">
        <a:off x="1810860" y="348759"/>
        <a:ext cx="6336646" cy="812617"/>
      </dsp:txXfrm>
    </dsp:sp>
    <dsp:sp modelId="{606D8398-E9B8-4217-B69A-A0CF19F1198F}">
      <dsp:nvSpPr>
        <dsp:cNvPr id="0" name=""/>
        <dsp:cNvSpPr/>
      </dsp:nvSpPr>
      <dsp:spPr>
        <a:xfrm rot="5400000">
          <a:off x="554182" y="1731821"/>
          <a:ext cx="1385444" cy="9698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$130,000</a:t>
          </a:r>
          <a:endParaRPr lang="en-US" sz="1600" kern="1200" dirty="0"/>
        </a:p>
      </dsp:txBody>
      <dsp:txXfrm rot="-5400000">
        <a:off x="761999" y="2008911"/>
        <a:ext cx="969811" cy="415633"/>
      </dsp:txXfrm>
    </dsp:sp>
    <dsp:sp modelId="{A336BD90-F36B-469D-8F9A-77CDEC68DE70}">
      <dsp:nvSpPr>
        <dsp:cNvPr id="0" name=""/>
        <dsp:cNvSpPr/>
      </dsp:nvSpPr>
      <dsp:spPr>
        <a:xfrm rot="5400000">
          <a:off x="4551068" y="-1216335"/>
          <a:ext cx="900539" cy="63812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b="1" kern="1200" dirty="0" smtClean="0"/>
            <a:t>10 Donors $5,000-$10,000 CONVERT </a:t>
          </a:r>
          <a:br>
            <a:rPr lang="en-US" sz="2700" b="1" kern="1200" dirty="0" smtClean="0"/>
          </a:br>
          <a:r>
            <a:rPr lang="en-US" sz="2700" b="1" kern="1200" dirty="0" smtClean="0"/>
            <a:t>to Annual Donors of $1,000 for 13 years</a:t>
          </a:r>
          <a:endParaRPr lang="en-US" sz="2700" b="1" kern="1200" dirty="0"/>
        </a:p>
      </dsp:txBody>
      <dsp:txXfrm rot="-5400000">
        <a:off x="1810737" y="1567957"/>
        <a:ext cx="6337241" cy="812617"/>
      </dsp:txXfrm>
    </dsp:sp>
    <dsp:sp modelId="{D8E5C76A-07D9-44A7-963B-0C7FE1322360}">
      <dsp:nvSpPr>
        <dsp:cNvPr id="0" name=""/>
        <dsp:cNvSpPr/>
      </dsp:nvSpPr>
      <dsp:spPr>
        <a:xfrm rot="5400000">
          <a:off x="554182" y="2937165"/>
          <a:ext cx="1385444" cy="9698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$257,400</a:t>
          </a:r>
          <a:endParaRPr lang="en-US" sz="1600" kern="1200" dirty="0"/>
        </a:p>
      </dsp:txBody>
      <dsp:txXfrm rot="-5400000">
        <a:off x="761999" y="3214255"/>
        <a:ext cx="969811" cy="415633"/>
      </dsp:txXfrm>
    </dsp:sp>
    <dsp:sp modelId="{A34BCD2C-19F3-449C-935C-8686777A6A7E}">
      <dsp:nvSpPr>
        <dsp:cNvPr id="0" name=""/>
        <dsp:cNvSpPr/>
      </dsp:nvSpPr>
      <dsp:spPr>
        <a:xfrm rot="5400000">
          <a:off x="4566483" y="-23464"/>
          <a:ext cx="900539" cy="6433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b="1" kern="1200" dirty="0" smtClean="0"/>
            <a:t>11 Donors $10,000-$20,000 CONVERT</a:t>
          </a:r>
          <a:br>
            <a:rPr lang="en-US" sz="2700" b="1" kern="1200" dirty="0" smtClean="0"/>
          </a:br>
          <a:r>
            <a:rPr lang="en-US" sz="2700" b="1" kern="1200" dirty="0" smtClean="0"/>
            <a:t> to Annual Donors of $1,800 for 13 years</a:t>
          </a:r>
          <a:endParaRPr lang="en-US" sz="2700" b="1" kern="1200" dirty="0"/>
        </a:p>
      </dsp:txBody>
      <dsp:txXfrm rot="-5400000">
        <a:off x="1799816" y="2787164"/>
        <a:ext cx="6389913" cy="812617"/>
      </dsp:txXfrm>
    </dsp:sp>
    <dsp:sp modelId="{BAB70E2A-BCFC-4F8B-B0EE-1215BF7EC8E1}">
      <dsp:nvSpPr>
        <dsp:cNvPr id="0" name=""/>
        <dsp:cNvSpPr/>
      </dsp:nvSpPr>
      <dsp:spPr>
        <a:xfrm rot="5400000">
          <a:off x="554182" y="4156378"/>
          <a:ext cx="1385444" cy="9698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$1,144,000</a:t>
          </a:r>
          <a:endParaRPr lang="en-US" sz="1600" kern="1200" dirty="0"/>
        </a:p>
      </dsp:txBody>
      <dsp:txXfrm rot="-5400000">
        <a:off x="761999" y="4433468"/>
        <a:ext cx="969811" cy="415633"/>
      </dsp:txXfrm>
    </dsp:sp>
    <dsp:sp modelId="{60DAF8CA-3B89-4427-9445-1FC792ABC2BC}">
      <dsp:nvSpPr>
        <dsp:cNvPr id="0" name=""/>
        <dsp:cNvSpPr/>
      </dsp:nvSpPr>
      <dsp:spPr>
        <a:xfrm rot="5400000">
          <a:off x="4596482" y="1144167"/>
          <a:ext cx="900539" cy="6537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b="1" kern="1200" dirty="0" smtClean="0"/>
            <a:t>11 Donors $20,000-$163,000 CONVERT </a:t>
          </a:r>
          <a:br>
            <a:rPr lang="en-US" sz="2700" b="1" kern="1200" dirty="0" smtClean="0"/>
          </a:br>
          <a:r>
            <a:rPr lang="en-US" sz="2700" b="1" kern="1200" dirty="0" smtClean="0"/>
            <a:t>to Annual Donors of $8,000 for 13 years</a:t>
          </a:r>
          <a:endParaRPr lang="en-US" sz="2700" b="1" kern="1200" dirty="0"/>
        </a:p>
      </dsp:txBody>
      <dsp:txXfrm rot="-5400000">
        <a:off x="1778250" y="4006361"/>
        <a:ext cx="6493043" cy="812617"/>
      </dsp:txXfrm>
    </dsp:sp>
    <dsp:sp modelId="{715762D9-2314-482A-AA20-95C5FEE97008}">
      <dsp:nvSpPr>
        <dsp:cNvPr id="0" name=""/>
        <dsp:cNvSpPr/>
      </dsp:nvSpPr>
      <dsp:spPr>
        <a:xfrm rot="5400000">
          <a:off x="554182" y="5295317"/>
          <a:ext cx="1385444" cy="9698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TOTAL</a:t>
          </a:r>
          <a:endParaRPr lang="en-US" sz="1600" kern="1200" dirty="0"/>
        </a:p>
      </dsp:txBody>
      <dsp:txXfrm rot="-5400000">
        <a:off x="761999" y="5572407"/>
        <a:ext cx="969811" cy="415633"/>
      </dsp:txXfrm>
    </dsp:sp>
    <dsp:sp modelId="{B15513BF-EC3A-4066-BD68-C4BE10671A9C}">
      <dsp:nvSpPr>
        <dsp:cNvPr id="0" name=""/>
        <dsp:cNvSpPr/>
      </dsp:nvSpPr>
      <dsp:spPr>
        <a:xfrm rot="5400000">
          <a:off x="4674015" y="2203836"/>
          <a:ext cx="900539" cy="6667868"/>
        </a:xfrm>
        <a:prstGeom prst="round2Same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/>
            <a:t>$1,639,040   TOTAL</a:t>
          </a:r>
          <a:endParaRPr lang="en-US" sz="3600" b="1" kern="1200" dirty="0"/>
        </a:p>
      </dsp:txBody>
      <dsp:txXfrm rot="-5400000">
        <a:off x="1790351" y="5131462"/>
        <a:ext cx="6623907" cy="8126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E7AEB-7A9F-4BAA-96BB-35B41BC9138A}">
      <dsp:nvSpPr>
        <dsp:cNvPr id="0" name=""/>
        <dsp:cNvSpPr/>
      </dsp:nvSpPr>
      <dsp:spPr>
        <a:xfrm>
          <a:off x="380999" y="0"/>
          <a:ext cx="7696200" cy="5080000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C76A3D8-5FD1-4CF6-A892-95D3787173B8}">
      <dsp:nvSpPr>
        <dsp:cNvPr id="0" name=""/>
        <dsp:cNvSpPr/>
      </dsp:nvSpPr>
      <dsp:spPr>
        <a:xfrm>
          <a:off x="2171700" y="482600"/>
          <a:ext cx="1981200" cy="198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Summer</a:t>
          </a:r>
          <a:br>
            <a:rPr lang="en-US" sz="2600" kern="1200" dirty="0" smtClean="0"/>
          </a:br>
          <a:r>
            <a:rPr lang="en-US" sz="2600" kern="1200" dirty="0" smtClean="0"/>
            <a:t>Shabbat Visit</a:t>
          </a:r>
          <a:endParaRPr lang="en-US" sz="2600" kern="1200" dirty="0"/>
        </a:p>
      </dsp:txBody>
      <dsp:txXfrm>
        <a:off x="2268414" y="579314"/>
        <a:ext cx="1787772" cy="1787772"/>
      </dsp:txXfrm>
    </dsp:sp>
    <dsp:sp modelId="{299BFEB2-F333-4B4A-853F-DA3D01BC0A9C}">
      <dsp:nvSpPr>
        <dsp:cNvPr id="0" name=""/>
        <dsp:cNvSpPr/>
      </dsp:nvSpPr>
      <dsp:spPr>
        <a:xfrm>
          <a:off x="4305299" y="482600"/>
          <a:ext cx="1981200" cy="198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Donor Annual Report &amp; Recognition</a:t>
          </a:r>
          <a:endParaRPr lang="en-US" sz="2600" kern="1200" dirty="0"/>
        </a:p>
      </dsp:txBody>
      <dsp:txXfrm>
        <a:off x="4402013" y="579314"/>
        <a:ext cx="1787772" cy="1787772"/>
      </dsp:txXfrm>
    </dsp:sp>
    <dsp:sp modelId="{7A88C40B-4676-4472-B9A1-93A39CA0F44F}">
      <dsp:nvSpPr>
        <dsp:cNvPr id="0" name=""/>
        <dsp:cNvSpPr/>
      </dsp:nvSpPr>
      <dsp:spPr>
        <a:xfrm>
          <a:off x="2171700" y="2616200"/>
          <a:ext cx="1981200" cy="198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Personal Visit</a:t>
          </a:r>
          <a:endParaRPr lang="en-US" sz="2600" kern="1200" dirty="0"/>
        </a:p>
      </dsp:txBody>
      <dsp:txXfrm>
        <a:off x="2268414" y="2712914"/>
        <a:ext cx="1787772" cy="1787772"/>
      </dsp:txXfrm>
    </dsp:sp>
    <dsp:sp modelId="{016C1AE8-D47A-49B1-8EBD-7B81EE04F591}">
      <dsp:nvSpPr>
        <dsp:cNvPr id="0" name=""/>
        <dsp:cNvSpPr/>
      </dsp:nvSpPr>
      <dsp:spPr>
        <a:xfrm>
          <a:off x="4267201" y="2641598"/>
          <a:ext cx="2057396" cy="1930402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Positive Points of Contact</a:t>
          </a:r>
          <a:endParaRPr lang="en-US" sz="2600" kern="1200" dirty="0"/>
        </a:p>
      </dsp:txBody>
      <dsp:txXfrm>
        <a:off x="4361435" y="2735832"/>
        <a:ext cx="1868928" cy="1741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E68D61B-77E4-4237-BE4B-2505AC7875B5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920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3920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9D43E930-0017-4BAA-818D-E9935A55E6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1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200" smtClean="0"/>
            </a:lvl1pPr>
          </a:lstStyle>
          <a:p>
            <a:pPr>
              <a:defRPr/>
            </a:pPr>
            <a:fld id="{46D16AC3-9C48-4EBE-B7D5-4D31318C5987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9601"/>
            <a:ext cx="56165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920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39201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200" smtClean="0"/>
            </a:lvl1pPr>
          </a:lstStyle>
          <a:p>
            <a:pPr>
              <a:defRPr/>
            </a:pPr>
            <a:fld id="{EAF7D1B7-D05D-487B-A4C3-39D38C2907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48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29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62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3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97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7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68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75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59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41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2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59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15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87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2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65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26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5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02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70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53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6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83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16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72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423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308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93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5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364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74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36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 u="sng" kern="1200" dirty="0" smtClean="0">
              <a:solidFill>
                <a:srgbClr val="C00000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0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74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129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950" b="1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35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763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9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72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7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4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7D1B7-D05D-487B-A4C3-39D38C29079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1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itleScreen_fin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3962400" y="3657600"/>
            <a:ext cx="42672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362200"/>
            <a:ext cx="4267200" cy="762000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rgbClr val="4E743D"/>
                </a:solidFill>
                <a:latin typeface="Helvetica 55 Roman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9352" y="3124200"/>
            <a:ext cx="4267200" cy="3048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776C28"/>
                </a:solidFill>
                <a:latin typeface="Helvetica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62400" y="3352800"/>
            <a:ext cx="4267200" cy="2286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4E743D"/>
                </a:solidFill>
                <a:latin typeface="Helvetica 65 Medium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56304" y="3767328"/>
            <a:ext cx="4267200" cy="22860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65 Medium" pitchFamily="34" charset="0"/>
              </a:defRPr>
            </a:lvl1pPr>
            <a:lvl2pPr>
              <a:buNone/>
              <a:defRPr sz="1300">
                <a:latin typeface="Helvetica 65 Medium" pitchFamily="34" charset="0"/>
              </a:defRPr>
            </a:lvl2pPr>
            <a:lvl3pPr>
              <a:buNone/>
              <a:defRPr sz="1300">
                <a:latin typeface="Helvetica 65 Medium" pitchFamily="34" charset="0"/>
              </a:defRPr>
            </a:lvl3pPr>
            <a:lvl4pPr>
              <a:buNone/>
              <a:defRPr sz="1300">
                <a:latin typeface="Helvetica 65 Medium" pitchFamily="34" charset="0"/>
              </a:defRPr>
            </a:lvl4pPr>
            <a:lvl5pPr>
              <a:buNone/>
              <a:defRPr sz="1300">
                <a:latin typeface="Helvetica 65 Medium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954958" y="3968477"/>
            <a:ext cx="4267200" cy="192187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961205" y="4147302"/>
            <a:ext cx="4267200" cy="17768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A1BBE226-5340-4EBB-833F-C84AF76EB012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76E56EED-DCAD-4DB7-8E20-F6447ADC0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9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A483-50D6-48BA-B253-1690F5380FBB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1317-3A69-4C9C-B6DF-1EC8C8402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0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CA9FD-9B37-4449-9E5F-D042C32734E5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BEA3C-28E3-4FC8-BB91-94E5526E5F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96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0751-3DFA-443C-93EA-9E08F2A2A840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4062D-F4CB-462F-ABF3-4907421914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42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44CA4-BBBE-4BF8-8E3A-CF300F9328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45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6649B-D3BF-42AD-AF23-EEE2A01576B7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6417-C5B2-4F1B-9CF8-171CE8BE8A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0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D4A5F-FDE2-4B06-A240-0968DCA3DD8D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B987D-84B3-4925-99ED-022A281D2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6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8C34-F013-4697-A04B-C58A50F2EE55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246CD-7820-43AE-B817-65112B2F5D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1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FEED1-4075-4DBB-9119-D72D3743A749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3A504-6DB7-4DE0-B8A9-7203E62E8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7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C385A-EDD6-49B7-829C-66501C67404D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23B4A-9D66-441B-8611-956D512FE8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3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4A6FC-6809-4A12-9B7E-1F6A2768817E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1AF6-BDC6-49B8-96CA-BE41A4AA88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708A-1A79-4003-B8A2-26A71B00AC1E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A58F9-5621-4BF3-8C72-A9C6209DC2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2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27A6-4746-41A7-8424-FD9AA669782A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C3826-F257-4589-9BE8-F30B531C6D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8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96835-375A-45D5-A354-45C565B99EE2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E7547-A363-4BE9-B3F0-C24DC39856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_final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0445F8DD-895E-4553-9F94-8E093C9F8D04}" type="datetimeFigureOut">
              <a:rPr lang="en-US"/>
              <a:pPr>
                <a:defRPr/>
              </a:pPr>
              <a:t>2/17/2011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CEA7A6A7-DC50-46DC-8DDC-48DDE2970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6" r:id="rId13"/>
    <p:sldLayoutId id="214748372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4E743D"/>
          </a:solidFill>
          <a:latin typeface="Helvetica 65 Medium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Wingdings" pitchFamily="2" charset="2"/>
        <a:buChar char="§"/>
        <a:defRPr sz="2200" kern="1200">
          <a:solidFill>
            <a:srgbClr val="776C28"/>
          </a:solidFill>
          <a:latin typeface="Helvetica 65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»"/>
        <a:defRPr kern="1200">
          <a:solidFill>
            <a:srgbClr val="545454"/>
          </a:solidFill>
          <a:latin typeface="Helvetica 55 Roman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7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6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atasha@hgf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Document1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ijp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ijp.org/uploadDocs/3/conf2010-nd-whatsyourstory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natasha@hgf.or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810000" y="2362200"/>
            <a:ext cx="47244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600" dirty="0">
                <a:solidFill>
                  <a:schemeClr val="tx1"/>
                </a:solidFill>
                <a:latin typeface="Arial Black" pitchFamily="34" charset="0"/>
              </a:rPr>
              <a:t>10 Common Fundraising </a:t>
            </a:r>
            <a:r>
              <a:rPr lang="en-US" sz="2600" dirty="0" smtClean="0">
                <a:solidFill>
                  <a:schemeClr val="tx1"/>
                </a:solidFill>
                <a:latin typeface="Arial Black" pitchFamily="34" charset="0"/>
              </a:rPr>
              <a:t>Mistakes... and </a:t>
            </a:r>
            <a:r>
              <a:rPr lang="en-US" sz="2600" dirty="0">
                <a:solidFill>
                  <a:schemeClr val="tx1"/>
                </a:solidFill>
                <a:latin typeface="Arial Black" pitchFamily="34" charset="0"/>
              </a:rPr>
              <a:t>How to Avoid </a:t>
            </a:r>
            <a:r>
              <a:rPr lang="en-US" sz="2600" dirty="0" smtClean="0">
                <a:solidFill>
                  <a:schemeClr val="tx1"/>
                </a:solidFill>
                <a:latin typeface="Arial Black" pitchFamily="34" charset="0"/>
              </a:rPr>
              <a:t>Them</a:t>
            </a:r>
          </a:p>
        </p:txBody>
      </p:sp>
      <p:sp>
        <p:nvSpPr>
          <p:cNvPr id="307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0" y="3657600"/>
            <a:ext cx="4876800" cy="609600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atin typeface="Bookman Old Style" pitchFamily="18" charset="0"/>
              </a:rPr>
              <a:t>Natasha Dresner</a:t>
            </a:r>
          </a:p>
          <a:p>
            <a:pPr eaLnBrk="1" hangingPunct="1"/>
            <a:r>
              <a:rPr lang="en-US" sz="1700" dirty="0" smtClean="0">
                <a:latin typeface="Bookman Old Style" pitchFamily="18" charset="0"/>
              </a:rPr>
              <a:t>Consultant/Mentor, GIJP</a:t>
            </a:r>
          </a:p>
          <a:p>
            <a:pPr eaLnBrk="1" hangingPunct="1"/>
            <a:r>
              <a:rPr lang="en-US" sz="1700" dirty="0" smtClean="0">
                <a:latin typeface="Bookman Old Style" pitchFamily="18" charset="0"/>
                <a:hlinkClick r:id="rId3"/>
              </a:rPr>
              <a:t>natasha@hgf.org</a:t>
            </a:r>
            <a:r>
              <a:rPr lang="en-US" sz="1700" dirty="0" smtClean="0">
                <a:latin typeface="Helvetica 65 Medium"/>
              </a:rPr>
              <a:t> </a:t>
            </a:r>
          </a:p>
        </p:txBody>
      </p:sp>
      <p:sp>
        <p:nvSpPr>
          <p:cNvPr id="3076" name="Text Placeholder 3"/>
          <p:cNvSpPr>
            <a:spLocks/>
          </p:cNvSpPr>
          <p:nvPr/>
        </p:nvSpPr>
        <p:spPr bwMode="auto">
          <a:xfrm>
            <a:off x="381000" y="762000"/>
            <a:ext cx="845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4E743D"/>
              </a:buClr>
              <a:buFont typeface="Wingdings" pitchFamily="2" charset="2"/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Bookman Old Style" pitchFamily="18" charset="0"/>
              </a:rPr>
              <a:t>2011 </a:t>
            </a:r>
            <a:r>
              <a:rPr lang="en-US" sz="3200" b="1" dirty="0">
                <a:solidFill>
                  <a:schemeClr val="tx2"/>
                </a:solidFill>
                <a:latin typeface="Bookman Old Style" pitchFamily="18" charset="0"/>
              </a:rPr>
              <a:t>Grinspoon </a:t>
            </a:r>
            <a:r>
              <a:rPr lang="en-US" sz="3200" b="1" dirty="0" smtClean="0">
                <a:solidFill>
                  <a:schemeClr val="tx2"/>
                </a:solidFill>
                <a:latin typeface="Bookman Old Style" pitchFamily="18" charset="0"/>
              </a:rPr>
              <a:t>Webinar Series</a:t>
            </a:r>
            <a:endParaRPr lang="en-US" sz="28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077" name="Text Placeholder 3"/>
          <p:cNvSpPr>
            <a:spLocks/>
          </p:cNvSpPr>
          <p:nvPr/>
        </p:nvSpPr>
        <p:spPr bwMode="auto">
          <a:xfrm>
            <a:off x="3657600" y="5562600"/>
            <a:ext cx="396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4E743D"/>
              </a:buClr>
              <a:buFont typeface="Wingdings" pitchFamily="2" charset="2"/>
              <a:buNone/>
            </a:pPr>
            <a:r>
              <a:rPr lang="en-US" sz="3600" b="1" dirty="0">
                <a:solidFill>
                  <a:srgbClr val="006600"/>
                </a:solidFill>
                <a:latin typeface="Bookman Old Style" pitchFamily="18" charset="0"/>
              </a:rPr>
              <a:t> </a:t>
            </a:r>
            <a:r>
              <a:rPr lang="en-US" sz="2500" b="1" dirty="0" smtClean="0">
                <a:solidFill>
                  <a:srgbClr val="006600"/>
                </a:solidFill>
                <a:latin typeface="Bookman Old Style" pitchFamily="18" charset="0"/>
              </a:rPr>
              <a:t>February 22</a:t>
            </a:r>
            <a:r>
              <a:rPr lang="en-US" sz="2500" b="1" baseline="30000" dirty="0" smtClean="0">
                <a:solidFill>
                  <a:srgbClr val="006600"/>
                </a:solidFill>
                <a:latin typeface="Bookman Old Style" pitchFamily="18" charset="0"/>
              </a:rPr>
              <a:t>nd</a:t>
            </a:r>
            <a:r>
              <a:rPr lang="en-US" sz="2500" b="1" dirty="0" smtClean="0">
                <a:solidFill>
                  <a:srgbClr val="006600"/>
                </a:solidFill>
                <a:latin typeface="Bookman Old Style" pitchFamily="18" charset="0"/>
              </a:rPr>
              <a:t>, 2011</a:t>
            </a:r>
            <a:endParaRPr lang="en-US" sz="2500" b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pic>
        <p:nvPicPr>
          <p:cNvPr id="3078" name="Picture 6" descr="\\HGF-PJ\FDUsers$\Natasha_Dresner\My Pictures\nat_head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29" y="49530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_03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67000" y="1371600"/>
            <a:ext cx="3790950" cy="50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sz="4800" b="1" i="1" dirty="0" smtClean="0"/>
              <a:t>Clear Message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572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210"/>
            <a:ext cx="3352800" cy="5791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#2 </a:t>
            </a:r>
            <a:br>
              <a:rPr lang="en-US" sz="40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3600" b="1" i="1" dirty="0" smtClean="0"/>
              <a:t>Failing to give yourself,      and thinking that others can raise    the money   for you</a:t>
            </a:r>
            <a:r>
              <a:rPr lang="en-US" sz="3600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04" y="914400"/>
            <a:ext cx="4566096" cy="485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5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0709"/>
            <a:ext cx="6019800" cy="629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2971800" cy="6172200"/>
          </a:xfrm>
        </p:spPr>
        <p:txBody>
          <a:bodyPr/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#3</a:t>
            </a:r>
            <a:br>
              <a:rPr lang="en-US" sz="40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000" b="1" i="1" dirty="0" smtClean="0"/>
              <a:t>Failing to cultivate prospects</a:t>
            </a:r>
            <a:br>
              <a:rPr lang="en-US" sz="4000" b="1" i="1" dirty="0" smtClean="0"/>
            </a:br>
            <a:r>
              <a:rPr lang="en-US" sz="1400" b="1" i="1" dirty="0"/>
              <a:t/>
            </a:r>
            <a:br>
              <a:rPr lang="en-US" sz="1400" b="1" i="1" dirty="0"/>
            </a:br>
            <a:r>
              <a:rPr lang="en-US" sz="4000" b="1" i="1" dirty="0" smtClean="0"/>
              <a:t>Asking them too soon</a:t>
            </a:r>
            <a:r>
              <a:rPr lang="en-US" sz="4000" dirty="0" smtClean="0"/>
              <a:t>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22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sz="3600" b="1" i="1" dirty="0" smtClean="0"/>
              <a:t>3) Failing to cultivate prospects/ Asking them too soon</a:t>
            </a:r>
            <a:endParaRPr lang="en-US" sz="3600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27355"/>
            <a:ext cx="5562600" cy="372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663" y="5181600"/>
            <a:ext cx="830580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Megan Jensen, Development Associate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chemeClr val="tx2"/>
                </a:solidFill>
              </a:rPr>
              <a:t>Isabella Freedman Jewish Retreat Center</a:t>
            </a: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Falls Village, CT</a:t>
            </a:r>
          </a:p>
        </p:txBody>
      </p:sp>
    </p:spTree>
    <p:extLst>
      <p:ext uri="{BB962C8B-B14F-4D97-AF65-F5344CB8AC3E}">
        <p14:creationId xmlns:p14="http://schemas.microsoft.com/office/powerpoint/2010/main" val="3463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93" y="914400"/>
            <a:ext cx="5450207" cy="556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4) </a:t>
            </a:r>
            <a:r>
              <a:rPr lang="en-US" sz="3600" b="1" i="1" dirty="0" smtClean="0"/>
              <a:t>Failing to ask and/or failing to ask for a specific (large enough) gift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sz="3600" b="1" dirty="0" smtClean="0"/>
              <a:t>4) </a:t>
            </a:r>
            <a:r>
              <a:rPr lang="en-US" sz="3600" b="1" i="1" dirty="0" smtClean="0"/>
              <a:t>Failing to ask and/or failing to ask for a specific (large enough) gift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4114800" cy="29106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Jonathan "J.C." Cohen</a:t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9900"/>
                </a:solidFill>
              </a:rPr>
              <a:t>Director</a:t>
            </a:r>
          </a:p>
          <a:p>
            <a:pPr marL="0" indent="0" algn="ctr">
              <a:buNone/>
            </a:pPr>
            <a:endParaRPr lang="en-US" sz="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chemeClr val="tx2"/>
                </a:solidFill>
              </a:rPr>
              <a:t>URJ Henry S. Jacobs Camp</a:t>
            </a:r>
          </a:p>
          <a:p>
            <a:pPr marL="0" indent="0" algn="ctr">
              <a:buNone/>
            </a:pPr>
            <a:r>
              <a:rPr lang="en-US" sz="2800" dirty="0" smtClean="0"/>
              <a:t>Utica, Mississippi 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00">
            <a:off x="4705910" y="1371600"/>
            <a:ext cx="369927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87" y="437145"/>
            <a:ext cx="3715263" cy="5943600"/>
          </a:xfrm>
        </p:spPr>
        <p:txBody>
          <a:bodyPr/>
          <a:lstStyle/>
          <a:p>
            <a:pPr marL="0" indent="0">
              <a:buNone/>
            </a:pPr>
            <a:endParaRPr lang="en-US" sz="700" dirty="0" smtClean="0"/>
          </a:p>
          <a:p>
            <a:pPr marL="0" indent="0">
              <a:buNone/>
            </a:pPr>
            <a:r>
              <a:rPr lang="en-US" sz="3400" dirty="0" smtClean="0"/>
              <a:t>           #5</a:t>
            </a:r>
          </a:p>
          <a:p>
            <a:pPr marL="0" lvl="0" indent="0">
              <a:buNone/>
            </a:pPr>
            <a:endParaRPr lang="en-US" sz="200" b="1" i="1" dirty="0" smtClean="0"/>
          </a:p>
          <a:p>
            <a:pPr marL="0" lvl="0" indent="0" algn="ctr">
              <a:buNone/>
            </a:pPr>
            <a:r>
              <a:rPr lang="en-US" sz="3400" b="1" i="1" dirty="0" smtClean="0"/>
              <a:t>Believing </a:t>
            </a:r>
            <a:r>
              <a:rPr lang="en-US" sz="3400" b="1" i="1" dirty="0"/>
              <a:t>that just because your organization is for a good cause, you don’t need to make a strong case to raise money</a:t>
            </a:r>
            <a:r>
              <a:rPr lang="en-US" sz="3400" dirty="0"/>
              <a:t> </a:t>
            </a:r>
            <a:endParaRPr lang="en-US" sz="3400" b="1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37">
            <a:off x="4334107" y="501806"/>
            <a:ext cx="434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7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 smtClean="0"/>
              <a:t>6) Failing to close the solicitation once it has been made</a:t>
            </a:r>
            <a:endParaRPr lang="en-US" sz="3600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20000" cy="50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1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lvl="0" algn="ctr"/>
            <a:r>
              <a:rPr lang="en-US" sz="3600" b="1" i="1" dirty="0" smtClean="0"/>
              <a:t>6) Failing to close the solicitation once it has been made</a:t>
            </a:r>
            <a:r>
              <a:rPr lang="en-US" sz="36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1"/>
            <a:ext cx="4343400" cy="3657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/>
              <a:t>Tamara Cohen, CFRE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700" b="1" dirty="0" smtClean="0"/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9900"/>
                </a:solidFill>
              </a:rPr>
              <a:t>Associate Executive Director</a:t>
            </a:r>
          </a:p>
          <a:p>
            <a:pPr marL="0" indent="0" algn="ctr">
              <a:buNone/>
            </a:pPr>
            <a:r>
              <a:rPr lang="en-US" sz="700" b="1" dirty="0" smtClean="0"/>
              <a:t/>
            </a:r>
            <a:br>
              <a:rPr lang="en-US" sz="700" b="1" dirty="0" smtClean="0"/>
            </a:br>
            <a:r>
              <a:rPr lang="en-US" sz="2600" b="1" i="1" dirty="0" smtClean="0">
                <a:solidFill>
                  <a:schemeClr val="tx2"/>
                </a:solidFill>
              </a:rPr>
              <a:t>JCC of Greater Rochester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i="1" dirty="0" smtClean="0">
                <a:solidFill>
                  <a:schemeClr val="accent2"/>
                </a:solidFill>
              </a:rPr>
              <a:t>Camp Seneca Lake</a:t>
            </a:r>
          </a:p>
          <a:p>
            <a:pPr marL="0" indent="0" algn="ctr">
              <a:buNone/>
            </a:pPr>
            <a:endParaRPr lang="en-US" sz="700" b="1" i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Rochester, NY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5672">
            <a:off x="4357315" y="2023935"/>
            <a:ext cx="4785395" cy="3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100" b="1" i="1" dirty="0" smtClean="0"/>
              <a:t>7) Failing to thank </a:t>
            </a:r>
            <a:r>
              <a:rPr lang="en-US" sz="3100" b="1" i="1" u="dbl" dirty="0" smtClean="0"/>
              <a:t>and</a:t>
            </a:r>
            <a:r>
              <a:rPr lang="en-US" sz="3100" b="1" i="1" dirty="0" smtClean="0"/>
              <a:t> steward your donors</a:t>
            </a:r>
            <a:r>
              <a:rPr lang="en-US" sz="3100" dirty="0" smtClean="0"/>
              <a:t> </a:t>
            </a:r>
            <a:endParaRPr lang="en-US" sz="31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39"/>
            <a:ext cx="6629400" cy="497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2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b="1" i="1" dirty="0" smtClean="0">
                <a:latin typeface="Helvetica 65 Medium"/>
              </a:rPr>
              <a:t>Get Involved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57200" y="1817688"/>
            <a:ext cx="3962400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A) Grab Tab – Click red arrow to open/close Control Panel. Click square to toggle Viewer Window between full screen/window mode. Click </a:t>
            </a: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mic</a:t>
            </a: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 icon to mute/unmute your audio.</a:t>
            </a: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B) Audio Pane – Select audio format. Click Audio Setup to verify Speakers &amp; Microphone.</a:t>
            </a: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C) Questions Pane – Attendees can submit questions and review answers.</a:t>
            </a: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D) Type your question and click </a:t>
            </a:r>
            <a:r>
              <a:rPr lang="en-US" sz="1600" b="1" dirty="0">
                <a:solidFill>
                  <a:srgbClr val="776C28"/>
                </a:solidFill>
                <a:latin typeface="Helvetica 65 Medium"/>
                <a:cs typeface="+mn-cs"/>
              </a:rPr>
              <a:t>Send</a:t>
            </a:r>
            <a:r>
              <a:rPr lang="en-US" sz="1600" dirty="0">
                <a:solidFill>
                  <a:srgbClr val="776C28"/>
                </a:solidFill>
                <a:latin typeface="Helvetica 65 Medium"/>
                <a:cs typeface="+mn-cs"/>
              </a:rPr>
              <a:t> to submit it to the organizer.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953000" y="20574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A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324475" y="30480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B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324475" y="35814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C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24475" y="47244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D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6ED74-AF0B-4E35-A7BE-E471678C86B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153" name="Picture 7" descr="mic_noraiseh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828800"/>
            <a:ext cx="3284538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3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/>
          <a:lstStyle/>
          <a:p>
            <a:pPr lvl="0"/>
            <a:r>
              <a:rPr lang="en-US" sz="3100" b="1" i="1" dirty="0" smtClean="0"/>
              <a:t>7) Failing to thank </a:t>
            </a:r>
            <a:r>
              <a:rPr lang="en-US" sz="3100" b="1" i="1" u="dbl" dirty="0" smtClean="0"/>
              <a:t>and</a:t>
            </a:r>
            <a:r>
              <a:rPr lang="en-US" sz="3100" b="1" i="1" dirty="0" smtClean="0"/>
              <a:t> steward your donors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286000"/>
            <a:ext cx="4191000" cy="38401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Dena Kaufman</a:t>
            </a:r>
          </a:p>
          <a:p>
            <a:pPr marL="0" indent="0" algn="ctr">
              <a:buNone/>
            </a:pPr>
            <a:endParaRPr lang="en-US" sz="700" b="1" dirty="0" smtClean="0"/>
          </a:p>
          <a:p>
            <a:pPr marL="0" indent="0" algn="ctr">
              <a:buNone/>
            </a:pPr>
            <a:r>
              <a:rPr lang="en-US" sz="2800" b="1" dirty="0" smtClean="0"/>
              <a:t>Development Director </a:t>
            </a:r>
          </a:p>
          <a:p>
            <a:pPr marL="0" indent="0" algn="ctr">
              <a:buNone/>
            </a:pPr>
            <a:endParaRPr lang="en-US" sz="800" b="1" dirty="0" smtClean="0"/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chemeClr val="accent2"/>
                </a:solidFill>
              </a:rPr>
              <a:t>URJ Camp Newman</a:t>
            </a:r>
          </a:p>
          <a:p>
            <a:pPr marL="0" indent="0" algn="ctr">
              <a:buNone/>
            </a:pPr>
            <a:endParaRPr lang="en-US" sz="700" b="1" dirty="0" smtClean="0"/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Santa </a:t>
            </a:r>
            <a:r>
              <a:rPr lang="en-US" sz="2800" b="1" dirty="0">
                <a:solidFill>
                  <a:schemeClr val="tx2"/>
                </a:solidFill>
              </a:rPr>
              <a:t>Rosa, CA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27015"/>
            <a:ext cx="3429000" cy="499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AVO.CIT Parent Shabbat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6486"/>
            <a:ext cx="8382000" cy="495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1828800" y="5257800"/>
            <a:ext cx="571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b="1" dirty="0"/>
              <a:t>URJ Camp Newman</a:t>
            </a:r>
            <a:br>
              <a:rPr lang="en-US" sz="2400" b="1" dirty="0"/>
            </a:br>
            <a:r>
              <a:rPr lang="en-US" sz="2400" b="1" dirty="0"/>
              <a:t>Santa Rosa,  California</a:t>
            </a:r>
            <a:br>
              <a:rPr lang="en-US" sz="2400" b="1" dirty="0"/>
            </a:br>
            <a:r>
              <a:rPr lang="en-US" sz="2400" b="1" dirty="0"/>
              <a:t>Represent 8 Western States</a:t>
            </a:r>
          </a:p>
        </p:txBody>
      </p:sp>
    </p:spTree>
    <p:extLst>
      <p:ext uri="{BB962C8B-B14F-4D97-AF65-F5344CB8AC3E}">
        <p14:creationId xmlns:p14="http://schemas.microsoft.com/office/powerpoint/2010/main" val="2792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ar with sky styl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376988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457200" y="48006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/>
              <a:t>Original Campaign for Purchase and Start-up 1996</a:t>
            </a:r>
          </a:p>
          <a:p>
            <a:pPr algn="ctr"/>
            <a:r>
              <a:rPr lang="en-US" sz="2800" b="1" dirty="0"/>
              <a:t>$12 Million</a:t>
            </a:r>
          </a:p>
        </p:txBody>
      </p:sp>
    </p:spTree>
    <p:extLst>
      <p:ext uri="{BB962C8B-B14F-4D97-AF65-F5344CB8AC3E}">
        <p14:creationId xmlns:p14="http://schemas.microsoft.com/office/powerpoint/2010/main" val="5432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hoto of camp for web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0535" r="4555" b="6503"/>
          <a:stretch>
            <a:fillRect/>
          </a:stretch>
        </p:blipFill>
        <p:spPr bwMode="auto">
          <a:xfrm>
            <a:off x="1295400" y="228600"/>
            <a:ext cx="65801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81000" y="5029200"/>
            <a:ext cx="8458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/>
              <a:t>Of Those Original Donors, </a:t>
            </a:r>
            <a:br>
              <a:rPr lang="en-US" sz="2800" b="1" dirty="0"/>
            </a:br>
            <a:r>
              <a:rPr lang="en-US" sz="2800" b="1" dirty="0"/>
              <a:t>We only have computer records for </a:t>
            </a:r>
            <a:br>
              <a:rPr lang="en-US" sz="2800" b="1" dirty="0"/>
            </a:br>
            <a:r>
              <a:rPr lang="en-US" sz="2800" b="1" dirty="0"/>
              <a:t>66 Donors equaling 1,100,000</a:t>
            </a:r>
          </a:p>
        </p:txBody>
      </p:sp>
    </p:spTree>
    <p:extLst>
      <p:ext uri="{BB962C8B-B14F-4D97-AF65-F5344CB8AC3E}">
        <p14:creationId xmlns:p14="http://schemas.microsoft.com/office/powerpoint/2010/main" val="24018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34159335"/>
              </p:ext>
            </p:extLst>
          </p:nvPr>
        </p:nvGraphicFramePr>
        <p:xfrm>
          <a:off x="381000" y="381000"/>
          <a:ext cx="8610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86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65861919"/>
              </p:ext>
            </p:extLst>
          </p:nvPr>
        </p:nvGraphicFramePr>
        <p:xfrm>
          <a:off x="228600" y="152400"/>
          <a:ext cx="8686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23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104125"/>
            <a:ext cx="86106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  <a:cs typeface="+mn-cs"/>
              </a:rPr>
              <a:t>1,365 </a:t>
            </a:r>
            <a:r>
              <a:rPr lang="en-US" sz="3200" b="1" dirty="0">
                <a:solidFill>
                  <a:srgbClr val="00B050"/>
                </a:solidFill>
                <a:latin typeface="+mn-lt"/>
                <a:cs typeface="+mn-cs"/>
              </a:rPr>
              <a:t>FREE</a:t>
            </a:r>
            <a:r>
              <a:rPr lang="en-US" sz="3200" b="1" dirty="0">
                <a:latin typeface="+mn-lt"/>
                <a:cs typeface="+mn-cs"/>
              </a:rPr>
              <a:t> weeks of camp  </a:t>
            </a:r>
            <a:r>
              <a:rPr lang="en-US" sz="3200" b="1" dirty="0" smtClean="0">
                <a:latin typeface="+mn-lt"/>
                <a:cs typeface="+mn-cs"/>
              </a:rPr>
              <a:t>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smtClean="0">
                <a:latin typeface="+mn-lt"/>
                <a:cs typeface="+mn-cs"/>
              </a:rPr>
              <a:t> OR</a:t>
            </a:r>
            <a:r>
              <a:rPr lang="en-US" sz="3200" b="1" dirty="0">
                <a:latin typeface="+mn-lt"/>
                <a:cs typeface="+mn-cs"/>
              </a:rPr>
              <a:t/>
            </a:r>
            <a:br>
              <a:rPr lang="en-US" sz="3200" b="1" dirty="0">
                <a:latin typeface="+mn-lt"/>
                <a:cs typeface="+mn-cs"/>
              </a:rPr>
            </a:br>
            <a:endParaRPr lang="en-US" sz="1200" b="1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+mn-lt"/>
                <a:cs typeface="+mn-cs"/>
              </a:rPr>
              <a:t>170 </a:t>
            </a:r>
            <a:r>
              <a:rPr lang="en-US" sz="3200" b="1" dirty="0">
                <a:solidFill>
                  <a:srgbClr val="00B050"/>
                </a:solidFill>
                <a:latin typeface="+mn-lt"/>
                <a:cs typeface="+mn-cs"/>
              </a:rPr>
              <a:t>FREE</a:t>
            </a:r>
            <a:r>
              <a:rPr lang="en-US" sz="3200" b="1" dirty="0">
                <a:latin typeface="+mn-lt"/>
                <a:cs typeface="+mn-cs"/>
              </a:rPr>
              <a:t> full summer campers</a:t>
            </a:r>
            <a:br>
              <a:rPr lang="en-US" sz="3200" b="1" dirty="0">
                <a:latin typeface="+mn-lt"/>
                <a:cs typeface="+mn-cs"/>
              </a:rPr>
            </a:br>
            <a:r>
              <a:rPr lang="en-US" sz="3200" b="1" dirty="0">
                <a:latin typeface="+mn-lt"/>
                <a:cs typeface="+mn-cs"/>
              </a:rPr>
              <a:t>  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  <a:cs typeface="+mn-cs"/>
              </a:rPr>
              <a:t>An </a:t>
            </a:r>
            <a:r>
              <a:rPr lang="en-US" sz="3200" b="1" dirty="0">
                <a:solidFill>
                  <a:srgbClr val="00B050"/>
                </a:solidFill>
                <a:latin typeface="+mn-lt"/>
                <a:cs typeface="+mn-cs"/>
              </a:rPr>
              <a:t>Endowment </a:t>
            </a:r>
            <a:r>
              <a:rPr lang="en-US" sz="3200" b="1" dirty="0">
                <a:latin typeface="+mn-lt"/>
                <a:cs typeface="+mn-cs"/>
              </a:rPr>
              <a:t>with $1,639,040 </a:t>
            </a:r>
            <a:endParaRPr lang="en-US" sz="3200" b="1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+mn-lt"/>
                <a:cs typeface="+mn-cs"/>
              </a:rPr>
              <a:t>which </a:t>
            </a:r>
            <a:r>
              <a:rPr lang="en-US" sz="3200" b="1" dirty="0">
                <a:latin typeface="+mn-lt"/>
                <a:cs typeface="+mn-cs"/>
              </a:rPr>
              <a:t>gives you 5% per year </a:t>
            </a:r>
            <a:endParaRPr lang="en-US" sz="3200" b="1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+mn-lt"/>
                <a:cs typeface="+mn-cs"/>
              </a:rPr>
              <a:t>which </a:t>
            </a:r>
            <a:r>
              <a:rPr lang="en-US" sz="3200" b="1" dirty="0">
                <a:latin typeface="+mn-lt"/>
                <a:cs typeface="+mn-cs"/>
              </a:rPr>
              <a:t>is </a:t>
            </a:r>
            <a:r>
              <a:rPr lang="en-US" sz="3200" b="1" dirty="0" smtClean="0">
                <a:latin typeface="+mn-lt"/>
                <a:cs typeface="+mn-cs"/>
              </a:rPr>
              <a:t>$</a:t>
            </a:r>
            <a:r>
              <a:rPr lang="en-US" sz="3200" b="1" dirty="0">
                <a:latin typeface="+mn-lt"/>
                <a:cs typeface="+mn-cs"/>
              </a:rPr>
              <a:t>81,952 per year</a:t>
            </a:r>
          </a:p>
        </p:txBody>
      </p:sp>
      <p:pic>
        <p:nvPicPr>
          <p:cNvPr id="7171" name="Picture 2" descr="Che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15" y="1756885"/>
            <a:ext cx="289287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81000"/>
            <a:ext cx="82296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algn="ctr"/>
            <a:r>
              <a:rPr lang="en-US" sz="4000" b="1" i="1" dirty="0" smtClean="0"/>
              <a:t>In Words That We Understand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81000" y="1397000"/>
          <a:ext cx="84582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algn="ctr"/>
            <a:r>
              <a:rPr lang="en-US" sz="4800" b="1" i="1" dirty="0" smtClean="0"/>
              <a:t>Donor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Thank you third page ready for 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b="68889"/>
          <a:stretch>
            <a:fillRect/>
          </a:stretch>
        </p:blipFill>
        <p:spPr bwMode="auto">
          <a:xfrm>
            <a:off x="266700" y="270169"/>
            <a:ext cx="8610600" cy="373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81000" y="4191000"/>
            <a:ext cx="838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000" b="1" dirty="0">
                <a:latin typeface="Arial Black" pitchFamily="34" charset="0"/>
              </a:rPr>
              <a:t>Insert for </a:t>
            </a:r>
            <a:br>
              <a:rPr lang="en-US" sz="4000" b="1" dirty="0">
                <a:latin typeface="Arial Black" pitchFamily="34" charset="0"/>
              </a:rPr>
            </a:br>
            <a:r>
              <a:rPr lang="en-US" sz="4000" b="1" dirty="0">
                <a:latin typeface="Arial Black" pitchFamily="34" charset="0"/>
              </a:rPr>
              <a:t>Thank You notes </a:t>
            </a:r>
            <a:br>
              <a:rPr lang="en-US" sz="4000" b="1" dirty="0">
                <a:latin typeface="Arial Black" pitchFamily="34" charset="0"/>
              </a:rPr>
            </a:br>
            <a:r>
              <a:rPr lang="en-US" sz="4000" b="1" dirty="0">
                <a:latin typeface="Arial Black" pitchFamily="34" charset="0"/>
              </a:rPr>
              <a:t>and Pledge Reminders</a:t>
            </a:r>
          </a:p>
        </p:txBody>
      </p:sp>
    </p:spTree>
    <p:extLst>
      <p:ext uri="{BB962C8B-B14F-4D97-AF65-F5344CB8AC3E}">
        <p14:creationId xmlns:p14="http://schemas.microsoft.com/office/powerpoint/2010/main" val="39467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Frieda no name draw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81000" y="5693317"/>
            <a:ext cx="838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6000" b="1" dirty="0">
                <a:latin typeface="Lucida Calligraphy" pitchFamily="66" charset="0"/>
              </a:rPr>
              <a:t>Shabbat Shalom !</a:t>
            </a:r>
          </a:p>
        </p:txBody>
      </p:sp>
    </p:spTree>
    <p:extLst>
      <p:ext uri="{BB962C8B-B14F-4D97-AF65-F5344CB8AC3E}">
        <p14:creationId xmlns:p14="http://schemas.microsoft.com/office/powerpoint/2010/main" val="8217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b="1" i="1" dirty="0" smtClean="0"/>
              <a:t>10 Common Fundraising Mistakes</a:t>
            </a:r>
            <a:endParaRPr lang="en-US" sz="3800" b="1" i="1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554166" cy="444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4" name="Rounded Rectangular Callout 3"/>
          <p:cNvSpPr/>
          <p:nvPr/>
        </p:nvSpPr>
        <p:spPr>
          <a:xfrm>
            <a:off x="3048000" y="1676400"/>
            <a:ext cx="3200400" cy="718325"/>
          </a:xfrm>
          <a:prstGeom prst="wedgeRoundRectCallout">
            <a:avLst>
              <a:gd name="adj1" fmla="val 59586"/>
              <a:gd name="adj2" fmla="val 117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Hi, do you remember me?</a:t>
            </a:r>
          </a:p>
        </p:txBody>
      </p:sp>
      <p:sp useBgFill="1">
        <p:nvSpPr>
          <p:cNvPr id="11" name="Rounded Rectangular Callout 10"/>
          <p:cNvSpPr/>
          <p:nvPr/>
        </p:nvSpPr>
        <p:spPr>
          <a:xfrm>
            <a:off x="3200400" y="2720898"/>
            <a:ext cx="1219200" cy="718325"/>
          </a:xfrm>
          <a:prstGeom prst="wedgeRoundRectCallout">
            <a:avLst>
              <a:gd name="adj1" fmla="val -85145"/>
              <a:gd name="adj2" fmla="val 58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No, I’m sorry.</a:t>
            </a:r>
          </a:p>
        </p:txBody>
      </p:sp>
      <p:sp useBgFill="1">
        <p:nvSpPr>
          <p:cNvPr id="12" name="Rounded Rectangular Callout 11"/>
          <p:cNvSpPr/>
          <p:nvPr/>
        </p:nvSpPr>
        <p:spPr>
          <a:xfrm>
            <a:off x="3048000" y="1675472"/>
            <a:ext cx="3200400" cy="718325"/>
          </a:xfrm>
          <a:prstGeom prst="wedgeRoundRectCallout">
            <a:avLst>
              <a:gd name="adj1" fmla="val 59586"/>
              <a:gd name="adj2" fmla="val 117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 was here yesterday and you wouldn’t </a:t>
            </a:r>
            <a:r>
              <a:rPr lang="en-US" b="1" dirty="0" smtClean="0">
                <a:solidFill>
                  <a:schemeClr val="tx1"/>
                </a:solidFill>
              </a:rPr>
              <a:t>wait </a:t>
            </a:r>
            <a:r>
              <a:rPr lang="en-US" b="1" dirty="0">
                <a:solidFill>
                  <a:schemeClr val="tx1"/>
                </a:solidFill>
              </a:rPr>
              <a:t>on me. 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 useBgFill="1">
        <p:nvSpPr>
          <p:cNvPr id="14" name="Rounded Rectangular Callout 13"/>
          <p:cNvSpPr/>
          <p:nvPr/>
        </p:nvSpPr>
        <p:spPr>
          <a:xfrm>
            <a:off x="3040566" y="1676400"/>
            <a:ext cx="3200400" cy="718325"/>
          </a:xfrm>
          <a:prstGeom prst="wedgeRoundRectCallout">
            <a:avLst>
              <a:gd name="adj1" fmla="val 59586"/>
              <a:gd name="adj2" fmla="val 117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You work on commission, right?</a:t>
            </a:r>
          </a:p>
        </p:txBody>
      </p:sp>
      <p:sp useBgFill="1">
        <p:nvSpPr>
          <p:cNvPr id="15" name="Rounded Rectangular Callout 14"/>
          <p:cNvSpPr/>
          <p:nvPr/>
        </p:nvSpPr>
        <p:spPr>
          <a:xfrm>
            <a:off x="3200400" y="2745310"/>
            <a:ext cx="1219200" cy="718325"/>
          </a:xfrm>
          <a:prstGeom prst="wedgeRoundRectCallout">
            <a:avLst>
              <a:gd name="adj1" fmla="val -85145"/>
              <a:gd name="adj2" fmla="val 42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Yes…</a:t>
            </a:r>
          </a:p>
        </p:txBody>
      </p:sp>
      <p:sp useBgFill="1">
        <p:nvSpPr>
          <p:cNvPr id="16" name="Rounded Rectangular Callout 15"/>
          <p:cNvSpPr/>
          <p:nvPr/>
        </p:nvSpPr>
        <p:spPr>
          <a:xfrm>
            <a:off x="3040566" y="1676400"/>
            <a:ext cx="3200400" cy="718325"/>
          </a:xfrm>
          <a:prstGeom prst="wedgeRoundRectCallout">
            <a:avLst>
              <a:gd name="adj1" fmla="val 59586"/>
              <a:gd name="adj2" fmla="val 117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Big mistake!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Huge!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7141" y="5943600"/>
            <a:ext cx="506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Scene from “Pretty Woman”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9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  <p:bldP spid="15" grpId="0" animBg="1"/>
      <p:bldP spid="16" grpId="0" uiExpand="1" build="p" bldLvl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Thank you photo 2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77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5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2819400" cy="5737676"/>
          </a:xfrm>
        </p:spPr>
        <p:txBody>
          <a:bodyPr/>
          <a:lstStyle/>
          <a:p>
            <a:pPr marL="0" indent="0" algn="ctr"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600" dirty="0" smtClean="0"/>
              <a:t>#8</a:t>
            </a:r>
            <a:br>
              <a:rPr lang="en-US" sz="360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3600" b="1" i="1" dirty="0" smtClean="0"/>
              <a:t>Believing that just because someone is wealthy, they will give</a:t>
            </a:r>
            <a:r>
              <a:rPr lang="en-US" sz="3600" dirty="0" smtClean="0"/>
              <a:t>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2" y="1295400"/>
            <a:ext cx="5322888" cy="513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819400" y="152400"/>
            <a:ext cx="4191000" cy="1219200"/>
          </a:xfrm>
          <a:prstGeom prst="wedgeEllipseCallout">
            <a:avLst>
              <a:gd name="adj1" fmla="val 44507"/>
              <a:gd name="adj2" fmla="val 1253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</a:rPr>
              <a:t>Why are they asking us?!  Do we look like Harold Grinspoon? </a:t>
            </a:r>
            <a:endParaRPr lang="en-US" sz="2400" b="1" dirty="0">
              <a:solidFill>
                <a:srgbClr val="00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57912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Warren Buffet   </a:t>
            </a:r>
            <a:r>
              <a:rPr lang="en-US" sz="2400" b="1" dirty="0" smtClean="0"/>
              <a:t>and    </a:t>
            </a:r>
            <a:r>
              <a:rPr lang="en-US" sz="2400" b="1" dirty="0" smtClean="0">
                <a:solidFill>
                  <a:schemeClr val="tx2"/>
                </a:solidFill>
              </a:rPr>
              <a:t>Bill Gates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i="1" dirty="0" smtClean="0"/>
              <a:t>9) Having weak camp leadership – Board/Staff/Fundraising Committee</a:t>
            </a:r>
            <a:endParaRPr lang="en-US" sz="3200" b="1" dirty="0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7383">
            <a:off x="5862753" y="3293779"/>
            <a:ext cx="2967231" cy="2308324"/>
          </a:xfrm>
          <a:prstGeom prst="rect">
            <a:avLst/>
          </a:prstGeom>
          <a:solidFill>
            <a:schemeClr val="bg2">
              <a:lumMod val="50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Get your ducks in a row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91">
            <a:off x="5036195" y="1442309"/>
            <a:ext cx="3643860" cy="495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sz="3200" b="1" i="1" dirty="0" smtClean="0"/>
              <a:t>9) Having weak camp leadership – Board/Staff/Fundraising Committee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3712"/>
            <a:ext cx="4456075" cy="3611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Amy Glazer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9900"/>
                </a:solidFill>
              </a:rPr>
              <a:t>Development Director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</a:rPr>
              <a:t>Camp Ramah                  in the Berkshires</a:t>
            </a:r>
          </a:p>
          <a:p>
            <a:pPr marL="0" indent="0" algn="ctr">
              <a:buNone/>
            </a:pPr>
            <a:r>
              <a:rPr lang="en-US" sz="3200" b="1" dirty="0" smtClean="0"/>
              <a:t>Wingdale, NY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 eaLnBrk="1" hangingPunct="1"/>
            <a:r>
              <a:rPr lang="en-US" sz="4000" b="1" i="1" dirty="0" smtClean="0"/>
              <a:t>An Active Board = A Strong Team </a:t>
            </a:r>
          </a:p>
        </p:txBody>
      </p:sp>
      <p:pic>
        <p:nvPicPr>
          <p:cNvPr id="2051" name="Picture 4" descr="IMG_5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419600" cy="293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24400" y="1600200"/>
            <a:ext cx="41910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Large Board historically interested in program/  day-to-day administration</a:t>
            </a:r>
          </a:p>
          <a:p>
            <a:pPr marL="0" indent="0" eaLnBrk="1" hangingPunct="1">
              <a:buFontTx/>
              <a:buNone/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9900"/>
                </a:solidFill>
              </a:rPr>
              <a:t>Small and inactive Development Committee</a:t>
            </a:r>
          </a:p>
          <a:p>
            <a:pPr eaLnBrk="1" hangingPunct="1"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2400" dirty="0" smtClean="0"/>
              <a:t>Minimal involvement in development programs</a:t>
            </a:r>
          </a:p>
          <a:p>
            <a:pPr marL="0" indent="0" eaLnBrk="1" hangingPunct="1">
              <a:buFontTx/>
              <a:buNone/>
              <a:defRPr/>
            </a:pPr>
            <a:endParaRPr lang="en-US" sz="3600" dirty="0" smtClean="0"/>
          </a:p>
          <a:p>
            <a:pPr eaLnBrk="1" hangingPunct="1">
              <a:buFontTx/>
              <a:buNone/>
              <a:defRPr/>
            </a:pPr>
            <a:r>
              <a:rPr lang="en-US" sz="2700" b="1" dirty="0" smtClean="0">
                <a:solidFill>
                  <a:srgbClr val="0070C0"/>
                </a:solidFill>
              </a:rPr>
              <a:t>  Result – A Weak Team!</a:t>
            </a:r>
          </a:p>
          <a:p>
            <a:pPr eaLnBrk="1" hangingPunct="1">
              <a:defRPr/>
            </a:pPr>
            <a:endParaRPr lang="en-US" sz="2000" dirty="0" smtClean="0"/>
          </a:p>
        </p:txBody>
      </p:sp>
      <p:pic>
        <p:nvPicPr>
          <p:cNvPr id="2053" name="Picture 6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13573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7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1447800"/>
            <a:ext cx="44196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dirty="0" smtClean="0">
                <a:solidFill>
                  <a:schemeClr val="accent1"/>
                </a:solidFill>
              </a:rPr>
              <a:t>Legacy – one person doing majority of asks</a:t>
            </a:r>
          </a:p>
          <a:p>
            <a:pPr eaLnBrk="1" hangingPunct="1"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2600" dirty="0" smtClean="0">
                <a:solidFill>
                  <a:schemeClr val="accent2"/>
                </a:solidFill>
              </a:rPr>
              <a:t>Prospecting – difficult to open doors to new donors</a:t>
            </a:r>
          </a:p>
          <a:p>
            <a:pPr marL="0" indent="0" eaLnBrk="1" hangingPunct="1">
              <a:buFontTx/>
              <a:buNone/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2600" dirty="0" smtClean="0"/>
              <a:t>Development Director doing work typically reserved for volunteers</a:t>
            </a:r>
          </a:p>
        </p:txBody>
      </p:sp>
      <p:pic>
        <p:nvPicPr>
          <p:cNvPr id="3075" name="Picture 6" descr="jugglingmu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771902" cy="495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pPr algn="ctr" eaLnBrk="1" hangingPunct="1"/>
            <a:r>
              <a:rPr lang="en-US" sz="3600" b="1" i="1" dirty="0" smtClean="0"/>
              <a:t>Challenge – a few people            doing all of the work</a:t>
            </a:r>
            <a:endParaRPr lang="en-US" sz="2900" b="1" i="1" dirty="0" smtClean="0"/>
          </a:p>
        </p:txBody>
      </p:sp>
      <p:pic>
        <p:nvPicPr>
          <p:cNvPr id="3077" name="Picture 1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13573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2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5400" b="1" i="1" dirty="0" smtClean="0"/>
              <a:t>Solution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382000" cy="43735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Board Development </a:t>
            </a:r>
          </a:p>
          <a:p>
            <a:pPr marL="0" indent="0" eaLnBrk="1" hangingPunct="1">
              <a:buFontTx/>
              <a:buNone/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4000" dirty="0" smtClean="0">
                <a:solidFill>
                  <a:schemeClr val="accent1"/>
                </a:solidFill>
              </a:rPr>
              <a:t>One-on-one prospecting</a:t>
            </a:r>
          </a:p>
          <a:p>
            <a:pPr marL="0" indent="0" eaLnBrk="1" hangingPunct="1">
              <a:buFontTx/>
              <a:buNone/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4000" dirty="0" smtClean="0"/>
              <a:t>Gradual engagement of volunteers</a:t>
            </a:r>
          </a:p>
          <a:p>
            <a:pPr marL="0" indent="0" eaLnBrk="1" hangingPunct="1">
              <a:buFontTx/>
              <a:buNone/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009900"/>
                </a:solidFill>
              </a:rPr>
              <a:t>Development Committee building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00200"/>
            <a:ext cx="13589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2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65169" cy="50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2" y="304800"/>
            <a:ext cx="8533047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10) </a:t>
            </a:r>
            <a:r>
              <a:rPr lang="en-US" b="1" i="1" dirty="0" smtClean="0"/>
              <a:t>Believing you can raise $1M </a:t>
            </a:r>
            <a:br>
              <a:rPr lang="en-US" b="1" i="1" dirty="0" smtClean="0"/>
            </a:br>
            <a:r>
              <a:rPr lang="en-US" b="1" i="1" dirty="0" smtClean="0"/>
              <a:t>by getting 1,000 people to give $1,000 each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7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algn="ctr"/>
            <a:r>
              <a:rPr lang="en-US" b="1" i="1" dirty="0" smtClean="0"/>
              <a:t>10) Believing you can raise $1M by getting 1,000 people to give $1,000 each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4038600" cy="35868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Ellen Alexander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700" b="1" dirty="0" smtClean="0"/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990033"/>
                </a:solidFill>
              </a:rPr>
              <a:t>Development Director</a:t>
            </a:r>
          </a:p>
          <a:p>
            <a:pPr marL="0" indent="0" algn="ctr">
              <a:buNone/>
            </a:pPr>
            <a:endParaRPr lang="en-US" sz="600" b="1" dirty="0"/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chemeClr val="accent1"/>
                </a:solidFill>
              </a:rPr>
              <a:t>URJ Henry S. Jacobs Camp</a:t>
            </a:r>
          </a:p>
          <a:p>
            <a:pPr marL="0" indent="0" algn="ctr">
              <a:buNone/>
            </a:pP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2400" b="1" dirty="0" smtClean="0"/>
              <a:t>Utica, 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78" y="1343750"/>
            <a:ext cx="4010722" cy="49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4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65169" cy="50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2" y="304800"/>
            <a:ext cx="8533047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10) </a:t>
            </a:r>
            <a:r>
              <a:rPr lang="en-US" b="1" i="1" dirty="0" smtClean="0"/>
              <a:t>Believing you can raise $1M </a:t>
            </a:r>
            <a:br>
              <a:rPr lang="en-US" b="1" i="1" dirty="0" smtClean="0"/>
            </a:br>
            <a:r>
              <a:rPr lang="en-US" b="1" i="1" dirty="0" smtClean="0"/>
              <a:t>by getting 1,000 people to give $1,000 each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78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81000"/>
            <a:ext cx="8534398" cy="838200"/>
          </a:xfrm>
        </p:spPr>
        <p:txBody>
          <a:bodyPr/>
          <a:lstStyle/>
          <a:p>
            <a:pPr algn="ctr"/>
            <a:r>
              <a:rPr lang="en-US" sz="3600" b="1" i="1" dirty="0" smtClean="0"/>
              <a:t>Mistake? Or a Learning Opportunity?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41321" y="5122126"/>
            <a:ext cx="8674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“If a mistake is not a stepping stone, 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it is a mistake.”</a:t>
            </a:r>
            <a:r>
              <a:rPr lang="en-US" sz="3200" b="1" dirty="0" smtClean="0"/>
              <a:t>  </a:t>
            </a:r>
            <a:endParaRPr lang="en-US" sz="100" i="1" dirty="0" smtClean="0"/>
          </a:p>
          <a:p>
            <a:pPr algn="ctr"/>
            <a:r>
              <a:rPr lang="en-US" sz="2400" i="1" dirty="0" smtClean="0"/>
              <a:t>Eli Siegel</a:t>
            </a:r>
            <a:endParaRPr lang="en-US" sz="2800" i="1" dirty="0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80" y="1337826"/>
            <a:ext cx="5035560" cy="37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lvl="0" algn="ctr"/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Helvetica 65 Medium"/>
                <a:ea typeface="Times New Roman" pitchFamily="18" charset="0"/>
                <a:cs typeface="Garamond" pitchFamily="18" charset="0"/>
              </a:rPr>
              <a:t>Conventional Capital Campaign                           of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Helvetica 65 Medium"/>
                <a:ea typeface="Times New Roman" pitchFamily="18" charset="0"/>
                <a:cs typeface="Garamond" pitchFamily="18" charset="0"/>
              </a:rPr>
              <a:t>$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Helvetica 65 Medium"/>
                <a:ea typeface="Times New Roman" pitchFamily="18" charset="0"/>
                <a:cs typeface="Garamond" pitchFamily="18" charset="0"/>
              </a:rPr>
              <a:t>1,000,000</a:t>
            </a:r>
            <a:endParaRPr lang="en-US" b="1" i="1" dirty="0">
              <a:solidFill>
                <a:schemeClr val="accent3">
                  <a:lumMod val="50000"/>
                </a:schemeClr>
              </a:solidFill>
              <a:latin typeface="Helvetica 65 Medium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785151"/>
              </p:ext>
            </p:extLst>
          </p:nvPr>
        </p:nvGraphicFramePr>
        <p:xfrm>
          <a:off x="0" y="1344612"/>
          <a:ext cx="8762999" cy="551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5514818" imgH="4168440" progId="Word.Document.12">
                  <p:embed/>
                </p:oleObj>
              </mc:Choice>
              <mc:Fallback>
                <p:oleObj name="Document" r:id="rId4" imgW="5514818" imgH="41684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344612"/>
                        <a:ext cx="8762999" cy="551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8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i="1" dirty="0" smtClean="0"/>
              <a:t>Bonus Lessons</a:t>
            </a:r>
            <a:endParaRPr lang="en-US" sz="4800" b="1" i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086600" cy="48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68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8575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990600"/>
          </a:xfrm>
        </p:spPr>
        <p:txBody>
          <a:bodyPr/>
          <a:lstStyle/>
          <a:p>
            <a:pPr algn="ctr"/>
            <a:r>
              <a:rPr lang="en-US" sz="4400" b="1" i="1" dirty="0" smtClean="0"/>
              <a:t>Bonus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01050" cy="4754563"/>
          </a:xfrm>
        </p:spPr>
        <p:txBody>
          <a:bodyPr/>
          <a:lstStyle/>
          <a:p>
            <a:pPr lvl="0"/>
            <a:r>
              <a:rPr lang="en-US" sz="2800" b="1" i="1" dirty="0">
                <a:solidFill>
                  <a:srgbClr val="CC3300"/>
                </a:solidFill>
              </a:rPr>
              <a:t>Believing that you need to downsize the amount of your asks in a bad economy</a:t>
            </a:r>
            <a:r>
              <a:rPr lang="en-US" sz="2800" dirty="0">
                <a:solidFill>
                  <a:srgbClr val="CC3300"/>
                </a:solidFill>
              </a:rPr>
              <a:t> </a:t>
            </a:r>
            <a:endParaRPr lang="en-US" sz="2800" dirty="0" smtClean="0">
              <a:solidFill>
                <a:srgbClr val="CC3300"/>
              </a:solidFill>
            </a:endParaRPr>
          </a:p>
          <a:p>
            <a:pPr marL="0" lvl="0" indent="0">
              <a:buNone/>
            </a:pPr>
            <a:endParaRPr lang="en-US" sz="800" b="1" dirty="0"/>
          </a:p>
          <a:p>
            <a:pPr lvl="0"/>
            <a:r>
              <a:rPr lang="en-US" sz="2800" b="1" i="1" dirty="0">
                <a:solidFill>
                  <a:schemeClr val="tx1"/>
                </a:solidFill>
              </a:rPr>
              <a:t>Failing to utilize </a:t>
            </a:r>
            <a:r>
              <a:rPr lang="en-US" sz="2800" b="1" i="1" dirty="0" smtClean="0">
                <a:solidFill>
                  <a:schemeClr val="tx1"/>
                </a:solidFill>
              </a:rPr>
              <a:t>Technology</a:t>
            </a:r>
          </a:p>
          <a:p>
            <a:pPr marL="0" lvl="0" indent="0">
              <a:buNone/>
            </a:pPr>
            <a:endParaRPr lang="en-US" sz="800" b="1" dirty="0"/>
          </a:p>
          <a:p>
            <a:pPr lvl="0"/>
            <a:r>
              <a:rPr lang="en-US" sz="2800" b="1" i="1" dirty="0">
                <a:solidFill>
                  <a:srgbClr val="FF9900"/>
                </a:solidFill>
              </a:rPr>
              <a:t>Believing that Fundraising is a static </a:t>
            </a:r>
            <a:r>
              <a:rPr lang="en-US" sz="2800" b="1" i="1" dirty="0" smtClean="0">
                <a:solidFill>
                  <a:srgbClr val="FF9900"/>
                </a:solidFill>
              </a:rPr>
              <a:t>   process </a:t>
            </a:r>
            <a:r>
              <a:rPr lang="en-US" sz="2800" b="1" i="1" dirty="0">
                <a:solidFill>
                  <a:srgbClr val="FF9900"/>
                </a:solidFill>
              </a:rPr>
              <a:t>that doesn’t require </a:t>
            </a:r>
            <a:r>
              <a:rPr lang="en-US" sz="2800" b="1" i="1" dirty="0" smtClean="0">
                <a:solidFill>
                  <a:srgbClr val="FF9900"/>
                </a:solidFill>
              </a:rPr>
              <a:t>           adjustment </a:t>
            </a:r>
            <a:r>
              <a:rPr lang="en-US" sz="2800" b="1" i="1" dirty="0">
                <a:solidFill>
                  <a:srgbClr val="FF9900"/>
                </a:solidFill>
              </a:rPr>
              <a:t>of strategies</a:t>
            </a:r>
            <a:r>
              <a:rPr lang="en-US" sz="2800" dirty="0"/>
              <a:t> </a:t>
            </a:r>
            <a:endParaRPr lang="en-US" sz="2800" dirty="0" smtClean="0"/>
          </a:p>
          <a:p>
            <a:pPr marL="0" lvl="0" indent="0">
              <a:buNone/>
            </a:pPr>
            <a:endParaRPr lang="en-US" sz="800" b="1" dirty="0"/>
          </a:p>
          <a:p>
            <a:pPr lvl="0"/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Believing that mismanagement                       (of funds and operation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) has no 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      fundraising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impact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066800"/>
          </a:xfrm>
        </p:spPr>
        <p:txBody>
          <a:bodyPr/>
          <a:lstStyle/>
          <a:p>
            <a:pPr algn="ctr"/>
            <a:r>
              <a:rPr lang="en-US" sz="3600" b="1" i="1" dirty="0" smtClean="0"/>
              <a:t>How Can We Avoid                     Making These Mistakes?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Learn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from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your mistakes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Educate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yourself </a:t>
            </a:r>
          </a:p>
          <a:p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Share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and learn from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others</a:t>
            </a:r>
            <a:endParaRPr lang="en-US" sz="3600" b="1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rgbClr val="C00000"/>
                </a:solidFill>
              </a:rPr>
              <a:t>Institute a learning culture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0" indent="0" algn="ctr">
              <a:buNone/>
            </a:pPr>
            <a:r>
              <a:rPr lang="en-US" sz="4000" b="1" i="1" dirty="0" smtClean="0"/>
              <a:t>And, remember, some mistakes are too important to avoid</a:t>
            </a:r>
          </a:p>
          <a:p>
            <a:pPr marL="0" indent="0" algn="ctr">
              <a:buNone/>
            </a:pPr>
            <a:endParaRPr lang="en-US" sz="3200" b="1" i="1" dirty="0" smtClean="0"/>
          </a:p>
          <a:p>
            <a:pPr marL="0" indent="0" algn="ctr">
              <a:buNone/>
            </a:pP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9564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1219200" y="304800"/>
            <a:ext cx="6870700" cy="914400"/>
          </a:xfrm>
        </p:spPr>
        <p:txBody>
          <a:bodyPr/>
          <a:lstStyle/>
          <a:p>
            <a:pPr algn="ctr"/>
            <a:r>
              <a:rPr lang="en-US" sz="6000" b="1" i="1" dirty="0" smtClean="0">
                <a:latin typeface="Bookman Old Style" pitchFamily="18" charset="0"/>
              </a:rPr>
              <a:t>Resources</a:t>
            </a:r>
            <a:endParaRPr lang="en-US" sz="4700" b="1" i="1" dirty="0" smtClean="0">
              <a:latin typeface="Bookman Old Style" pitchFamily="18" charset="0"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type="body" sz="half" idx="2"/>
          </p:nvPr>
        </p:nvSpPr>
        <p:spPr>
          <a:xfrm>
            <a:off x="304800" y="1295400"/>
            <a:ext cx="86106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050" dirty="0" smtClean="0">
              <a:latin typeface="Helvetica 65 Medium"/>
            </a:endParaRPr>
          </a:p>
          <a:p>
            <a:pPr>
              <a:buFont typeface="Wingdings" pitchFamily="2" charset="2"/>
              <a:buNone/>
            </a:pPr>
            <a:r>
              <a:rPr lang="en-US" dirty="0" smtClean="0">
                <a:solidFill>
                  <a:srgbClr val="FFCC00"/>
                </a:solidFill>
                <a:latin typeface="Helvetica 65 Medium"/>
              </a:rPr>
              <a:t>	</a:t>
            </a:r>
            <a:r>
              <a:rPr lang="en-US" b="1" dirty="0" smtClean="0">
                <a:solidFill>
                  <a:srgbClr val="996633"/>
                </a:solidFill>
                <a:latin typeface="Bookman Old Style" pitchFamily="18" charset="0"/>
              </a:rPr>
              <a:t>This Presentation and Audio Recording of this Webinar:</a:t>
            </a:r>
            <a:endParaRPr lang="en-US" sz="20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en-US" sz="800" dirty="0" smtClean="0">
                <a:latin typeface="Bookman Old Style" pitchFamily="18" charset="0"/>
              </a:rPr>
              <a:t>	</a:t>
            </a:r>
            <a:r>
              <a:rPr lang="en-US" sz="2000" dirty="0" smtClean="0">
                <a:latin typeface="Bookman Old Style" pitchFamily="18" charset="0"/>
                <a:hlinkClick r:id="rId3"/>
              </a:rPr>
              <a:t>http://www.gijp.org/knowledge-center/webinars.aspx</a:t>
            </a:r>
          </a:p>
          <a:p>
            <a:pPr>
              <a:buNone/>
            </a:pPr>
            <a:r>
              <a:rPr lang="en-US" sz="1050" dirty="0" smtClean="0">
                <a:latin typeface="Bookman Old Style" pitchFamily="18" charset="0"/>
              </a:rPr>
              <a:t> </a:t>
            </a:r>
            <a:endParaRPr lang="en-US" sz="200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800" dirty="0" smtClean="0">
                <a:latin typeface="Bookman Old Style" pitchFamily="18" charset="0"/>
              </a:rPr>
              <a:t>	</a:t>
            </a:r>
            <a:endParaRPr lang="en-US" sz="16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folHlink"/>
                </a:solidFill>
                <a:latin typeface="Bookman Old Style" pitchFamily="18" charset="0"/>
              </a:rPr>
              <a:t>	</a:t>
            </a:r>
            <a:r>
              <a:rPr lang="en-US" b="1" dirty="0" smtClean="0">
                <a:solidFill>
                  <a:schemeClr val="folHlink"/>
                </a:solidFill>
                <a:latin typeface="Bookman Old Style" pitchFamily="18" charset="0"/>
              </a:rPr>
              <a:t>18 Common Fundraising Mistakes Article:</a:t>
            </a:r>
            <a:r>
              <a:rPr lang="en-US" dirty="0" smtClean="0">
                <a:solidFill>
                  <a:schemeClr val="folHlink"/>
                </a:solidFill>
                <a:latin typeface="Bookman Old Style" pitchFamily="18" charset="0"/>
              </a:rPr>
              <a:t> </a:t>
            </a:r>
            <a:r>
              <a:rPr lang="en-US" sz="2000" dirty="0" smtClean="0">
                <a:latin typeface="Bookman Old Style" pitchFamily="18" charset="0"/>
                <a:hlinkClick r:id="rId3"/>
              </a:rPr>
              <a:t>http://www.gijp.org/knowledge-center/fundraising/fundraising-background/18-common-fundraising-mistakes.aspx</a:t>
            </a:r>
          </a:p>
          <a:p>
            <a:pPr>
              <a:buFont typeface="Wingdings" pitchFamily="2" charset="2"/>
              <a:buNone/>
            </a:pPr>
            <a:endParaRPr lang="en-US" sz="1800" dirty="0" smtClean="0">
              <a:solidFill>
                <a:schemeClr val="folHlink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solidFill>
                  <a:schemeClr val="tx1"/>
                </a:solidFill>
                <a:latin typeface="Bookman Old Style" pitchFamily="18" charset="0"/>
              </a:rPr>
              <a:t>	</a:t>
            </a:r>
            <a:r>
              <a:rPr lang="en-US" b="1" dirty="0" smtClean="0">
                <a:solidFill>
                  <a:schemeClr val="tx1"/>
                </a:solidFill>
                <a:latin typeface="Bookman Old Style" pitchFamily="18" charset="0"/>
              </a:rPr>
              <a:t>Grinspoon Institute Knowledge Center: 	</a:t>
            </a:r>
          </a:p>
          <a:p>
            <a:pPr>
              <a:buNone/>
            </a:pPr>
            <a:r>
              <a:rPr lang="en-US" sz="2000" dirty="0" smtClean="0">
                <a:solidFill>
                  <a:schemeClr val="folHlink"/>
                </a:solidFill>
                <a:latin typeface="Bookman Old Style" pitchFamily="18" charset="0"/>
              </a:rPr>
              <a:t>	</a:t>
            </a:r>
            <a:r>
              <a:rPr lang="en-US" sz="2000" dirty="0" smtClean="0">
                <a:latin typeface="Bookman Old Style" pitchFamily="18" charset="0"/>
                <a:hlinkClick r:id="rId4"/>
              </a:rPr>
              <a:t> http://www.gijp.org/Knowledge-Center.aspx</a:t>
            </a:r>
          </a:p>
          <a:p>
            <a:endParaRPr lang="en-US" dirty="0" smtClean="0"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93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810000" y="2362200"/>
            <a:ext cx="47244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600" dirty="0">
                <a:solidFill>
                  <a:schemeClr val="tx1"/>
                </a:solidFill>
                <a:latin typeface="Arial Black" pitchFamily="34" charset="0"/>
              </a:rPr>
              <a:t>10 Common Fundraising </a:t>
            </a:r>
            <a:r>
              <a:rPr lang="en-US" sz="2600" dirty="0" smtClean="0">
                <a:solidFill>
                  <a:schemeClr val="tx1"/>
                </a:solidFill>
                <a:latin typeface="Arial Black" pitchFamily="34" charset="0"/>
              </a:rPr>
              <a:t>Mistakes... and </a:t>
            </a:r>
            <a:r>
              <a:rPr lang="en-US" sz="2600" dirty="0">
                <a:solidFill>
                  <a:schemeClr val="tx1"/>
                </a:solidFill>
                <a:latin typeface="Arial Black" pitchFamily="34" charset="0"/>
              </a:rPr>
              <a:t>How to Avoid </a:t>
            </a:r>
            <a:r>
              <a:rPr lang="en-US" sz="2600" dirty="0" smtClean="0">
                <a:solidFill>
                  <a:schemeClr val="tx1"/>
                </a:solidFill>
                <a:latin typeface="Arial Black" pitchFamily="34" charset="0"/>
              </a:rPr>
              <a:t>Them</a:t>
            </a:r>
          </a:p>
        </p:txBody>
      </p:sp>
      <p:sp>
        <p:nvSpPr>
          <p:cNvPr id="307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0" y="3657600"/>
            <a:ext cx="4876800" cy="609600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atin typeface="Bookman Old Style" pitchFamily="18" charset="0"/>
              </a:rPr>
              <a:t>Natasha Dresner</a:t>
            </a:r>
          </a:p>
          <a:p>
            <a:pPr eaLnBrk="1" hangingPunct="1"/>
            <a:r>
              <a:rPr lang="en-US" sz="1700" dirty="0" smtClean="0">
                <a:latin typeface="Bookman Old Style" pitchFamily="18" charset="0"/>
              </a:rPr>
              <a:t>Consultant/Mentor, GIJP</a:t>
            </a:r>
          </a:p>
          <a:p>
            <a:pPr eaLnBrk="1" hangingPunct="1"/>
            <a:r>
              <a:rPr lang="en-US" sz="1700" dirty="0" smtClean="0">
                <a:latin typeface="Bookman Old Style" pitchFamily="18" charset="0"/>
                <a:hlinkClick r:id="rId3"/>
              </a:rPr>
              <a:t>natasha@hgf.org</a:t>
            </a:r>
            <a:r>
              <a:rPr lang="en-US" sz="1700" dirty="0" smtClean="0">
                <a:latin typeface="Helvetica 65 Medium"/>
              </a:rPr>
              <a:t> </a:t>
            </a:r>
          </a:p>
        </p:txBody>
      </p:sp>
      <p:sp>
        <p:nvSpPr>
          <p:cNvPr id="3076" name="Text Placeholder 3"/>
          <p:cNvSpPr>
            <a:spLocks/>
          </p:cNvSpPr>
          <p:nvPr/>
        </p:nvSpPr>
        <p:spPr bwMode="auto">
          <a:xfrm>
            <a:off x="381000" y="762000"/>
            <a:ext cx="845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4E743D"/>
              </a:buClr>
              <a:buFont typeface="Wingdings" pitchFamily="2" charset="2"/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Bookman Old Style" pitchFamily="18" charset="0"/>
              </a:rPr>
              <a:t>2011 </a:t>
            </a:r>
            <a:r>
              <a:rPr lang="en-US" sz="3200" b="1" dirty="0">
                <a:solidFill>
                  <a:schemeClr val="tx2"/>
                </a:solidFill>
                <a:latin typeface="Bookman Old Style" pitchFamily="18" charset="0"/>
              </a:rPr>
              <a:t>Grinspoon </a:t>
            </a:r>
            <a:r>
              <a:rPr lang="en-US" sz="3200" b="1" dirty="0" smtClean="0">
                <a:solidFill>
                  <a:schemeClr val="tx2"/>
                </a:solidFill>
                <a:latin typeface="Bookman Old Style" pitchFamily="18" charset="0"/>
              </a:rPr>
              <a:t>Webinar Series</a:t>
            </a:r>
            <a:endParaRPr lang="en-US" sz="28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077" name="Text Placeholder 3"/>
          <p:cNvSpPr>
            <a:spLocks/>
          </p:cNvSpPr>
          <p:nvPr/>
        </p:nvSpPr>
        <p:spPr bwMode="auto">
          <a:xfrm>
            <a:off x="3657600" y="5562600"/>
            <a:ext cx="396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4E743D"/>
              </a:buClr>
              <a:buFont typeface="Wingdings" pitchFamily="2" charset="2"/>
              <a:buNone/>
            </a:pPr>
            <a:r>
              <a:rPr lang="en-US" sz="3600" b="1" dirty="0">
                <a:solidFill>
                  <a:srgbClr val="006600"/>
                </a:solidFill>
                <a:latin typeface="Bookman Old Style" pitchFamily="18" charset="0"/>
              </a:rPr>
              <a:t> </a:t>
            </a:r>
            <a:r>
              <a:rPr lang="en-US" sz="2500" b="1" dirty="0" smtClean="0">
                <a:solidFill>
                  <a:srgbClr val="006600"/>
                </a:solidFill>
                <a:latin typeface="Bookman Old Style" pitchFamily="18" charset="0"/>
              </a:rPr>
              <a:t>February 22</a:t>
            </a:r>
            <a:r>
              <a:rPr lang="en-US" sz="2500" b="1" baseline="30000" dirty="0" smtClean="0">
                <a:solidFill>
                  <a:srgbClr val="006600"/>
                </a:solidFill>
                <a:latin typeface="Bookman Old Style" pitchFamily="18" charset="0"/>
              </a:rPr>
              <a:t>nd</a:t>
            </a:r>
            <a:r>
              <a:rPr lang="en-US" sz="2500" b="1" dirty="0" smtClean="0">
                <a:solidFill>
                  <a:srgbClr val="006600"/>
                </a:solidFill>
                <a:latin typeface="Bookman Old Style" pitchFamily="18" charset="0"/>
              </a:rPr>
              <a:t>, 2011</a:t>
            </a:r>
            <a:endParaRPr lang="en-US" sz="2500" b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pic>
        <p:nvPicPr>
          <p:cNvPr id="3078" name="Picture 6" descr="\\HGF-PJ\FDUsers$\Natasha_Dresner\My Pictures\nat_head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29" y="49530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248400"/>
          </a:xfrm>
        </p:spPr>
        <p:txBody>
          <a:bodyPr/>
          <a:lstStyle/>
          <a:p>
            <a:pPr algn="ctr"/>
            <a:r>
              <a:rPr lang="en-US" sz="4000" b="1" i="1" u="sng" dirty="0" smtClean="0"/>
              <a:t>Your Experiences: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Are You Learning </a:t>
            </a:r>
            <a:b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from Your Mistakes?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 smtClean="0"/>
              <a:t>1) Failing to have a clear agreed upon fundraising plan and deadlines</a:t>
            </a:r>
            <a:endParaRPr lang="en-US" sz="3600" dirty="0"/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791200" cy="493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5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396240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Ruth Ann Ornstein</a:t>
            </a:r>
          </a:p>
          <a:p>
            <a:pPr marL="0" indent="0" algn="ctr">
              <a:buNone/>
            </a:pPr>
            <a:endParaRPr lang="en-US" sz="700" b="1" dirty="0" smtClean="0"/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9900"/>
                </a:solidFill>
              </a:rPr>
              <a:t>Executive Director</a:t>
            </a:r>
            <a:endParaRPr lang="en-US" sz="3200" b="1" i="1" dirty="0" smtClean="0">
              <a:solidFill>
                <a:srgbClr val="009900"/>
              </a:solidFill>
            </a:endParaRPr>
          </a:p>
          <a:p>
            <a:pPr marL="0" indent="0" algn="ctr">
              <a:buNone/>
            </a:pPr>
            <a:endParaRPr lang="en-US" sz="800" b="1" i="1" dirty="0" smtClean="0"/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</a:rPr>
              <a:t>Camp Laurelwood</a:t>
            </a:r>
          </a:p>
          <a:p>
            <a:pPr marL="0" indent="0" algn="ctr">
              <a:buNone/>
            </a:pPr>
            <a:endParaRPr lang="en-US" sz="800" b="1" dirty="0" smtClean="0"/>
          </a:p>
          <a:p>
            <a:pPr marL="0" indent="0" algn="ctr">
              <a:buNone/>
            </a:pPr>
            <a:r>
              <a:rPr lang="en-US" sz="3200" b="1" dirty="0" smtClean="0"/>
              <a:t>Madison, CT</a:t>
            </a: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algn="ctr"/>
            <a:r>
              <a:rPr lang="en-US" sz="3200" b="1" i="1" dirty="0" smtClean="0"/>
              <a:t>1) Failing to have a clear agreed upon fundraising plan and deadlines</a:t>
            </a:r>
            <a:endParaRPr lang="en-US" sz="32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3622902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6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algn="ctr"/>
            <a:r>
              <a:rPr lang="en-US" sz="4800" b="1" i="1" dirty="0" smtClean="0"/>
              <a:t>Always Fighting Fires</a:t>
            </a:r>
            <a:endParaRPr lang="en-US" sz="4800" b="1" i="1" dirty="0"/>
          </a:p>
        </p:txBody>
      </p:sp>
      <p:pic>
        <p:nvPicPr>
          <p:cNvPr id="1026" name="Picture 2" descr="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018" y="1524000"/>
            <a:ext cx="7107382" cy="4667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00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i="1" dirty="0" smtClean="0"/>
              <a:t> </a:t>
            </a:r>
            <a:r>
              <a:rPr lang="en-US" sz="4800" b="1" i="1" dirty="0" smtClean="0"/>
              <a:t>Look Into The Future</a:t>
            </a:r>
            <a:endParaRPr lang="en-US" sz="4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36205"/>
            <a:ext cx="6553200" cy="424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3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63141</TotalTime>
  <Words>813</Words>
  <Application>Microsoft Office PowerPoint</Application>
  <PresentationFormat>On-screen Show (4:3)</PresentationFormat>
  <Paragraphs>228</Paragraphs>
  <Slides>45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Microsoft Word Document</vt:lpstr>
      <vt:lpstr>10 Common Fundraising Mistakes... and How to Avoid Them</vt:lpstr>
      <vt:lpstr>Get Involved</vt:lpstr>
      <vt:lpstr>10 Common Fundraising Mistakes</vt:lpstr>
      <vt:lpstr>Mistake? Or a Learning Opportunity?</vt:lpstr>
      <vt:lpstr>Your Experiences: Are You Learning  from Your Mistakes?</vt:lpstr>
      <vt:lpstr>1) Failing to have a clear agreed upon fundraising plan and deadlines</vt:lpstr>
      <vt:lpstr> </vt:lpstr>
      <vt:lpstr>Always Fighting Fires</vt:lpstr>
      <vt:lpstr> Look Into The Future</vt:lpstr>
      <vt:lpstr>Clear Message</vt:lpstr>
      <vt:lpstr>#2    Failing to give yourself,      and thinking that others can raise    the money   for you  </vt:lpstr>
      <vt:lpstr> #3  Failing to cultivate prospects  Asking them too soon  </vt:lpstr>
      <vt:lpstr>3) Failing to cultivate prospects/ Asking them too soon</vt:lpstr>
      <vt:lpstr>4) Failing to ask and/or failing to ask for a specific (large enough) gift</vt:lpstr>
      <vt:lpstr>4) Failing to ask and/or failing to ask for a specific (large enough) gift</vt:lpstr>
      <vt:lpstr>PowerPoint Presentation</vt:lpstr>
      <vt:lpstr>6) Failing to close the solicitation once it has been made</vt:lpstr>
      <vt:lpstr>6) Failing to close the solicitation once it has been made </vt:lpstr>
      <vt:lpstr>7) Failing to thank and steward your donors </vt:lpstr>
      <vt:lpstr>7) Failing to thank and steward your donors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#8   Believing that just because someone is wealthy, they will give  </vt:lpstr>
      <vt:lpstr>9) Having weak camp leadership – Board/Staff/Fundraising Committee</vt:lpstr>
      <vt:lpstr>9) Having weak camp leadership – Board/Staff/Fundraising Committee</vt:lpstr>
      <vt:lpstr>An Active Board = A Strong Team </vt:lpstr>
      <vt:lpstr>Challenge – a few people            doing all of the work</vt:lpstr>
      <vt:lpstr>Solution</vt:lpstr>
      <vt:lpstr>10) Believing you can raise $1M  by getting 1,000 people to give $1,000 each </vt:lpstr>
      <vt:lpstr>10) Believing you can raise $1M by getting 1,000 people to give $1,000 each </vt:lpstr>
      <vt:lpstr>10) Believing you can raise $1M  by getting 1,000 people to give $1,000 each </vt:lpstr>
      <vt:lpstr>Conventional Capital Campaign                           of $1,000,000</vt:lpstr>
      <vt:lpstr>Bonus Lessons</vt:lpstr>
      <vt:lpstr>Bonus Lessons</vt:lpstr>
      <vt:lpstr>How Can We Avoid                     Making These Mistakes?</vt:lpstr>
      <vt:lpstr>Resources</vt:lpstr>
      <vt:lpstr>10 Common Fundraising Mistakes... and How to Avoid Them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Karolina Novitska</dc:creator>
  <cp:lastModifiedBy>Natasha_Dresner</cp:lastModifiedBy>
  <cp:revision>146</cp:revision>
  <dcterms:created xsi:type="dcterms:W3CDTF">2010-09-22T14:28:04Z</dcterms:created>
  <dcterms:modified xsi:type="dcterms:W3CDTF">2011-02-17T18:25:43Z</dcterms:modified>
</cp:coreProperties>
</file>