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728" r:id="rId2"/>
    <p:sldId id="732" r:id="rId3"/>
    <p:sldId id="731" r:id="rId4"/>
    <p:sldId id="736" r:id="rId5"/>
    <p:sldId id="461" r:id="rId6"/>
    <p:sldId id="260" r:id="rId7"/>
    <p:sldId id="256" r:id="rId8"/>
    <p:sldId id="492" r:id="rId9"/>
    <p:sldId id="423" r:id="rId10"/>
    <p:sldId id="473" r:id="rId11"/>
    <p:sldId id="412" r:id="rId12"/>
    <p:sldId id="472" r:id="rId13"/>
    <p:sldId id="438" r:id="rId14"/>
    <p:sldId id="730" r:id="rId15"/>
    <p:sldId id="733" r:id="rId16"/>
    <p:sldId id="270" r:id="rId17"/>
    <p:sldId id="735" r:id="rId18"/>
    <p:sldId id="734" r:id="rId19"/>
    <p:sldId id="737" r:id="rId20"/>
    <p:sldId id="738" r:id="rId21"/>
    <p:sldId id="739" r:id="rId22"/>
    <p:sldId id="437" r:id="rId23"/>
    <p:sldId id="740" r:id="rId24"/>
    <p:sldId id="261" r:id="rId25"/>
    <p:sldId id="424" r:id="rId26"/>
    <p:sldId id="586" r:id="rId27"/>
    <p:sldId id="742" r:id="rId28"/>
    <p:sldId id="741" r:id="rId2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/>
    <p:restoredTop sz="94663"/>
  </p:normalViewPr>
  <p:slideViewPr>
    <p:cSldViewPr>
      <p:cViewPr varScale="1">
        <p:scale>
          <a:sx n="58" d="100"/>
          <a:sy n="58" d="100"/>
        </p:scale>
        <p:origin x="668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183D-B4DB-1F49-8535-6DF0E832F488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DBDBA-A413-5247-A25A-7BBC9FFC9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DBDBA-A413-5247-A25A-7BBC9FFC92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0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DBDBA-A413-5247-A25A-7BBC9FFC92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75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AF8F0-C7EE-CF49-87BB-28248182FE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5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DBDBA-A413-5247-A25A-7BBC9FFC92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1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E1002C-3C99-C647-89A0-9362E47EDCBC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70637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56B50-BAA9-F84E-9356-FACD344B27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7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D15E83-2605-AD47-8574-9C72583CBA5D}" type="slidenum">
              <a:rPr lang="en-US"/>
              <a:pPr/>
              <a:t>25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5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AF8F0-C7EE-CF49-87BB-28248182FE4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0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AF8F0-C7EE-CF49-87BB-28248182FE4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3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007BC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344275" y="6848474"/>
            <a:ext cx="847725" cy="9525"/>
          </a:xfrm>
          <a:custGeom>
            <a:avLst/>
            <a:gdLst/>
            <a:ahLst/>
            <a:cxnLst/>
            <a:rect l="l" t="t" r="r" b="b"/>
            <a:pathLst>
              <a:path w="847725" h="9525">
                <a:moveTo>
                  <a:pt x="0" y="9525"/>
                </a:moveTo>
                <a:lnTo>
                  <a:pt x="847725" y="9525"/>
                </a:lnTo>
                <a:lnTo>
                  <a:pt x="847725" y="0"/>
                </a:lnTo>
                <a:lnTo>
                  <a:pt x="0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8774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2000" cy="6848475"/>
          </a:xfrm>
          <a:custGeom>
            <a:avLst/>
            <a:gdLst/>
            <a:ahLst/>
            <a:cxnLst/>
            <a:rect l="l" t="t" r="r" b="b"/>
            <a:pathLst>
              <a:path w="12192000" h="6848475">
                <a:moveTo>
                  <a:pt x="0" y="6848475"/>
                </a:moveTo>
                <a:lnTo>
                  <a:pt x="12192000" y="6848475"/>
                </a:lnTo>
                <a:lnTo>
                  <a:pt x="12192000" y="0"/>
                </a:lnTo>
                <a:lnTo>
                  <a:pt x="0" y="0"/>
                </a:lnTo>
                <a:lnTo>
                  <a:pt x="0" y="6848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007B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371600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5A1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763" y="2738501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E4B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763" y="2738501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9534">
            <a:solidFill>
              <a:srgbClr val="E6B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4105275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15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5476875"/>
            <a:ext cx="1095375" cy="1371600"/>
          </a:xfrm>
          <a:custGeom>
            <a:avLst/>
            <a:gdLst/>
            <a:ahLst/>
            <a:cxnLst/>
            <a:rect l="l" t="t" r="r" b="b"/>
            <a:pathLst>
              <a:path w="1095375" h="1371600">
                <a:moveTo>
                  <a:pt x="0" y="1371600"/>
                </a:moveTo>
                <a:lnTo>
                  <a:pt x="1095375" y="1371600"/>
                </a:lnTo>
                <a:lnTo>
                  <a:pt x="1095375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8774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95F-CB83-AC4A-9B71-DF6BFDFF4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74875-13E0-1347-86CB-85B85644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72430-F3A0-6B4E-85BA-81FB44E0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6C11-8E47-6F4C-82DC-D782C27EB7D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003C7-0829-664A-9003-DB278B29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17866-82D6-A04E-AB2C-3FBA56AC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7A66-ED52-0A41-8225-DD7CE06DD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6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3F92-D394-6B48-9903-A1E0F5A2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1D9F3-FAA3-1640-8D44-1C9E8AC7C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9D819-7C4E-8C46-B359-65EABA0C7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758C8-77A5-1646-A9DB-160BAE94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9832-8261-7043-8296-CF7321D7512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D1439-DD6C-E548-BC2F-57652197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87327-C240-1343-8138-0A86DA60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33CB-4EA4-1F4F-ACEF-EC1008FF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5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99123"/>
            <a:ext cx="10363200" cy="30777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40136EB6-7615-C94D-B801-4B042521E50F}" type="datetime1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64C3A565-F765-C24A-9403-EA1AE9F81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3594" y="287020"/>
            <a:ext cx="4464811" cy="701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9122" y="1729359"/>
            <a:ext cx="10993755" cy="339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007BC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jcamp180.org/toolk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ve.org/news-updates/" TargetMode="External"/><Relationship Id="rId2" Type="http://schemas.openxmlformats.org/officeDocument/2006/relationships/hyperlink" Target="https://www.bbb.org/connecticut/get-consumer-help/charities-donors/about-the-wise-giving-allianc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VGD Slides - COMBINED 10.25 (dragged).pdf">
            <a:extLst>
              <a:ext uri="{FF2B5EF4-FFF2-40B4-BE49-F238E27FC236}">
                <a16:creationId xmlns:a16="http://schemas.microsoft.com/office/drawing/2014/main" id="{EE2FBEFE-806C-EE4A-87F7-D1B61ED8C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6499" r="20741" b="3116"/>
          <a:stretch/>
        </p:blipFill>
        <p:spPr bwMode="auto">
          <a:xfrm>
            <a:off x="5782912" y="-76200"/>
            <a:ext cx="6390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A55A5-184E-694A-9335-C4129884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47" y="0"/>
            <a:ext cx="4829175" cy="6858000"/>
          </a:xfrm>
        </p:spPr>
        <p:txBody>
          <a:bodyPr>
            <a:norm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r>
              <a:rPr lang="en-US" sz="4000" b="1" dirty="0">
                <a:solidFill>
                  <a:schemeClr val="tx2"/>
                </a:solidFill>
                <a:latin typeface="Overpass" pitchFamily="2" charset="77"/>
              </a:rPr>
              <a:t>Asking for Camp </a:t>
            </a:r>
            <a:br>
              <a:rPr lang="en-US" sz="4000" b="1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4000" b="1" dirty="0">
                <a:solidFill>
                  <a:schemeClr val="tx2"/>
                </a:solidFill>
                <a:latin typeface="Overpass" pitchFamily="2" charset="77"/>
              </a:rPr>
              <a:t>Now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72A63E7-C544-664D-B5B8-942619B0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87" y="186216"/>
            <a:ext cx="2532766" cy="956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20E3D8-8760-DA46-82C5-AA60DAB21EA4}"/>
              </a:ext>
            </a:extLst>
          </p:cNvPr>
          <p:cNvSpPr/>
          <p:nvPr/>
        </p:nvSpPr>
        <p:spPr>
          <a:xfrm rot="21232804">
            <a:off x="3220480" y="3453624"/>
            <a:ext cx="4094954" cy="1107996"/>
          </a:xfrm>
          <a:prstGeom prst="rect">
            <a:avLst/>
          </a:prstGeom>
          <a:solidFill>
            <a:schemeClr val="tx2">
              <a:lumMod val="40000"/>
              <a:lumOff val="6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Overpass" pitchFamily="2" charset="77"/>
              </a:rPr>
              <a:t>Welcome!</a:t>
            </a:r>
            <a:endParaRPr lang="en-US" sz="6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9174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7030" y="6352143"/>
            <a:ext cx="253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Jackson Hendry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38863-3DF1-654A-90D6-FBF6715E2851}"/>
              </a:ext>
            </a:extLst>
          </p:cNvPr>
          <p:cNvSpPr txBox="1"/>
          <p:nvPr/>
        </p:nvSpPr>
        <p:spPr>
          <a:xfrm>
            <a:off x="9524" y="0"/>
            <a:ext cx="1743075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8732A-B426-E44E-BA72-045A444601C4}"/>
              </a:ext>
            </a:extLst>
          </p:cNvPr>
          <p:cNvSpPr txBox="1"/>
          <p:nvPr/>
        </p:nvSpPr>
        <p:spPr>
          <a:xfrm>
            <a:off x="10439401" y="0"/>
            <a:ext cx="1743075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8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3291277139_ee9356e328_b.jpg"/>
          <p:cNvPicPr>
            <a:picLocks noChangeAspect="1"/>
          </p:cNvPicPr>
          <p:nvPr/>
        </p:nvPicPr>
        <p:blipFill rotWithShape="1">
          <a:blip r:embed="rId3"/>
          <a:srcRect t="18856" b="21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2956" y="1094096"/>
            <a:ext cx="5492209" cy="6771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FFFFFF"/>
                </a:solidFill>
                <a:latin typeface="Helvetica"/>
                <a:cs typeface="Helvetica"/>
              </a:rPr>
              <a:t>Who is enrolling whom? </a:t>
            </a:r>
          </a:p>
        </p:txBody>
      </p:sp>
    </p:spTree>
    <p:extLst>
      <p:ext uri="{BB962C8B-B14F-4D97-AF65-F5344CB8AC3E}">
        <p14:creationId xmlns:p14="http://schemas.microsoft.com/office/powerpoint/2010/main" val="117824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woman mt. climber.jpg"/>
          <p:cNvPicPr>
            <a:picLocks noChangeAspect="1"/>
          </p:cNvPicPr>
          <p:nvPr/>
        </p:nvPicPr>
        <p:blipFill rotWithShape="1">
          <a:blip r:embed="rId2"/>
          <a:srcRect t="15585"/>
          <a:stretch/>
        </p:blipFill>
        <p:spPr>
          <a:xfrm>
            <a:off x="0" y="0"/>
            <a:ext cx="5743827" cy="6562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447040"/>
            <a:ext cx="420499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tx2"/>
                </a:solidFill>
                <a:latin typeface="Helvetica"/>
                <a:cs typeface="Helvetica"/>
              </a:rPr>
              <a:t>Enrolling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Asking questions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Trusting the wisdom 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and expertise of your 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donor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Direct and clear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Sharing an authentic story</a:t>
            </a:r>
          </a:p>
          <a:p>
            <a:endParaRPr lang="en-US" sz="2700" dirty="0">
              <a:solidFill>
                <a:schemeClr val="tx2"/>
              </a:solidFill>
              <a:latin typeface="Helvetica"/>
              <a:cs typeface="Helvetica"/>
            </a:endParaRPr>
          </a:p>
          <a:p>
            <a:r>
              <a:rPr lang="en-US" sz="2700" b="1" dirty="0">
                <a:solidFill>
                  <a:schemeClr val="tx2"/>
                </a:solidFill>
                <a:latin typeface="Helvetica"/>
                <a:cs typeface="Helvetica"/>
              </a:rPr>
              <a:t>Selling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Talking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Being the Expert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Manipulation</a:t>
            </a:r>
          </a:p>
          <a:p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</a:rPr>
              <a:t>Pitching</a:t>
            </a:r>
          </a:p>
          <a:p>
            <a:endParaRPr lang="en-US" sz="27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121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spark.gif"/>
          <p:cNvPicPr>
            <a:picLocks noChangeAspect="1"/>
          </p:cNvPicPr>
          <p:nvPr/>
        </p:nvPicPr>
        <p:blipFill>
          <a:blip r:embed="rId2"/>
          <a:srcRect l="27058" b="14888"/>
          <a:stretch>
            <a:fillRect/>
          </a:stretch>
        </p:blipFill>
        <p:spPr>
          <a:xfrm>
            <a:off x="-1" y="-22067"/>
            <a:ext cx="8274096" cy="6881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B8421-07BD-7446-85F5-FBEF7FA9DCC5}"/>
              </a:ext>
            </a:extLst>
          </p:cNvPr>
          <p:cNvSpPr txBox="1"/>
          <p:nvPr/>
        </p:nvSpPr>
        <p:spPr>
          <a:xfrm>
            <a:off x="8245519" y="0"/>
            <a:ext cx="3936957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9450" y="914400"/>
            <a:ext cx="3337671" cy="31547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“Enrollment is the art and practice of generating </a:t>
            </a:r>
          </a:p>
          <a:p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  <a:latin typeface="Overpass" pitchFamily="2" charset="77"/>
                <a:cs typeface="Helvetica"/>
              </a:rPr>
              <a:t>a spark of possibility </a:t>
            </a:r>
          </a:p>
          <a:p>
            <a:r>
              <a:rPr lang="en-US" sz="23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for others to share.”  </a:t>
            </a:r>
          </a:p>
          <a:p>
            <a:r>
              <a:rPr lang="en-US" sz="21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 </a:t>
            </a:r>
          </a:p>
          <a:p>
            <a:r>
              <a:rPr lang="en-US" sz="19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Benjamin and </a:t>
            </a:r>
          </a:p>
          <a:p>
            <a:r>
              <a:rPr lang="en-US" sz="19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Rosamond Stone </a:t>
            </a:r>
            <a:r>
              <a:rPr lang="en-US" sz="1900" dirty="0" err="1">
                <a:solidFill>
                  <a:schemeClr val="bg1"/>
                </a:solidFill>
                <a:latin typeface="Overpass" pitchFamily="2" charset="77"/>
                <a:cs typeface="Helvetica"/>
              </a:rPr>
              <a:t>Zander</a:t>
            </a:r>
            <a:endParaRPr lang="en-US" sz="1900" dirty="0">
              <a:solidFill>
                <a:schemeClr val="bg1"/>
              </a:solidFill>
              <a:latin typeface="Overpass" pitchFamily="2" charset="77"/>
              <a:cs typeface="Helvetica"/>
            </a:endParaRPr>
          </a:p>
          <a:p>
            <a:endParaRPr lang="en-US" sz="2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6320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19A5692-BC03-9E41-86B1-C8D092B2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311" y="733940"/>
            <a:ext cx="6789057" cy="5091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102E4-A1D0-1340-98A8-1C158CF2B443}"/>
              </a:ext>
            </a:extLst>
          </p:cNvPr>
          <p:cNvSpPr txBox="1"/>
          <p:nvPr/>
        </p:nvSpPr>
        <p:spPr>
          <a:xfrm>
            <a:off x="1066800" y="1407200"/>
            <a:ext cx="33034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Overpass" pitchFamily="2" charset="77"/>
              </a:rPr>
              <a:t>Who 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Overpass" pitchFamily="2" charset="77"/>
              </a:rPr>
              <a:t>should you enroll?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834B7-17DC-3B41-98F8-A4E3707AB5E7}"/>
              </a:ext>
            </a:extLst>
          </p:cNvPr>
          <p:cNvSpPr txBox="1"/>
          <p:nvPr/>
        </p:nvSpPr>
        <p:spPr>
          <a:xfrm>
            <a:off x="0" y="5591987"/>
            <a:ext cx="1219200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Overpass" pitchFamily="2" charset="77"/>
              </a:rPr>
              <a:t>Everyone!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2ECFE-5179-5240-8B76-1E721CC9204E}"/>
              </a:ext>
            </a:extLst>
          </p:cNvPr>
          <p:cNvSpPr txBox="1"/>
          <p:nvPr/>
        </p:nvSpPr>
        <p:spPr>
          <a:xfrm>
            <a:off x="180816" y="420703"/>
            <a:ext cx="6477000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Overpass" pitchFamily="2" charset="77"/>
              </a:rPr>
              <a:t>Be Strategic in Your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How can you turn tuition into a gift and have parents become new donors?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How can you engage alumni giving in this pandemic?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How can you encourage larger donors to step up?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What populations could be an ongoing revenue stream for your camp?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6ECD7-00F7-2B4E-B8EC-8A678DA317F7}"/>
              </a:ext>
            </a:extLst>
          </p:cNvPr>
          <p:cNvSpPr txBox="1"/>
          <p:nvPr/>
        </p:nvSpPr>
        <p:spPr>
          <a:xfrm>
            <a:off x="5256224" y="1294677"/>
            <a:ext cx="6477000" cy="4832092"/>
          </a:xfrm>
          <a:prstGeom prst="rect">
            <a:avLst/>
          </a:prstGeom>
          <a:solidFill>
            <a:schemeClr val="tx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What would be the approach with parents?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What are the best communication methods with alumni?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How would you get major donors to give larger gifts?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How could parents, alumni and major donors each play a part in your strategy?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Are there major donors who could provide a matching gift? </a:t>
            </a:r>
          </a:p>
        </p:txBody>
      </p:sp>
    </p:spTree>
    <p:extLst>
      <p:ext uri="{BB962C8B-B14F-4D97-AF65-F5344CB8AC3E}">
        <p14:creationId xmlns:p14="http://schemas.microsoft.com/office/powerpoint/2010/main" val="36730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19A5692-BC03-9E41-86B1-C8D092B2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311" y="733940"/>
            <a:ext cx="6789057" cy="5091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102E4-A1D0-1340-98A8-1C158CF2B443}"/>
              </a:ext>
            </a:extLst>
          </p:cNvPr>
          <p:cNvSpPr txBox="1"/>
          <p:nvPr/>
        </p:nvSpPr>
        <p:spPr>
          <a:xfrm>
            <a:off x="1066800" y="1407200"/>
            <a:ext cx="3303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Overpass" pitchFamily="2" charset="77"/>
              </a:rPr>
              <a:t>Who 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Overpass" pitchFamily="2" charset="77"/>
              </a:rPr>
              <a:t>should be part of the team making calls?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834B7-17DC-3B41-98F8-A4E3707AB5E7}"/>
              </a:ext>
            </a:extLst>
          </p:cNvPr>
          <p:cNvSpPr txBox="1"/>
          <p:nvPr/>
        </p:nvSpPr>
        <p:spPr>
          <a:xfrm>
            <a:off x="28575" y="4923731"/>
            <a:ext cx="121920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Overpass" pitchFamily="2" charset="77"/>
              </a:rPr>
              <a:t>Board members, development staff, executive directors, any volunteer leaders…</a:t>
            </a:r>
          </a:p>
        </p:txBody>
      </p:sp>
    </p:spTree>
    <p:extLst>
      <p:ext uri="{BB962C8B-B14F-4D97-AF65-F5344CB8AC3E}">
        <p14:creationId xmlns:p14="http://schemas.microsoft.com/office/powerpoint/2010/main" val="14285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EBE893-CBD0-884C-BFE3-98B64A002E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5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park.gif"/>
          <p:cNvPicPr>
            <a:picLocks noChangeAspect="1"/>
          </p:cNvPicPr>
          <p:nvPr/>
        </p:nvPicPr>
        <p:blipFill>
          <a:blip r:embed="rId2"/>
          <a:srcRect l="27058" b="14888"/>
          <a:stretch>
            <a:fillRect/>
          </a:stretch>
        </p:blipFill>
        <p:spPr>
          <a:xfrm>
            <a:off x="-1" y="-22067"/>
            <a:ext cx="8274096" cy="6881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B8421-07BD-7446-85F5-FBEF7FA9DCC5}"/>
              </a:ext>
            </a:extLst>
          </p:cNvPr>
          <p:cNvSpPr txBox="1"/>
          <p:nvPr/>
        </p:nvSpPr>
        <p:spPr>
          <a:xfrm>
            <a:off x="8245519" y="0"/>
            <a:ext cx="3936957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9450" y="914400"/>
            <a:ext cx="3337671" cy="43704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“Enrollment is the art and practice of generating </a:t>
            </a:r>
          </a:p>
          <a:p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Overpass" pitchFamily="2" charset="77"/>
                <a:cs typeface="Helvetica"/>
              </a:rPr>
              <a:t>a spark of possibility </a:t>
            </a:r>
          </a:p>
          <a:p>
            <a:r>
              <a:rPr lang="en-US" sz="28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for others to share.”  </a:t>
            </a:r>
          </a:p>
          <a:p>
            <a:r>
              <a:rPr lang="en-US" sz="21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 </a:t>
            </a:r>
          </a:p>
          <a:p>
            <a:r>
              <a:rPr lang="en-US" sz="19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Benjamin and </a:t>
            </a:r>
          </a:p>
          <a:p>
            <a:r>
              <a:rPr lang="en-US" sz="1900" dirty="0">
                <a:solidFill>
                  <a:schemeClr val="bg1"/>
                </a:solidFill>
                <a:latin typeface="Overpass" pitchFamily="2" charset="77"/>
                <a:cs typeface="Helvetica"/>
              </a:rPr>
              <a:t>Rosamond Stone </a:t>
            </a:r>
            <a:r>
              <a:rPr lang="en-US" sz="1900" dirty="0" err="1">
                <a:solidFill>
                  <a:schemeClr val="bg1"/>
                </a:solidFill>
                <a:latin typeface="Overpass" pitchFamily="2" charset="77"/>
                <a:cs typeface="Helvetica"/>
              </a:rPr>
              <a:t>Zander</a:t>
            </a:r>
            <a:endParaRPr lang="en-US" sz="1900" dirty="0">
              <a:solidFill>
                <a:schemeClr val="bg1"/>
              </a:solidFill>
              <a:latin typeface="Overpass" pitchFamily="2" charset="77"/>
              <a:cs typeface="Helvetica"/>
            </a:endParaRPr>
          </a:p>
          <a:p>
            <a:endParaRPr lang="en-US" sz="2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687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spark.gif"/>
          <p:cNvPicPr>
            <a:picLocks noChangeAspect="1"/>
          </p:cNvPicPr>
          <p:nvPr/>
        </p:nvPicPr>
        <p:blipFill>
          <a:blip r:embed="rId2"/>
          <a:srcRect l="27058" b="14888"/>
          <a:stretch>
            <a:fillRect/>
          </a:stretch>
        </p:blipFill>
        <p:spPr>
          <a:xfrm>
            <a:off x="-1" y="-1"/>
            <a:ext cx="8247564" cy="6859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B8421-07BD-7446-85F5-FBEF7FA9DCC5}"/>
              </a:ext>
            </a:extLst>
          </p:cNvPr>
          <p:cNvSpPr txBox="1"/>
          <p:nvPr/>
        </p:nvSpPr>
        <p:spPr>
          <a:xfrm>
            <a:off x="8245519" y="0"/>
            <a:ext cx="3936957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pc="30" dirty="0">
                <a:latin typeface="Overpass" pitchFamily="2" charset="77"/>
                <a:cs typeface="Gill Sans MT"/>
              </a:rPr>
              <a:t>f you are not asking, </a:t>
            </a:r>
            <a:r>
              <a:rPr lang="en-US" b="1" spc="30" dirty="0">
                <a:latin typeface="Overpass" pitchFamily="2" charset="77"/>
                <a:cs typeface="Gill Sans MT"/>
              </a:rPr>
              <a:t>people will assume that you’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b="1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spc="30" dirty="0">
                <a:latin typeface="Overpass" pitchFamily="2" charset="77"/>
                <a:cs typeface="Gill Sans MT"/>
              </a:rPr>
              <a:t>re okay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spc="30" dirty="0">
                <a:latin typeface="Overpass" pitchFamily="2" charset="77"/>
                <a:cs typeface="Gill Sans MT"/>
              </a:rPr>
              <a:t>Others ARE asking, </a:t>
            </a:r>
            <a:r>
              <a:rPr lang="en-US" spc="30" dirty="0">
                <a:latin typeface="Overpass" pitchFamily="2" charset="77"/>
                <a:cs typeface="Gill Sans MT"/>
              </a:rPr>
              <a:t>if you don’t, resources will go elsewhere.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pc="30" dirty="0">
                <a:latin typeface="Overpass" pitchFamily="2" charset="77"/>
                <a:cs typeface="Gill Sans MT"/>
              </a:rPr>
              <a:t>People want to make a difference right now. </a:t>
            </a:r>
            <a:r>
              <a:rPr lang="en-US" b="1" spc="30" dirty="0">
                <a:latin typeface="Overpass" pitchFamily="2" charset="77"/>
                <a:cs typeface="Gill Sans MT"/>
              </a:rPr>
              <a:t>It’s a mitzvah to ask!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>
                <a:latin typeface="Overpass" pitchFamily="2" charset="77"/>
                <a:cs typeface="Gill Sans MT"/>
              </a:rPr>
              <a:t>When people give, </a:t>
            </a:r>
            <a:r>
              <a:rPr lang="en-US" b="1" dirty="0" err="1">
                <a:latin typeface="Overpass" pitchFamily="2" charset="77"/>
                <a:cs typeface="Gill Sans MT"/>
              </a:rPr>
              <a:t>t</a:t>
            </a:r>
            <a:r>
              <a:rPr lang="en-US" dirty="0" err="1">
                <a:latin typeface="Overpass" pitchFamily="2" charset="77"/>
                <a:cs typeface="Gill Sans MT"/>
              </a:rPr>
              <a:t>p</a:t>
            </a:r>
            <a:r>
              <a:rPr lang="en-US" dirty="0">
                <a:latin typeface="Overpass" pitchFamily="2" charset="77"/>
                <a:cs typeface="Gill Sans MT"/>
              </a:rPr>
              <a:t>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2555" y="858331"/>
            <a:ext cx="3337671" cy="63555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What are you </a:t>
            </a:r>
            <a:r>
              <a:rPr lang="en-US" sz="3200" i="1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enrolling</a:t>
            </a:r>
            <a:r>
              <a:rPr lang="en-US" sz="3200" dirty="0">
                <a:solidFill>
                  <a:srgbClr val="FFFFFF"/>
                </a:solidFill>
                <a:latin typeface="Overpass" pitchFamily="2" charset="77"/>
                <a:cs typeface="Helvetica"/>
              </a:rPr>
              <a:t> people in? </a:t>
            </a: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rgbClr val="FFFFFF"/>
              </a:solidFill>
              <a:latin typeface="Overpass" pitchFamily="2" charset="77"/>
              <a:cs typeface="Helvetica"/>
            </a:endParaRPr>
          </a:p>
          <a:p>
            <a:endParaRPr lang="en-US" sz="3200" dirty="0">
              <a:solidFill>
                <a:schemeClr val="bg1"/>
              </a:solidFill>
              <a:latin typeface="Overpass" pitchFamily="2" charset="77"/>
              <a:cs typeface="Helvetica"/>
            </a:endParaRPr>
          </a:p>
          <a:p>
            <a:endParaRPr lang="en-US" sz="23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B174B-DC8C-6F4E-B8F9-10A981847640}"/>
              </a:ext>
            </a:extLst>
          </p:cNvPr>
          <p:cNvSpPr txBox="1"/>
          <p:nvPr/>
        </p:nvSpPr>
        <p:spPr>
          <a:xfrm>
            <a:off x="28575" y="4923731"/>
            <a:ext cx="12192000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Overpass" pitchFamily="2" charset="77"/>
              </a:rPr>
              <a:t>Your camp’s VALUES and VISION</a:t>
            </a:r>
          </a:p>
        </p:txBody>
      </p:sp>
    </p:spTree>
    <p:extLst>
      <p:ext uri="{BB962C8B-B14F-4D97-AF65-F5344CB8AC3E}">
        <p14:creationId xmlns:p14="http://schemas.microsoft.com/office/powerpoint/2010/main" val="32695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/>
          <a:srcRect t="12297" b="8771"/>
          <a:stretch/>
        </p:blipFill>
        <p:spPr bwMode="auto">
          <a:xfrm>
            <a:off x="31052" y="0"/>
            <a:ext cx="1216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9200" y="990600"/>
            <a:ext cx="3199039" cy="1708416"/>
          </a:xfrm>
          <a:prstGeom prst="rect">
            <a:avLst/>
          </a:prstGeom>
          <a:solidFill>
            <a:schemeClr val="tx2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600" dirty="0">
                <a:solidFill>
                  <a:schemeClr val="bg1"/>
                </a:solidFill>
                <a:latin typeface="Helvetica"/>
                <a:cs typeface="Helvetica"/>
              </a:rPr>
              <a:t>What you appreciate, appreciates.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  <a:p>
            <a:pPr lvl="0" algn="r"/>
            <a:r>
              <a:rPr lang="en-US" sz="1351" b="1" dirty="0">
                <a:solidFill>
                  <a:schemeClr val="bg1"/>
                </a:solidFill>
                <a:latin typeface="Helvetica"/>
                <a:cs typeface="Helvetica"/>
              </a:rPr>
              <a:t>Lynne Twist  </a:t>
            </a:r>
          </a:p>
          <a:p>
            <a:endParaRPr lang="en-US" sz="135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2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GD Slides - COMBINED 10.25 (dragged).pdf">
            <a:extLst>
              <a:ext uri="{FF2B5EF4-FFF2-40B4-BE49-F238E27FC236}">
                <a16:creationId xmlns:a16="http://schemas.microsoft.com/office/drawing/2014/main" id="{D08EE955-B76A-3142-9B3B-878D90B3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6499" r="20741" b="3116"/>
          <a:stretch/>
        </p:blipFill>
        <p:spPr bwMode="auto">
          <a:xfrm>
            <a:off x="5782912" y="-76200"/>
            <a:ext cx="6390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A55A5-184E-694A-9335-C4129884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9511"/>
            <a:ext cx="5410200" cy="6096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Overpass" pitchFamily="2" charset="77"/>
              </a:rPr>
              <a:t>Purpose &amp; Intended Results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72A63E7-C544-664D-B5B8-942619B01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287" y="186216"/>
            <a:ext cx="2532766" cy="9561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5A12F1-5748-624E-B0F9-4608C2B9C7E2}"/>
              </a:ext>
            </a:extLst>
          </p:cNvPr>
          <p:cNvSpPr txBox="1">
            <a:spLocks/>
          </p:cNvSpPr>
          <p:nvPr/>
        </p:nvSpPr>
        <p:spPr>
          <a:xfrm>
            <a:off x="84488" y="969111"/>
            <a:ext cx="5410200" cy="5486994"/>
          </a:xfrm>
          <a:prstGeom prst="rect">
            <a:avLst/>
          </a:prstGeom>
        </p:spPr>
        <p:txBody>
          <a:bodyPr wrap="square" lIns="0" tIns="0" rIns="0" bIns="0">
            <a:normAutofit fontScale="90000" lnSpcReduction="10000"/>
          </a:bodyPr>
          <a:lstStyle>
            <a:lvl1pPr>
              <a:defRPr sz="4400" b="0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900" kern="0" dirty="0">
                <a:solidFill>
                  <a:schemeClr val="tx2"/>
                </a:solidFill>
                <a:latin typeface="Overpass" pitchFamily="2" charset="77"/>
              </a:rPr>
              <a:t>For Participants to:</a:t>
            </a:r>
          </a:p>
          <a:p>
            <a:pPr algn="l"/>
            <a:endParaRPr lang="en-US" sz="2900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Understand the flow of a donor </a:t>
            </a:r>
            <a:r>
              <a:rPr lang="en-US" sz="2500" i="1" kern="0" dirty="0">
                <a:solidFill>
                  <a:schemeClr val="tx2"/>
                </a:solidFill>
                <a:latin typeface="Overpass" pitchFamily="2" charset="77"/>
              </a:rPr>
              <a:t>enrollment</a:t>
            </a: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 conversation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Feel ready to have an enrollment conversation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See how these conversations can strengthen donor relations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Begin to develop a strategy for some of your top donors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kern="0" dirty="0">
                <a:solidFill>
                  <a:schemeClr val="tx2"/>
                </a:solidFill>
                <a:latin typeface="Overpass" pitchFamily="2" charset="77"/>
              </a:rPr>
              <a:t>Learn how you might enroll someone in your community to be a lead donor (and perhaps provide a match)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b="1" kern="0" dirty="0">
              <a:solidFill>
                <a:schemeClr val="tx2"/>
              </a:solidFill>
              <a:latin typeface="Overpass" pitchFamily="2" charset="77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b="1" kern="0" dirty="0">
              <a:solidFill>
                <a:schemeClr val="tx2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284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outdoor, hydrant, fire, tree&#10;&#10;Description automatically generated">
            <a:extLst>
              <a:ext uri="{FF2B5EF4-FFF2-40B4-BE49-F238E27FC236}">
                <a16:creationId xmlns:a16="http://schemas.microsoft.com/office/drawing/2014/main" id="{71739CF1-C833-DB4E-B653-86AA19699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3207" y="11"/>
            <a:ext cx="12191980" cy="6857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171" y="246441"/>
            <a:ext cx="11506200" cy="52322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Key Questions You Need to Answer Before You Begin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35227-2650-6D48-AA05-C50FA75B0E90}"/>
              </a:ext>
            </a:extLst>
          </p:cNvPr>
          <p:cNvSpPr txBox="1"/>
          <p:nvPr/>
        </p:nvSpPr>
        <p:spPr>
          <a:xfrm>
            <a:off x="304800" y="990600"/>
            <a:ext cx="11506200" cy="569386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is my plan? Who 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am I reaching out to? Parents? Alumni? Existing Donors? Regional stakeholders?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is my goal – and strategy for that goal?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Specific dollar goal overall - from which subgroup of your stakeholders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More donors?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Strengthen donor relations?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How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will I ask?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1:1 calls?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Direct mail?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Social Media Plan?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is my request – and </a:t>
            </a:r>
            <a:r>
              <a:rPr lang="en-US" sz="26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why is it important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Do I want to ask for a specific amount? What are our needs?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Am I asking a parent to turn their child’s tuition into a gift? Why?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Am I seeking a donor to initiate a match for other donors to follow?</a:t>
            </a:r>
          </a:p>
        </p:txBody>
      </p:sp>
    </p:spTree>
    <p:extLst>
      <p:ext uri="{BB962C8B-B14F-4D97-AF65-F5344CB8AC3E}">
        <p14:creationId xmlns:p14="http://schemas.microsoft.com/office/powerpoint/2010/main" val="19406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CE872C9-4E3B-F349-ADAA-CA29277A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5"/>
          <a:stretch/>
        </p:blipFill>
        <p:spPr bwMode="auto">
          <a:xfrm>
            <a:off x="0" y="0"/>
            <a:ext cx="12192000" cy="661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900" y="166260"/>
            <a:ext cx="11506200" cy="52322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Getting (Mentally) Prepared for Your Calls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35227-2650-6D48-AA05-C50FA75B0E90}"/>
              </a:ext>
            </a:extLst>
          </p:cNvPr>
          <p:cNvSpPr txBox="1"/>
          <p:nvPr/>
        </p:nvSpPr>
        <p:spPr>
          <a:xfrm>
            <a:off x="228600" y="776176"/>
            <a:ext cx="11811000" cy="600164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Who is the donor</a:t>
            </a: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– and strategy for that donor?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How recently, &amp; what have they given previously (donor hist. report)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are their passions at camp? How have they been involved?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How does this call fit into the bigger plans that you might have, or they might have together, for your camp?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Who are they as humans? (Fall in love with them)</a:t>
            </a:r>
            <a:endParaRPr lang="en-US" sz="24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Get in touch with this person’s values and commitment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do you like most about this person?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How are you alike? Why do you like to give to camp? </a:t>
            </a: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Would they feel similar?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is their relationship to your camp? Why would they want to give?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questions would be good to ask them to learn more about them? </a:t>
            </a:r>
            <a:endParaRPr lang="en-US" sz="24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Come up with 3 to 4 questions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Am I seeking a donor to initiate a match for other donors to follow?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Practice how this call could go</a:t>
            </a: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. Find someone to do a mock with you.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Imagine the donor </a:t>
            </a: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as a friend</a:t>
            </a: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, in front of you as speak to them.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Imagine a yes, a no or a maybe. </a:t>
            </a:r>
            <a:r>
              <a:rPr lang="en-US" sz="24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Can you give space for all three?</a:t>
            </a:r>
          </a:p>
        </p:txBody>
      </p:sp>
    </p:spTree>
    <p:extLst>
      <p:ext uri="{BB962C8B-B14F-4D97-AF65-F5344CB8AC3E}">
        <p14:creationId xmlns:p14="http://schemas.microsoft.com/office/powerpoint/2010/main" val="10346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4518" y="89624"/>
            <a:ext cx="850636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Outline of an Enrollment Conversation*</a:t>
            </a:r>
          </a:p>
          <a:p>
            <a:endParaRPr lang="en-US" sz="1200" u="sng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4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Do they have time to talk?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How are they doing? How is their family? Listen!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Get related and acknowledge who they are/what they’ve done for your camp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Your intentions to update them on camp and share some of the things that are going on right now. 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Ask questions and listen (take notes on what they say)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REALLY listen! </a:t>
            </a: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Speak the vision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Enrollment Request : Invitation to partner in shared vision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Listen (Resist the urge to talk here).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Yes, No or Maybe</a:t>
            </a:r>
          </a:p>
          <a:p>
            <a:pPr>
              <a:buFont typeface="Wingdings" charset="2"/>
              <a:buChar char="ü"/>
            </a:pPr>
            <a:endParaRPr lang="en-US" sz="8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2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Thank you, and plan for follow up (A CLEAR FOLLOW UP PLAN)</a:t>
            </a:r>
          </a:p>
          <a:p>
            <a:pPr>
              <a:buFont typeface="Wingdings" charset="2"/>
              <a:buChar char="ü"/>
            </a:pPr>
            <a:endParaRPr lang="en-US" sz="10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* Constantly mentally check in…who is enrolling whom?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3131" t="5308" r="1408"/>
          <a:stretch>
            <a:fillRect/>
          </a:stretch>
        </p:blipFill>
        <p:spPr bwMode="auto">
          <a:xfrm>
            <a:off x="8811164" y="0"/>
            <a:ext cx="3366321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608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2943" y="198715"/>
            <a:ext cx="85063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What if I Get a Machine??</a:t>
            </a:r>
          </a:p>
          <a:p>
            <a:endParaRPr lang="en-US" sz="1200" u="sng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Hi, this is __________ from Camp _________</a:t>
            </a:r>
          </a:p>
          <a:p>
            <a:pPr>
              <a:buFont typeface="Wingdings" charset="2"/>
              <a:buChar char="ü"/>
            </a:pPr>
            <a:endParaRPr lang="en-US" sz="10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How are you? We are reaching out to our supporters to see how they are doing. I hope that you and your family are doing well and that you are all healthy. </a:t>
            </a:r>
          </a:p>
          <a:p>
            <a:pPr>
              <a:buFont typeface="Wingdings" charset="2"/>
              <a:buChar char="ü"/>
            </a:pPr>
            <a:endParaRPr lang="en-US" sz="10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I was hoping that we could catch up so that I can hear how you’re doing, and to share with you what our plan is for camp this year. </a:t>
            </a:r>
          </a:p>
          <a:p>
            <a:endParaRPr lang="en-US" sz="12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While there have been some real disappointments due to </a:t>
            </a:r>
            <a:r>
              <a:rPr lang="en-US" sz="2600" dirty="0" err="1">
                <a:solidFill>
                  <a:schemeClr val="tx2"/>
                </a:solidFill>
                <a:latin typeface="Overpass" pitchFamily="2" charset="77"/>
                <a:cs typeface="Helvetica"/>
              </a:rPr>
              <a:t>Covid</a:t>
            </a: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, We’ve also had some amazing opportunities for camp that I’d love to share with you. </a:t>
            </a:r>
          </a:p>
          <a:p>
            <a:endParaRPr lang="en-US" sz="10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I hope that you’ll consider giving me a call back. </a:t>
            </a:r>
          </a:p>
          <a:p>
            <a:pPr>
              <a:buFont typeface="Wingdings" charset="2"/>
              <a:buChar char="ü"/>
            </a:pPr>
            <a:endParaRPr lang="en-US" sz="10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 I can be reached at: (413) 000-0000. Or by email at …</a:t>
            </a:r>
          </a:p>
          <a:p>
            <a:pPr>
              <a:buFont typeface="Wingdings" charset="2"/>
              <a:buChar char="ü"/>
            </a:pPr>
            <a:endParaRPr lang="en-US" sz="2600" dirty="0">
              <a:solidFill>
                <a:schemeClr val="tx2"/>
              </a:solidFill>
              <a:latin typeface="Overpass" pitchFamily="2" charset="77"/>
              <a:cs typeface="Helvetic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3131" t="5308" r="1408"/>
          <a:stretch>
            <a:fillRect/>
          </a:stretch>
        </p:blipFill>
        <p:spPr bwMode="auto">
          <a:xfrm>
            <a:off x="8811164" y="0"/>
            <a:ext cx="3366321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54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CA162C-F531-F548-82F7-C201B7A90BB0}"/>
              </a:ext>
            </a:extLst>
          </p:cNvPr>
          <p:cNvSpPr txBox="1"/>
          <p:nvPr/>
        </p:nvSpPr>
        <p:spPr>
          <a:xfrm>
            <a:off x="23812" y="-76200"/>
            <a:ext cx="6754604" cy="44627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verpass" pitchFamily="2" charset="77"/>
              </a:rPr>
              <a:t>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Be Relevant: How does your camp matter now?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The staff are heroes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Build trust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Be about WE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Focus on your core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Be authentic about what you know and do not know: challenges are okay to share.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6C6F7-2CEF-5D46-83BE-37D90886D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6769118" y="0"/>
            <a:ext cx="5389544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262F4-7621-5F49-9E28-DE56808FFBC7}"/>
              </a:ext>
            </a:extLst>
          </p:cNvPr>
          <p:cNvSpPr txBox="1"/>
          <p:nvPr/>
        </p:nvSpPr>
        <p:spPr>
          <a:xfrm>
            <a:off x="0" y="4419600"/>
            <a:ext cx="6754604" cy="209288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verpass" pitchFamily="2" charset="77"/>
              </a:rPr>
              <a:t>Don’t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Share how you are suffering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77"/>
              </a:rPr>
              <a:t>Exaggerate or inauthentically emphasize the impact of pandemic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Overpass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C5155-BA05-234C-B5EF-97DB391A48FD}"/>
              </a:ext>
            </a:extLst>
          </p:cNvPr>
          <p:cNvSpPr/>
          <p:nvPr/>
        </p:nvSpPr>
        <p:spPr>
          <a:xfrm>
            <a:off x="9482033" y="593467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Photo Credit: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Surprise Lake Camp</a:t>
            </a:r>
          </a:p>
        </p:txBody>
      </p:sp>
    </p:spTree>
    <p:extLst>
      <p:ext uri="{BB962C8B-B14F-4D97-AF65-F5344CB8AC3E}">
        <p14:creationId xmlns:p14="http://schemas.microsoft.com/office/powerpoint/2010/main" val="2235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lakefront.jpg">
            <a:extLst>
              <a:ext uri="{FF2B5EF4-FFF2-40B4-BE49-F238E27FC236}">
                <a16:creationId xmlns:a16="http://schemas.microsoft.com/office/drawing/2014/main" id="{0D76E7D4-34C7-3F48-9F24-7DFCAFD40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127"/>
          <a:stretch>
            <a:fillRect/>
          </a:stretch>
        </p:blipFill>
        <p:spPr bwMode="auto">
          <a:xfrm>
            <a:off x="0" y="0"/>
            <a:ext cx="12192000" cy="75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2118" y="776306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92862" y="1311211"/>
            <a:ext cx="34825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accent5">
                    <a:lumMod val="50000"/>
                  </a:schemeClr>
                </a:solidFill>
                <a:cs typeface="Helvetica"/>
              </a:rPr>
              <a:t>What are you passionate about?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2862" y="3302000"/>
            <a:ext cx="348251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rgbClr val="215968"/>
                </a:solidFill>
              </a:rPr>
              <a:t>The things that matter the most to me are….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9087" y="5465504"/>
            <a:ext cx="87420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  <a:latin typeface="Helvetica"/>
                <a:cs typeface="Helvetica"/>
              </a:rPr>
              <a:t>Opening up the space for </a:t>
            </a:r>
            <a:r>
              <a:rPr lang="en-US" sz="3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impacting the future</a:t>
            </a:r>
            <a:r>
              <a:rPr lang="en-US" sz="3400" b="1" dirty="0">
                <a:solidFill>
                  <a:srgbClr val="215968"/>
                </a:solidFill>
                <a:latin typeface="Helvetica"/>
                <a:cs typeface="Helvetica"/>
              </a:rPr>
              <a:t> </a:t>
            </a:r>
            <a:r>
              <a:rPr lang="en-US" sz="3400" dirty="0">
                <a:solidFill>
                  <a:srgbClr val="FFFFFF"/>
                </a:solidFill>
                <a:latin typeface="Helvetica"/>
                <a:cs typeface="Helvetica"/>
              </a:rPr>
              <a:t>is a powerful tool for enrollment.</a:t>
            </a:r>
            <a:endParaRPr lang="en-US" sz="3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C3A565-F765-C24A-9403-EA1AE9F818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134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143" y="-111323"/>
            <a:ext cx="35052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  <a:latin typeface="Overpass" pitchFamily="2" charset="77"/>
              </a:rPr>
              <a:t>Announcements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tx2"/>
              </a:solidFill>
              <a:latin typeface="Overpas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C2065-D31A-AF48-A276-767FC9FA8A76}"/>
              </a:ext>
            </a:extLst>
          </p:cNvPr>
          <p:cNvSpPr txBox="1"/>
          <p:nvPr/>
        </p:nvSpPr>
        <p:spPr>
          <a:xfrm>
            <a:off x="399143" y="1143000"/>
            <a:ext cx="10896600" cy="47089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Overpas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A cohort call/community of practice for Camp Development Professionals – Day and Overnight – is being run by both FJC and </a:t>
            </a:r>
            <a:r>
              <a:rPr lang="en-US" sz="2000" dirty="0" err="1">
                <a:solidFill>
                  <a:schemeClr val="bg1"/>
                </a:solidFill>
                <a:latin typeface="Overpass" pitchFamily="2" charset="77"/>
              </a:rPr>
              <a:t>JCamp</a:t>
            </a: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 180. The next one is </a:t>
            </a:r>
            <a:r>
              <a:rPr lang="en-US" sz="2000" b="1" dirty="0">
                <a:solidFill>
                  <a:schemeClr val="accent6"/>
                </a:solidFill>
                <a:latin typeface="Overpass" pitchFamily="2" charset="77"/>
              </a:rPr>
              <a:t>2 PM on Monday, May 11 </a:t>
            </a: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(next Monday). Keep an eye out for the link.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Overpas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JFN for donors to learn about how they can help with All Together Now: </a:t>
            </a:r>
            <a:r>
              <a:rPr lang="en-US" sz="2000" dirty="0">
                <a:solidFill>
                  <a:schemeClr val="accent6"/>
                </a:solidFill>
                <a:latin typeface="Overpass" pitchFamily="2" charset="77"/>
              </a:rPr>
              <a:t>Thursday May 7, at noon.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Overpas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Drop-in Discussion for All Together Now participants – to help anyone from those camps – staff or board members – make the most of the All Together Now matching grant. </a:t>
            </a:r>
            <a:r>
              <a:rPr lang="en-US" sz="2000" b="1" dirty="0">
                <a:solidFill>
                  <a:schemeClr val="accent6"/>
                </a:solidFill>
                <a:latin typeface="Overpass" pitchFamily="2" charset="77"/>
              </a:rPr>
              <a:t>2 PM Tuesday,  May 12 </a:t>
            </a: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(next Tuesday). New link will be sent out soon.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Overpas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Facebook Frame for All Together Now matching grant. You can find this in the All Together Now Toolkit </a:t>
            </a:r>
            <a:r>
              <a:rPr lang="en-US" sz="2000" dirty="0">
                <a:solidFill>
                  <a:schemeClr val="accent6"/>
                </a:solidFill>
                <a:latin typeface="Overpass" pitchFamily="2" charset="77"/>
              </a:rPr>
              <a:t>(</a:t>
            </a:r>
            <a:r>
              <a:rPr lang="en-US" sz="2000" dirty="0">
                <a:solidFill>
                  <a:schemeClr val="accent6"/>
                </a:solidFill>
                <a:latin typeface="Overpas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Jcamp180.org/toolkit</a:t>
            </a:r>
            <a:r>
              <a:rPr lang="en-US" sz="2000" dirty="0">
                <a:solidFill>
                  <a:schemeClr val="accent6"/>
                </a:solidFill>
                <a:latin typeface="Overpass" pitchFamily="2" charset="77"/>
              </a:rPr>
              <a:t>), </a:t>
            </a:r>
            <a:r>
              <a:rPr lang="en-US" sz="2000" dirty="0">
                <a:solidFill>
                  <a:schemeClr val="bg1"/>
                </a:solidFill>
                <a:latin typeface="Overpass" pitchFamily="2" charset="77"/>
              </a:rPr>
              <a:t>including instructions for how to add it to your profile picture.  </a:t>
            </a:r>
            <a:r>
              <a:rPr lang="en-US" dirty="0">
                <a:solidFill>
                  <a:schemeClr val="bg1"/>
                </a:solidFill>
                <a:latin typeface="Overpass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159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4C13CA-E0DE-2049-90EF-B97CF6344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9143"/>
            <a:ext cx="5562600" cy="55626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09FD00-5117-7741-9761-FDFCE8468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10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VGD Slides - COMBINED 10.25 (dragged).pdf">
            <a:extLst>
              <a:ext uri="{FF2B5EF4-FFF2-40B4-BE49-F238E27FC236}">
                <a16:creationId xmlns:a16="http://schemas.microsoft.com/office/drawing/2014/main" id="{EE2FBEFE-806C-EE4A-87F7-D1B61ED8C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6499" r="20741" b="3116"/>
          <a:stretch/>
        </p:blipFill>
        <p:spPr bwMode="auto">
          <a:xfrm>
            <a:off x="5801962" y="-76200"/>
            <a:ext cx="6390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A55A5-184E-694A-9335-C4129884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47" y="0"/>
            <a:ext cx="4829175" cy="6858000"/>
          </a:xfrm>
        </p:spPr>
        <p:txBody>
          <a:bodyPr>
            <a:norm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r>
              <a:rPr lang="en-US" sz="4000" b="1" dirty="0">
                <a:solidFill>
                  <a:schemeClr val="tx2"/>
                </a:solidFill>
                <a:latin typeface="Overpass" pitchFamily="2" charset="77"/>
              </a:rPr>
              <a:t>Asking for Camp </a:t>
            </a:r>
            <a:br>
              <a:rPr lang="en-US" sz="4000" b="1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4000" b="1" dirty="0">
                <a:solidFill>
                  <a:schemeClr val="tx2"/>
                </a:solidFill>
                <a:latin typeface="Overpass" pitchFamily="2" charset="77"/>
              </a:rPr>
              <a:t>Now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72A63E7-C544-664D-B5B8-942619B0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81000"/>
            <a:ext cx="2532766" cy="9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8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55A5-184E-694A-9335-C4129884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858000"/>
          </a:xfrm>
        </p:spPr>
        <p:txBody>
          <a:bodyPr>
            <a:norm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br>
              <a:rPr lang="en-US" sz="3600" b="1" dirty="0">
                <a:solidFill>
                  <a:schemeClr val="bg1"/>
                </a:solidFill>
                <a:latin typeface="Overpass" pitchFamily="2" charset="77"/>
              </a:rPr>
            </a:br>
            <a:r>
              <a:rPr lang="en-US" sz="4000" b="1" dirty="0">
                <a:solidFill>
                  <a:schemeClr val="tx2"/>
                </a:solidFill>
                <a:latin typeface="Overpass" pitchFamily="2" charset="77"/>
              </a:rPr>
              <a:t>Agenda</a:t>
            </a:r>
            <a:br>
              <a:rPr lang="en-US" sz="2800" b="1" dirty="0">
                <a:solidFill>
                  <a:schemeClr val="tx2"/>
                </a:solidFill>
                <a:latin typeface="Overpass" pitchFamily="2" charset="77"/>
              </a:rPr>
            </a:br>
            <a:br>
              <a:rPr lang="en-US" sz="2800" b="1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Welcome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Why ask now?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Who should you ask? 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Who should do it? 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What is the request?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Following Up </a:t>
            </a:r>
            <a:br>
              <a:rPr lang="en-US" sz="2800" dirty="0">
                <a:solidFill>
                  <a:schemeClr val="tx2"/>
                </a:solidFill>
                <a:latin typeface="Overpass" pitchFamily="2" charset="77"/>
              </a:rPr>
            </a:br>
            <a:r>
              <a:rPr lang="en-US" sz="2800" dirty="0">
                <a:solidFill>
                  <a:schemeClr val="tx2"/>
                </a:solidFill>
                <a:latin typeface="Overpass" pitchFamily="2" charset="77"/>
              </a:rPr>
              <a:t>Announcements</a:t>
            </a:r>
            <a:br>
              <a:rPr lang="en-US" sz="2800" b="1" dirty="0">
                <a:solidFill>
                  <a:schemeClr val="tx2"/>
                </a:solidFill>
                <a:latin typeface="Overpass" pitchFamily="2" charset="77"/>
              </a:rPr>
            </a:br>
            <a:endParaRPr lang="en-US" sz="2800" b="1" dirty="0">
              <a:solidFill>
                <a:schemeClr val="tx2"/>
              </a:solidFill>
              <a:latin typeface="Overpass" pitchFamily="2" charset="77"/>
            </a:endParaRPr>
          </a:p>
        </p:txBody>
      </p:sp>
      <p:pic>
        <p:nvPicPr>
          <p:cNvPr id="7" name="Content Placeholder 3" descr="VGD Slides - COMBINED 10.25 (dragged).pdf">
            <a:extLst>
              <a:ext uri="{FF2B5EF4-FFF2-40B4-BE49-F238E27FC236}">
                <a16:creationId xmlns:a16="http://schemas.microsoft.com/office/drawing/2014/main" id="{781426EB-3CF0-4A4A-A17C-5D34983D8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6499" r="20741" b="3116"/>
          <a:stretch/>
        </p:blipFill>
        <p:spPr bwMode="auto">
          <a:xfrm>
            <a:off x="5782912" y="-76200"/>
            <a:ext cx="6390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72A63E7-C544-664D-B5B8-942619B01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287" y="186216"/>
            <a:ext cx="2532766" cy="9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1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4600" y="1097280"/>
            <a:ext cx="5338762" cy="4663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Overpass" pitchFamily="2" charset="77"/>
              </a:rPr>
              <a:t>Who’s in the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Overpass" pitchFamily="2" charset="77"/>
              </a:rPr>
              <a:t>room?</a:t>
            </a:r>
          </a:p>
        </p:txBody>
      </p:sp>
      <p:pic>
        <p:nvPicPr>
          <p:cNvPr id="7" name="Content Placeholder 6" descr="Intro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r="-189" b="4731"/>
          <a:stretch/>
        </p:blipFill>
        <p:spPr>
          <a:xfrm>
            <a:off x="-9525" y="0"/>
            <a:ext cx="5748338" cy="6553200"/>
          </a:xfrm>
        </p:spPr>
      </p:pic>
    </p:spTree>
    <p:extLst>
      <p:ext uri="{BB962C8B-B14F-4D97-AF65-F5344CB8AC3E}">
        <p14:creationId xmlns:p14="http://schemas.microsoft.com/office/powerpoint/2010/main" val="72746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What the F pho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440"/>
            <a:ext cx="6781800" cy="658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772400" y="1674674"/>
            <a:ext cx="335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latin typeface="Overpass" pitchFamily="2" charset="77"/>
                <a:cs typeface="Helvetica"/>
              </a:rPr>
              <a:t>When is the right time to ask? </a:t>
            </a:r>
          </a:p>
        </p:txBody>
      </p:sp>
      <p:sp>
        <p:nvSpPr>
          <p:cNvPr id="19461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85E88D-C7C3-A74F-8DA6-9F76B8DF75C8}"/>
              </a:ext>
            </a:extLst>
          </p:cNvPr>
          <p:cNvSpPr/>
          <p:nvPr/>
        </p:nvSpPr>
        <p:spPr>
          <a:xfrm rot="21232804">
            <a:off x="4724360" y="1447952"/>
            <a:ext cx="2921102" cy="110799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Overpass" pitchFamily="2" charset="77"/>
              </a:rPr>
              <a:t>NOW!!!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44275" y="6562725"/>
            <a:ext cx="847725" cy="295275"/>
          </a:xfrm>
          <a:custGeom>
            <a:avLst/>
            <a:gdLst/>
            <a:ahLst/>
            <a:cxnLst/>
            <a:rect l="l" t="t" r="r" b="b"/>
            <a:pathLst>
              <a:path w="847725" h="295275">
                <a:moveTo>
                  <a:pt x="0" y="295275"/>
                </a:moveTo>
                <a:lnTo>
                  <a:pt x="847725" y="295275"/>
                </a:lnTo>
                <a:lnTo>
                  <a:pt x="847725" y="0"/>
                </a:lnTo>
                <a:lnTo>
                  <a:pt x="0" y="0"/>
                </a:lnTo>
                <a:lnTo>
                  <a:pt x="0" y="295275"/>
                </a:lnTo>
                <a:close/>
              </a:path>
            </a:pathLst>
          </a:custGeom>
          <a:solidFill>
            <a:srgbClr val="8774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562725"/>
          </a:xfrm>
          <a:custGeom>
            <a:avLst/>
            <a:gdLst/>
            <a:ahLst/>
            <a:cxnLst/>
            <a:rect l="l" t="t" r="r" b="b"/>
            <a:pathLst>
              <a:path w="12192000" h="6562725">
                <a:moveTo>
                  <a:pt x="0" y="6562725"/>
                </a:moveTo>
                <a:lnTo>
                  <a:pt x="12192000" y="6562725"/>
                </a:lnTo>
                <a:lnTo>
                  <a:pt x="12192000" y="0"/>
                </a:lnTo>
                <a:lnTo>
                  <a:pt x="0" y="0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13847" y="581061"/>
            <a:ext cx="3964304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b="1" spc="20" dirty="0">
                <a:solidFill>
                  <a:schemeClr val="tx2"/>
                </a:solidFill>
                <a:latin typeface="Overpass" pitchFamily="2" charset="77"/>
              </a:rPr>
              <a:t>A </a:t>
            </a:r>
            <a:r>
              <a:rPr sz="2750" b="1" spc="5" dirty="0">
                <a:solidFill>
                  <a:schemeClr val="tx2"/>
                </a:solidFill>
                <a:latin typeface="Overpass" pitchFamily="2" charset="77"/>
              </a:rPr>
              <a:t>survey of</a:t>
            </a:r>
            <a:r>
              <a:rPr sz="2750" b="1" spc="40" dirty="0">
                <a:solidFill>
                  <a:schemeClr val="tx2"/>
                </a:solidFill>
                <a:latin typeface="Overpass" pitchFamily="2" charset="77"/>
              </a:rPr>
              <a:t> </a:t>
            </a:r>
            <a:r>
              <a:rPr sz="2750" b="1" spc="10" dirty="0">
                <a:solidFill>
                  <a:schemeClr val="tx2"/>
                </a:solidFill>
                <a:latin typeface="Overpass" pitchFamily="2" charset="77"/>
              </a:rPr>
              <a:t>non-profits*</a:t>
            </a:r>
            <a:endParaRPr sz="2750" dirty="0">
              <a:solidFill>
                <a:schemeClr val="tx2"/>
              </a:solidFill>
              <a:latin typeface="Overpass" pitchFamily="2" charset="77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2529" y="1256610"/>
            <a:ext cx="9806940" cy="4344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9" algn="ctr">
              <a:lnSpc>
                <a:spcPct val="100000"/>
              </a:lnSpc>
            </a:pPr>
            <a:r>
              <a:rPr sz="2750" spc="30" dirty="0">
                <a:latin typeface="Overpass" pitchFamily="2" charset="77"/>
                <a:cs typeface="Gill Sans MT"/>
              </a:rPr>
              <a:t>93.5% </a:t>
            </a:r>
            <a:r>
              <a:rPr sz="2750" spc="-5" dirty="0">
                <a:latin typeface="Overpass" pitchFamily="2" charset="77"/>
                <a:cs typeface="Gill Sans MT"/>
              </a:rPr>
              <a:t>believe </a:t>
            </a:r>
            <a:r>
              <a:rPr sz="2750" spc="15" dirty="0">
                <a:latin typeface="Overpass" pitchFamily="2" charset="77"/>
                <a:cs typeface="Gill Sans MT"/>
              </a:rPr>
              <a:t>that </a:t>
            </a:r>
            <a:r>
              <a:rPr sz="2750" spc="10" dirty="0">
                <a:latin typeface="Overpass" pitchFamily="2" charset="77"/>
                <a:cs typeface="Gill Sans MT"/>
              </a:rPr>
              <a:t>donors will </a:t>
            </a:r>
            <a:r>
              <a:rPr sz="2750" spc="25" dirty="0">
                <a:latin typeface="Overpass" pitchFamily="2" charset="77"/>
                <a:cs typeface="Gill Sans MT"/>
              </a:rPr>
              <a:t>be </a:t>
            </a:r>
            <a:r>
              <a:rPr sz="2750" spc="5" dirty="0">
                <a:latin typeface="Overpass" pitchFamily="2" charset="77"/>
                <a:cs typeface="Gill Sans MT"/>
              </a:rPr>
              <a:t>less </a:t>
            </a:r>
            <a:r>
              <a:rPr sz="2750" spc="15" dirty="0">
                <a:latin typeface="Overpass" pitchFamily="2" charset="77"/>
                <a:cs typeface="Gill Sans MT"/>
              </a:rPr>
              <a:t>able </a:t>
            </a:r>
            <a:r>
              <a:rPr sz="2750" dirty="0">
                <a:latin typeface="Overpass" pitchFamily="2" charset="77"/>
                <a:cs typeface="Gill Sans MT"/>
              </a:rPr>
              <a:t>to</a:t>
            </a:r>
            <a:r>
              <a:rPr sz="2750" spc="114" dirty="0">
                <a:latin typeface="Overpass" pitchFamily="2" charset="77"/>
                <a:cs typeface="Gill Sans MT"/>
              </a:rPr>
              <a:t> </a:t>
            </a:r>
            <a:r>
              <a:rPr sz="2750" spc="-15" dirty="0">
                <a:latin typeface="Overpass" pitchFamily="2" charset="77"/>
                <a:cs typeface="Gill Sans MT"/>
              </a:rPr>
              <a:t>give</a:t>
            </a:r>
            <a:endParaRPr sz="2750" dirty="0">
              <a:latin typeface="Overpass" pitchFamily="2" charset="77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 dirty="0">
              <a:latin typeface="Overpass" pitchFamily="2" charset="77"/>
              <a:cs typeface="Times New Roman"/>
            </a:endParaRPr>
          </a:p>
          <a:p>
            <a:pPr marL="109220" algn="ctr">
              <a:lnSpc>
                <a:spcPct val="100000"/>
              </a:lnSpc>
              <a:spcBef>
                <a:spcPts val="5"/>
              </a:spcBef>
            </a:pPr>
            <a:r>
              <a:rPr sz="2750" b="1" spc="20" dirty="0">
                <a:solidFill>
                  <a:schemeClr val="tx2"/>
                </a:solidFill>
                <a:latin typeface="Overpass" pitchFamily="2" charset="77"/>
                <a:cs typeface="Gill Sans MT"/>
              </a:rPr>
              <a:t>A </a:t>
            </a:r>
            <a:r>
              <a:rPr sz="2750" b="1" spc="5" dirty="0">
                <a:solidFill>
                  <a:schemeClr val="tx2"/>
                </a:solidFill>
                <a:latin typeface="Overpass" pitchFamily="2" charset="77"/>
                <a:cs typeface="Gill Sans MT"/>
              </a:rPr>
              <a:t>survey </a:t>
            </a:r>
            <a:r>
              <a:rPr sz="2750" b="1" spc="10" dirty="0">
                <a:solidFill>
                  <a:schemeClr val="tx2"/>
                </a:solidFill>
                <a:latin typeface="Overpass" pitchFamily="2" charset="77"/>
                <a:cs typeface="Gill Sans MT"/>
              </a:rPr>
              <a:t>of</a:t>
            </a:r>
            <a:r>
              <a:rPr sz="2750" b="1" spc="95" dirty="0">
                <a:solidFill>
                  <a:schemeClr val="tx2"/>
                </a:solidFill>
                <a:latin typeface="Overpass" pitchFamily="2" charset="77"/>
                <a:cs typeface="Gill Sans MT"/>
              </a:rPr>
              <a:t> </a:t>
            </a:r>
            <a:r>
              <a:rPr sz="2750" b="1" spc="25" dirty="0">
                <a:solidFill>
                  <a:schemeClr val="tx2"/>
                </a:solidFill>
                <a:latin typeface="Overpass" pitchFamily="2" charset="77"/>
                <a:cs typeface="Gill Sans MT"/>
              </a:rPr>
              <a:t>donors</a:t>
            </a:r>
            <a:endParaRPr sz="2750" dirty="0">
              <a:solidFill>
                <a:schemeClr val="tx2"/>
              </a:solidFill>
              <a:latin typeface="Overpass" pitchFamily="2" charset="77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750" spc="30" dirty="0">
                <a:latin typeface="Overpass" pitchFamily="2" charset="77"/>
                <a:cs typeface="Gill Sans MT"/>
              </a:rPr>
              <a:t>52.5% </a:t>
            </a:r>
            <a:r>
              <a:rPr sz="2750" spc="-20" dirty="0">
                <a:latin typeface="Overpass" pitchFamily="2" charset="77"/>
                <a:cs typeface="Gill Sans MT"/>
              </a:rPr>
              <a:t>say </a:t>
            </a:r>
            <a:r>
              <a:rPr sz="2750" spc="-5" dirty="0">
                <a:latin typeface="Overpass" pitchFamily="2" charset="77"/>
                <a:cs typeface="Gill Sans MT"/>
              </a:rPr>
              <a:t>they </a:t>
            </a:r>
            <a:r>
              <a:rPr sz="2750" spc="25" dirty="0">
                <a:latin typeface="Overpass" pitchFamily="2" charset="77"/>
                <a:cs typeface="Gill Sans MT"/>
              </a:rPr>
              <a:t>expect </a:t>
            </a:r>
            <a:r>
              <a:rPr sz="2750" dirty="0">
                <a:latin typeface="Overpass" pitchFamily="2" charset="77"/>
                <a:cs typeface="Gill Sans MT"/>
              </a:rPr>
              <a:t>to </a:t>
            </a:r>
            <a:r>
              <a:rPr sz="2750" spc="-15" dirty="0">
                <a:latin typeface="Overpass" pitchFamily="2" charset="77"/>
                <a:cs typeface="Gill Sans MT"/>
              </a:rPr>
              <a:t>give </a:t>
            </a:r>
            <a:r>
              <a:rPr sz="2750" spc="20" dirty="0">
                <a:latin typeface="Overpass" pitchFamily="2" charset="77"/>
                <a:cs typeface="Gill Sans MT"/>
              </a:rPr>
              <a:t>about </a:t>
            </a:r>
            <a:r>
              <a:rPr sz="2750" spc="10" dirty="0">
                <a:latin typeface="Overpass" pitchFamily="2" charset="77"/>
                <a:cs typeface="Gill Sans MT"/>
              </a:rPr>
              <a:t>the </a:t>
            </a:r>
            <a:r>
              <a:rPr sz="2750" spc="20" dirty="0">
                <a:latin typeface="Overpass" pitchFamily="2" charset="77"/>
                <a:cs typeface="Gill Sans MT"/>
              </a:rPr>
              <a:t>same </a:t>
            </a:r>
            <a:r>
              <a:rPr sz="2750" spc="15" dirty="0">
                <a:latin typeface="Overpass" pitchFamily="2" charset="77"/>
                <a:cs typeface="Gill Sans MT"/>
              </a:rPr>
              <a:t>as </a:t>
            </a:r>
            <a:r>
              <a:rPr sz="2750" dirty="0">
                <a:latin typeface="Overpass" pitchFamily="2" charset="77"/>
                <a:cs typeface="Gill Sans MT"/>
              </a:rPr>
              <a:t>before </a:t>
            </a:r>
            <a:r>
              <a:rPr sz="2750" spc="10" dirty="0">
                <a:latin typeface="Overpass" pitchFamily="2" charset="77"/>
                <a:cs typeface="Gill Sans MT"/>
              </a:rPr>
              <a:t>the </a:t>
            </a:r>
            <a:r>
              <a:rPr sz="2750" spc="15" dirty="0">
                <a:latin typeface="Overpass" pitchFamily="2" charset="77"/>
                <a:cs typeface="Gill Sans MT"/>
              </a:rPr>
              <a:t>virus</a:t>
            </a:r>
            <a:r>
              <a:rPr sz="2750" spc="160" dirty="0">
                <a:latin typeface="Overpass" pitchFamily="2" charset="77"/>
                <a:cs typeface="Gill Sans MT"/>
              </a:rPr>
              <a:t> </a:t>
            </a:r>
            <a:r>
              <a:rPr sz="2750" spc="15" dirty="0">
                <a:latin typeface="Overpass" pitchFamily="2" charset="77"/>
                <a:cs typeface="Gill Sans MT"/>
              </a:rPr>
              <a:t>hit</a:t>
            </a:r>
            <a:endParaRPr sz="2750" dirty="0">
              <a:latin typeface="Overpass" pitchFamily="2" charset="77"/>
              <a:cs typeface="Gill Sans MT"/>
            </a:endParaRPr>
          </a:p>
          <a:p>
            <a:pPr marL="113030" algn="ctr">
              <a:lnSpc>
                <a:spcPct val="100000"/>
              </a:lnSpc>
              <a:spcBef>
                <a:spcPts val="755"/>
              </a:spcBef>
            </a:pPr>
            <a:r>
              <a:rPr sz="2750" b="1" spc="-10" dirty="0">
                <a:latin typeface="Overpass" pitchFamily="2" charset="77"/>
                <a:cs typeface="Gill Sans MT"/>
              </a:rPr>
              <a:t>30% </a:t>
            </a:r>
            <a:r>
              <a:rPr sz="2750" b="1" spc="25" dirty="0">
                <a:latin typeface="Overpass" pitchFamily="2" charset="77"/>
                <a:cs typeface="Gill Sans MT"/>
              </a:rPr>
              <a:t>plan </a:t>
            </a:r>
            <a:r>
              <a:rPr sz="2750" b="1" spc="10" dirty="0">
                <a:latin typeface="Overpass" pitchFamily="2" charset="77"/>
                <a:cs typeface="Gill Sans MT"/>
              </a:rPr>
              <a:t>on </a:t>
            </a:r>
            <a:r>
              <a:rPr sz="2750" b="1" spc="15" dirty="0">
                <a:latin typeface="Overpass" pitchFamily="2" charset="77"/>
                <a:cs typeface="Gill Sans MT"/>
              </a:rPr>
              <a:t>giving</a:t>
            </a:r>
            <a:r>
              <a:rPr sz="2750" b="1" spc="150" dirty="0">
                <a:latin typeface="Overpass" pitchFamily="2" charset="77"/>
                <a:cs typeface="Gill Sans MT"/>
              </a:rPr>
              <a:t> </a:t>
            </a:r>
            <a:r>
              <a:rPr sz="2750" b="1" spc="-5" dirty="0">
                <a:latin typeface="Overpass" pitchFamily="2" charset="77"/>
                <a:cs typeface="Gill Sans MT"/>
              </a:rPr>
              <a:t>more</a:t>
            </a:r>
            <a:endParaRPr sz="2750" dirty="0">
              <a:latin typeface="Overpass" pitchFamily="2" charset="77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 dirty="0">
              <a:latin typeface="Overpass" pitchFamily="2" charset="77"/>
              <a:cs typeface="Times New Roman"/>
            </a:endParaRPr>
          </a:p>
          <a:p>
            <a:pPr marL="120014" algn="ctr">
              <a:lnSpc>
                <a:spcPct val="100000"/>
              </a:lnSpc>
            </a:pPr>
            <a:r>
              <a:rPr sz="2750" spc="30" dirty="0">
                <a:latin typeface="Overpass" pitchFamily="2" charset="77"/>
                <a:cs typeface="Gill Sans MT"/>
              </a:rPr>
              <a:t>24.5% </a:t>
            </a:r>
            <a:r>
              <a:rPr sz="2750" spc="-15" dirty="0">
                <a:latin typeface="Overpass" pitchFamily="2" charset="77"/>
                <a:cs typeface="Gill Sans MT"/>
              </a:rPr>
              <a:t>say </a:t>
            </a:r>
            <a:r>
              <a:rPr sz="2750" dirty="0">
                <a:latin typeface="Overpass" pitchFamily="2" charset="77"/>
                <a:cs typeface="Gill Sans MT"/>
              </a:rPr>
              <a:t>they </a:t>
            </a:r>
            <a:r>
              <a:rPr sz="2750" spc="10" dirty="0">
                <a:latin typeface="Overpass" pitchFamily="2" charset="77"/>
                <a:cs typeface="Gill Sans MT"/>
              </a:rPr>
              <a:t>will </a:t>
            </a:r>
            <a:r>
              <a:rPr sz="2750" spc="-10" dirty="0">
                <a:latin typeface="Overpass" pitchFamily="2" charset="77"/>
                <a:cs typeface="Gill Sans MT"/>
              </a:rPr>
              <a:t>look for </a:t>
            </a:r>
            <a:r>
              <a:rPr sz="2750" dirty="0">
                <a:latin typeface="Overpass" pitchFamily="2" charset="77"/>
                <a:cs typeface="Gill Sans MT"/>
              </a:rPr>
              <a:t>ways to </a:t>
            </a:r>
            <a:r>
              <a:rPr sz="2750" spc="20" dirty="0">
                <a:latin typeface="Overpass" pitchFamily="2" charset="77"/>
                <a:cs typeface="Gill Sans MT"/>
              </a:rPr>
              <a:t>help </a:t>
            </a:r>
            <a:r>
              <a:rPr sz="2750" spc="10" dirty="0">
                <a:latin typeface="Overpass" pitchFamily="2" charset="77"/>
                <a:cs typeface="Gill Sans MT"/>
              </a:rPr>
              <a:t>the </a:t>
            </a:r>
            <a:r>
              <a:rPr sz="2750" spc="5" dirty="0">
                <a:latin typeface="Overpass" pitchFamily="2" charset="77"/>
                <a:cs typeface="Gill Sans MT"/>
              </a:rPr>
              <a:t>unemployed</a:t>
            </a:r>
            <a:r>
              <a:rPr sz="2750" spc="375" dirty="0">
                <a:latin typeface="Overpass" pitchFamily="2" charset="77"/>
                <a:cs typeface="Gill Sans MT"/>
              </a:rPr>
              <a:t> </a:t>
            </a:r>
            <a:r>
              <a:rPr sz="2750" spc="-5" dirty="0">
                <a:latin typeface="Overpass" pitchFamily="2" charset="77"/>
                <a:cs typeface="Gill Sans MT"/>
              </a:rPr>
              <a:t>directly</a:t>
            </a:r>
            <a:endParaRPr sz="2750" dirty="0">
              <a:latin typeface="Overpass" pitchFamily="2" charset="77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0202" y="6114288"/>
            <a:ext cx="895159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3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(</a:t>
            </a:r>
            <a:r>
              <a:rPr b="1" spc="3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*</a:t>
            </a:r>
            <a:r>
              <a:rPr u="sng" spc="3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BBBWise</a:t>
            </a:r>
            <a:r>
              <a:rPr u="sng" spc="-15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 </a:t>
            </a:r>
            <a:r>
              <a:rPr u="sng" spc="2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Giving</a:t>
            </a:r>
            <a:r>
              <a:rPr u="sng" spc="-29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 </a:t>
            </a:r>
            <a:r>
              <a:rPr u="sng" spc="2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Alliance</a:t>
            </a:r>
            <a:r>
              <a:rPr u="sng" spc="-19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2"/>
              </a:rPr>
              <a:t> </a:t>
            </a:r>
            <a:r>
              <a:rPr spc="1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through</a:t>
            </a:r>
            <a:r>
              <a:rPr spc="-22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its</a:t>
            </a:r>
            <a:r>
              <a:rPr spc="-5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-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website</a:t>
            </a:r>
            <a:r>
              <a:rPr spc="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u="sng" spc="10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3"/>
              </a:rPr>
              <a:t>Give.org</a:t>
            </a:r>
            <a:r>
              <a:rPr u="sng" spc="-125" dirty="0">
                <a:solidFill>
                  <a:srgbClr val="007BC2"/>
                </a:solidFill>
                <a:latin typeface="Overpass" pitchFamily="2" charset="77"/>
                <a:cs typeface="Gill Sans MT"/>
                <a:hlinkClick r:id="rId3"/>
              </a:rPr>
              <a:t> </a:t>
            </a:r>
            <a:r>
              <a:rPr spc="1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conducted</a:t>
            </a:r>
            <a:r>
              <a:rPr spc="-16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first</a:t>
            </a:r>
            <a:r>
              <a:rPr spc="-10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-1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week</a:t>
            </a:r>
            <a:r>
              <a:rPr spc="-2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10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of</a:t>
            </a:r>
            <a:r>
              <a:rPr spc="-23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 </a:t>
            </a:r>
            <a:r>
              <a:rPr spc="15" dirty="0">
                <a:solidFill>
                  <a:srgbClr val="007BC2"/>
                </a:solidFill>
                <a:latin typeface="Overpass" pitchFamily="2" charset="77"/>
                <a:cs typeface="Gill Sans MT"/>
              </a:rPr>
              <a:t>April)</a:t>
            </a:r>
            <a:endParaRPr dirty="0">
              <a:latin typeface="Overpass" pitchFamily="2" charset="77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B6C1804-3BDA-3340-AE49-2A2E97758A92}"/>
              </a:ext>
            </a:extLst>
          </p:cNvPr>
          <p:cNvSpPr txBox="1"/>
          <p:nvPr/>
        </p:nvSpPr>
        <p:spPr>
          <a:xfrm>
            <a:off x="266700" y="914400"/>
            <a:ext cx="11658600" cy="6060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750" spc="30" dirty="0">
                <a:latin typeface="Overpass" pitchFamily="2" charset="77"/>
                <a:cs typeface="Gill Sans MT"/>
              </a:rPr>
              <a:t>If you are not asking, </a:t>
            </a:r>
            <a:r>
              <a:rPr lang="en-US" sz="2750" b="1" spc="30" dirty="0">
                <a:latin typeface="Overpass" pitchFamily="2" charset="77"/>
                <a:cs typeface="Gill Sans MT"/>
              </a:rPr>
              <a:t>people will assume that you’re okay.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z="2750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750" b="1" spc="30" dirty="0">
                <a:latin typeface="Overpass" pitchFamily="2" charset="77"/>
                <a:cs typeface="Gill Sans MT"/>
              </a:rPr>
              <a:t>Others ARE asking, </a:t>
            </a:r>
            <a:r>
              <a:rPr lang="en-US" sz="2750" spc="30" dirty="0">
                <a:latin typeface="Overpass" pitchFamily="2" charset="77"/>
                <a:cs typeface="Gill Sans MT"/>
              </a:rPr>
              <a:t>if you don’t, resources will go elsewhere.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z="2750" spc="3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750" spc="30" dirty="0">
                <a:latin typeface="Overpass" pitchFamily="2" charset="77"/>
                <a:cs typeface="Gill Sans MT"/>
              </a:rPr>
              <a:t>People want to make a difference right now. </a:t>
            </a:r>
            <a:r>
              <a:rPr lang="en-US" sz="2750" b="1" spc="30" dirty="0">
                <a:latin typeface="Overpass" pitchFamily="2" charset="77"/>
                <a:cs typeface="Gill Sans MT"/>
              </a:rPr>
              <a:t>It’s a mitzvah to ask!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z="275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750" b="1" dirty="0">
                <a:latin typeface="Overpass" pitchFamily="2" charset="77"/>
                <a:cs typeface="Gill Sans MT"/>
              </a:rPr>
              <a:t>When people give, they become partners </a:t>
            </a:r>
            <a:r>
              <a:rPr lang="en-US" sz="2750" dirty="0">
                <a:latin typeface="Overpass" pitchFamily="2" charset="77"/>
                <a:cs typeface="Gill Sans MT"/>
              </a:rPr>
              <a:t>who could help in countless ways (beyond money…and both now and in the future).</a:t>
            </a: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endParaRPr lang="en-US" sz="2750" dirty="0">
              <a:latin typeface="Overpass" pitchFamily="2" charset="77"/>
              <a:cs typeface="Gill Sans MT"/>
            </a:endParaRPr>
          </a:p>
          <a:p>
            <a:pPr marL="631189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750" b="1" dirty="0">
                <a:latin typeface="Overpass" pitchFamily="2" charset="77"/>
                <a:cs typeface="Gill Sans MT"/>
              </a:rPr>
              <a:t>It’s smart to give now: </a:t>
            </a:r>
            <a:r>
              <a:rPr lang="en-US" sz="2750" dirty="0">
                <a:latin typeface="Overpass" pitchFamily="2" charset="77"/>
                <a:cs typeface="Gill Sans MT"/>
              </a:rPr>
              <a:t>Some people have expendable income because they are spending less. People who make larger gifts can deduct up to 100% of the adjusted gross income for charitable contributions in 2020. People who make smaller gifts can deduct them up to $300.</a:t>
            </a:r>
            <a:endParaRPr sz="2750" dirty="0">
              <a:latin typeface="Overpass" pitchFamily="2" charset="77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 dirty="0">
              <a:latin typeface="Overpass" pitchFamily="2" charset="77"/>
              <a:cs typeface="Times New Roman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9169A1A-3121-D548-85D5-F01342D80F57}"/>
              </a:ext>
            </a:extLst>
          </p:cNvPr>
          <p:cNvSpPr txBox="1">
            <a:spLocks/>
          </p:cNvSpPr>
          <p:nvPr/>
        </p:nvSpPr>
        <p:spPr>
          <a:xfrm>
            <a:off x="3771423" y="304800"/>
            <a:ext cx="4877753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>
              <a:defRPr sz="6000" b="0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/>
            <a:r>
              <a:rPr lang="en-US" sz="3200" b="1" kern="0" spc="20" dirty="0">
                <a:solidFill>
                  <a:schemeClr val="tx2"/>
                </a:solidFill>
                <a:latin typeface="Overpass" pitchFamily="2" charset="77"/>
              </a:rPr>
              <a:t>5 Reasons To Ask Now</a:t>
            </a:r>
            <a:endParaRPr lang="en-US" sz="3200" kern="0" dirty="0">
              <a:solidFill>
                <a:schemeClr val="tx2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19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eld of poppies.jpg"/>
          <p:cNvPicPr>
            <a:picLocks noChangeAspect="1"/>
          </p:cNvPicPr>
          <p:nvPr/>
        </p:nvPicPr>
        <p:blipFill>
          <a:blip r:embed="rId3"/>
          <a:srcRect l="11111"/>
          <a:stretch>
            <a:fillRect/>
          </a:stretch>
        </p:blipFill>
        <p:spPr>
          <a:xfrm>
            <a:off x="0" y="-4763"/>
            <a:ext cx="12192000" cy="6557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31964"/>
            <a:ext cx="5486400" cy="5632311"/>
          </a:xfrm>
          <a:prstGeom prst="rect">
            <a:avLst/>
          </a:prstGeom>
          <a:ln w="57150" cap="flat" cmpd="sng" algn="ctr">
            <a:solidFill>
              <a:srgbClr val="D6381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000000"/>
                </a:solidFill>
                <a:latin typeface="Helvetica"/>
                <a:cs typeface="Helvetica"/>
              </a:rPr>
              <a:t>The Cycle of Fundraising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891" indent="-342891">
              <a:buFontTx/>
              <a:buAutoNum type="arabicParenR"/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Fundraising Planning –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setting clear goals and a course to get there</a:t>
            </a:r>
          </a:p>
          <a:p>
            <a:pPr marL="342891" indent="-342891">
              <a:buFontTx/>
              <a:buAutoNum type="arabicParenR"/>
              <a:defRPr/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891" indent="-342891">
              <a:buFontTx/>
              <a:buAutoNum type="arabicParenR"/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Identifying Prospective Donors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–recognizing the individuals who share your commitment throughout your surrounding communities </a:t>
            </a:r>
          </a:p>
          <a:p>
            <a:pPr marL="342891" indent="-342891">
              <a:buFontTx/>
              <a:buAutoNum type="arabicParenR"/>
              <a:defRPr/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891" indent="-342891">
              <a:buFontTx/>
              <a:buAutoNum type="arabicParenR"/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Cultivating and Engaging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– building relationships and engaging individuals in your successes and challenges</a:t>
            </a:r>
          </a:p>
          <a:p>
            <a:pPr marL="342891" indent="-342891">
              <a:buFontTx/>
              <a:buAutoNum type="arabicParenR"/>
              <a:defRPr/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891" indent="-342891">
              <a:buFontTx/>
              <a:buAutoNum type="arabicParenR"/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Enrolling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– inviting people to invest their resources to advance your vision</a:t>
            </a:r>
          </a:p>
          <a:p>
            <a:pPr marL="342891" indent="-342891">
              <a:buFontTx/>
              <a:buAutoNum type="arabicParenR"/>
              <a:defRPr/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891" indent="-342891">
              <a:buFontTx/>
              <a:buAutoNum type="arabicParenR"/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Stewarding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– appreciating people for their contributions and maintaining a connection between them and the work of your organization</a:t>
            </a:r>
          </a:p>
          <a:p>
            <a:pPr marL="342891" indent="-342891">
              <a:defRPr/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C63A8-70A7-BE47-B5CE-A9C9CD8E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97A66-ED52-0A41-8225-DD7CE06DD4A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2813" r="638" b="26069"/>
          <a:stretch/>
        </p:blipFill>
        <p:spPr>
          <a:xfrm>
            <a:off x="1638300" y="-1"/>
            <a:ext cx="89154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3350" y="6420406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Igor </a:t>
            </a:r>
            <a:r>
              <a:rPr lang="en-US" dirty="0" err="1">
                <a:solidFill>
                  <a:schemeClr val="bg1"/>
                </a:solidFill>
              </a:rPr>
              <a:t>Ovsyannkov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7EF92-B48F-9D46-8F9C-3B49CB154883}"/>
              </a:ext>
            </a:extLst>
          </p:cNvPr>
          <p:cNvSpPr txBox="1"/>
          <p:nvPr/>
        </p:nvSpPr>
        <p:spPr>
          <a:xfrm>
            <a:off x="10553700" y="0"/>
            <a:ext cx="16383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C73B8-9DAC-8247-A0B5-A4E841E01899}"/>
              </a:ext>
            </a:extLst>
          </p:cNvPr>
          <p:cNvSpPr txBox="1"/>
          <p:nvPr/>
        </p:nvSpPr>
        <p:spPr>
          <a:xfrm>
            <a:off x="9524" y="0"/>
            <a:ext cx="1743075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31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Words>1595</Words>
  <Application>Microsoft Office PowerPoint</Application>
  <PresentationFormat>Widescreen</PresentationFormat>
  <Paragraphs>245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Gill Sans MT</vt:lpstr>
      <vt:lpstr>Helvetica</vt:lpstr>
      <vt:lpstr>Overpass</vt:lpstr>
      <vt:lpstr>Wingdings</vt:lpstr>
      <vt:lpstr>Office Theme</vt:lpstr>
      <vt:lpstr>   Asking for Camp  Now</vt:lpstr>
      <vt:lpstr>Purpose &amp; Intended Results</vt:lpstr>
      <vt:lpstr>  Agenda  Welcome Why ask now? Who should you ask?  Who should do it?  What is the request? Following Up  Announcements </vt:lpstr>
      <vt:lpstr>PowerPoint Presentation</vt:lpstr>
      <vt:lpstr>PowerPoint Presentation</vt:lpstr>
      <vt:lpstr>A survey of non-profits*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Asking for Camp  Now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survey of non-profits*</dc:title>
  <cp:lastModifiedBy>Kevin Martone</cp:lastModifiedBy>
  <cp:revision>42</cp:revision>
  <dcterms:created xsi:type="dcterms:W3CDTF">2020-05-01T15:08:17Z</dcterms:created>
  <dcterms:modified xsi:type="dcterms:W3CDTF">2020-05-06T22:02:37Z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2020-04-15T00:00:00Z</vt:filetime>
  </property>
  <property fmtid="{D5CDD505-2E9C-101B-9397-08002B2CF9AE}" pid="3" name="LastSaved">
    <vt:filetime>2020-05-01T00:00:00Z</vt:filetime>
  </property>
</Properties>
</file>