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23"/>
  </p:notes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6" r:id="rId13"/>
    <p:sldId id="277" r:id="rId14"/>
    <p:sldId id="268" r:id="rId15"/>
    <p:sldId id="269" r:id="rId16"/>
    <p:sldId id="280" r:id="rId17"/>
    <p:sldId id="271" r:id="rId18"/>
    <p:sldId id="272" r:id="rId19"/>
    <p:sldId id="285" r:id="rId20"/>
    <p:sldId id="274" r:id="rId21"/>
    <p:sldId id="275" r:id="rId2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521415D9-36F7-43E2-AB2F-B90AF26B5E84}">
      <p14:sectionLst xmlns:p14="http://schemas.microsoft.com/office/powerpoint/2010/main">
        <p14:section name="Default Section" id="{826C4BBC-DB70-4AA7-9AE0-D57B695C7301}">
          <p14:sldIdLst>
            <p14:sldId id="278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  <p14:section name="Untitled Section" id="{63D6D561-91AF-4A7C-9AF3-286B32B184F7}">
          <p14:sldIdLst>
            <p14:sldId id="286"/>
            <p14:sldId id="277"/>
            <p14:sldId id="268"/>
            <p14:sldId id="269"/>
            <p14:sldId id="280"/>
            <p14:sldId id="271"/>
            <p14:sldId id="272"/>
            <p14:sldId id="285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borah" initials="D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79107" autoAdjust="0"/>
  </p:normalViewPr>
  <p:slideViewPr>
    <p:cSldViewPr>
      <p:cViewPr varScale="1">
        <p:scale>
          <a:sx n="70" d="100"/>
          <a:sy n="70" d="100"/>
        </p:scale>
        <p:origin x="125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B439A1-EA72-4867-8669-264A9ED13CC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E27AA1-4DD7-4209-96DE-7A23E2F4A760}">
      <dgm:prSet/>
      <dgm:spPr/>
      <dgm:t>
        <a:bodyPr/>
        <a:lstStyle/>
        <a:p>
          <a:pPr rtl="0"/>
          <a:r>
            <a:rPr lang="en-US" b="1" i="0" baseline="0" dirty="0" smtClean="0"/>
            <a:t>“The group’s fundraising pyramid is in full swing.” </a:t>
          </a:r>
          <a:endParaRPr lang="en-US" dirty="0"/>
        </a:p>
      </dgm:t>
    </dgm:pt>
    <dgm:pt modelId="{9997F558-B32D-49F8-B461-5A471531B3DC}" type="parTrans" cxnId="{92526934-5F92-46F3-97C9-8BA4215B9E81}">
      <dgm:prSet/>
      <dgm:spPr/>
      <dgm:t>
        <a:bodyPr/>
        <a:lstStyle/>
        <a:p>
          <a:endParaRPr lang="en-US"/>
        </a:p>
      </dgm:t>
    </dgm:pt>
    <dgm:pt modelId="{AD963162-865E-40A0-88CC-CA0F3263A391}" type="sibTrans" cxnId="{92526934-5F92-46F3-97C9-8BA4215B9E81}">
      <dgm:prSet/>
      <dgm:spPr/>
      <dgm:t>
        <a:bodyPr/>
        <a:lstStyle/>
        <a:p>
          <a:endParaRPr lang="en-US"/>
        </a:p>
      </dgm:t>
    </dgm:pt>
    <dgm:pt modelId="{579AF0C3-95AC-4B9C-9BFA-05FBD61BC9F9}">
      <dgm:prSet/>
      <dgm:spPr/>
      <dgm:t>
        <a:bodyPr/>
        <a:lstStyle/>
        <a:p>
          <a:pPr rtl="0"/>
          <a:r>
            <a:rPr lang="en-US" b="1" i="0" baseline="0" dirty="0" smtClean="0"/>
            <a:t>“You’re trying not have your giving pyramid become a space needle”</a:t>
          </a:r>
          <a:endParaRPr lang="en-US" dirty="0"/>
        </a:p>
      </dgm:t>
    </dgm:pt>
    <dgm:pt modelId="{C38E2BA5-E815-4509-B4E3-D0AEA079BBBF}" type="parTrans" cxnId="{AB43B0E8-80CB-4399-90DD-042EB617BEC0}">
      <dgm:prSet/>
      <dgm:spPr/>
      <dgm:t>
        <a:bodyPr/>
        <a:lstStyle/>
        <a:p>
          <a:endParaRPr lang="en-US"/>
        </a:p>
      </dgm:t>
    </dgm:pt>
    <dgm:pt modelId="{78EBDA7C-D322-495D-8121-2E66439836ED}" type="sibTrans" cxnId="{AB43B0E8-80CB-4399-90DD-042EB617BEC0}">
      <dgm:prSet/>
      <dgm:spPr/>
      <dgm:t>
        <a:bodyPr/>
        <a:lstStyle/>
        <a:p>
          <a:endParaRPr lang="en-US"/>
        </a:p>
      </dgm:t>
    </dgm:pt>
    <dgm:pt modelId="{70A0C455-E560-48AF-80BC-18A487D6CC07}" type="pres">
      <dgm:prSet presAssocID="{65B439A1-EA72-4867-8669-264A9ED13CC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F4912B8-4CC0-4A42-8388-395E1DE9F0D8}" type="pres">
      <dgm:prSet presAssocID="{65B439A1-EA72-4867-8669-264A9ED13CC4}" presName="pyramid" presStyleLbl="node1" presStyleIdx="0" presStyleCnt="1"/>
      <dgm:spPr/>
    </dgm:pt>
    <dgm:pt modelId="{15385C9A-C179-441B-98A3-46AE3BBE43A1}" type="pres">
      <dgm:prSet presAssocID="{65B439A1-EA72-4867-8669-264A9ED13CC4}" presName="theList" presStyleCnt="0"/>
      <dgm:spPr/>
    </dgm:pt>
    <dgm:pt modelId="{9DCF92AD-7644-4486-8641-ED5F78DD8DB4}" type="pres">
      <dgm:prSet presAssocID="{0EE27AA1-4DD7-4209-96DE-7A23E2F4A760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1A41D9-F6F0-4B98-B24F-121BB99ACCBD}" type="pres">
      <dgm:prSet presAssocID="{0EE27AA1-4DD7-4209-96DE-7A23E2F4A760}" presName="aSpace" presStyleCnt="0"/>
      <dgm:spPr/>
    </dgm:pt>
    <dgm:pt modelId="{F3101ABC-ACE9-4D1E-8AC7-DE2B1D8377C8}" type="pres">
      <dgm:prSet presAssocID="{579AF0C3-95AC-4B9C-9BFA-05FBD61BC9F9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12F13A-1393-4365-B2CF-3E19F2353B46}" type="pres">
      <dgm:prSet presAssocID="{579AF0C3-95AC-4B9C-9BFA-05FBD61BC9F9}" presName="aSpace" presStyleCnt="0"/>
      <dgm:spPr/>
    </dgm:pt>
  </dgm:ptLst>
  <dgm:cxnLst>
    <dgm:cxn modelId="{5ADA8914-5EBB-4542-BBC0-ACD7D415BB64}" type="presOf" srcId="{0EE27AA1-4DD7-4209-96DE-7A23E2F4A760}" destId="{9DCF92AD-7644-4486-8641-ED5F78DD8DB4}" srcOrd="0" destOrd="0" presId="urn:microsoft.com/office/officeart/2005/8/layout/pyramid2"/>
    <dgm:cxn modelId="{92526934-5F92-46F3-97C9-8BA4215B9E81}" srcId="{65B439A1-EA72-4867-8669-264A9ED13CC4}" destId="{0EE27AA1-4DD7-4209-96DE-7A23E2F4A760}" srcOrd="0" destOrd="0" parTransId="{9997F558-B32D-49F8-B461-5A471531B3DC}" sibTransId="{AD963162-865E-40A0-88CC-CA0F3263A391}"/>
    <dgm:cxn modelId="{08B1BE19-DB17-4D65-A6B5-441AE647DB5E}" type="presOf" srcId="{65B439A1-EA72-4867-8669-264A9ED13CC4}" destId="{70A0C455-E560-48AF-80BC-18A487D6CC07}" srcOrd="0" destOrd="0" presId="urn:microsoft.com/office/officeart/2005/8/layout/pyramid2"/>
    <dgm:cxn modelId="{AB43B0E8-80CB-4399-90DD-042EB617BEC0}" srcId="{65B439A1-EA72-4867-8669-264A9ED13CC4}" destId="{579AF0C3-95AC-4B9C-9BFA-05FBD61BC9F9}" srcOrd="1" destOrd="0" parTransId="{C38E2BA5-E815-4509-B4E3-D0AEA079BBBF}" sibTransId="{78EBDA7C-D322-495D-8121-2E66439836ED}"/>
    <dgm:cxn modelId="{8BA87188-5130-4B5C-8728-C8570AB7C171}" type="presOf" srcId="{579AF0C3-95AC-4B9C-9BFA-05FBD61BC9F9}" destId="{F3101ABC-ACE9-4D1E-8AC7-DE2B1D8377C8}" srcOrd="0" destOrd="0" presId="urn:microsoft.com/office/officeart/2005/8/layout/pyramid2"/>
    <dgm:cxn modelId="{1A43C5A0-1F1B-4073-8772-B4559B31DCFE}" type="presParOf" srcId="{70A0C455-E560-48AF-80BC-18A487D6CC07}" destId="{3F4912B8-4CC0-4A42-8388-395E1DE9F0D8}" srcOrd="0" destOrd="0" presId="urn:microsoft.com/office/officeart/2005/8/layout/pyramid2"/>
    <dgm:cxn modelId="{6819677C-DAB6-4B80-9173-0AF662677D0B}" type="presParOf" srcId="{70A0C455-E560-48AF-80BC-18A487D6CC07}" destId="{15385C9A-C179-441B-98A3-46AE3BBE43A1}" srcOrd="1" destOrd="0" presId="urn:microsoft.com/office/officeart/2005/8/layout/pyramid2"/>
    <dgm:cxn modelId="{88341E85-FF7E-4F08-90F6-75A31923A618}" type="presParOf" srcId="{15385C9A-C179-441B-98A3-46AE3BBE43A1}" destId="{9DCF92AD-7644-4486-8641-ED5F78DD8DB4}" srcOrd="0" destOrd="0" presId="urn:microsoft.com/office/officeart/2005/8/layout/pyramid2"/>
    <dgm:cxn modelId="{725E9F25-01A8-4607-BDB2-9149141E4B69}" type="presParOf" srcId="{15385C9A-C179-441B-98A3-46AE3BBE43A1}" destId="{D11A41D9-F6F0-4B98-B24F-121BB99ACCBD}" srcOrd="1" destOrd="0" presId="urn:microsoft.com/office/officeart/2005/8/layout/pyramid2"/>
    <dgm:cxn modelId="{0B398CC1-A78C-43BB-8B77-E61156C29F44}" type="presParOf" srcId="{15385C9A-C179-441B-98A3-46AE3BBE43A1}" destId="{F3101ABC-ACE9-4D1E-8AC7-DE2B1D8377C8}" srcOrd="2" destOrd="0" presId="urn:microsoft.com/office/officeart/2005/8/layout/pyramid2"/>
    <dgm:cxn modelId="{42DA0B18-40B0-4BEC-BF06-219F5D9F9A53}" type="presParOf" srcId="{15385C9A-C179-441B-98A3-46AE3BBE43A1}" destId="{CB12F13A-1393-4365-B2CF-3E19F2353B46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4912B8-4CC0-4A42-8388-395E1DE9F0D8}">
      <dsp:nvSpPr>
        <dsp:cNvPr id="0" name=""/>
        <dsp:cNvSpPr/>
      </dsp:nvSpPr>
      <dsp:spPr>
        <a:xfrm>
          <a:off x="0" y="0"/>
          <a:ext cx="3514586" cy="402748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F92AD-7644-4486-8641-ED5F78DD8DB4}">
      <dsp:nvSpPr>
        <dsp:cNvPr id="0" name=""/>
        <dsp:cNvSpPr/>
      </dsp:nvSpPr>
      <dsp:spPr>
        <a:xfrm>
          <a:off x="1757293" y="403142"/>
          <a:ext cx="2284481" cy="14316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baseline="0" dirty="0" smtClean="0"/>
            <a:t>“The group’s fundraising pyramid is in full swing.” </a:t>
          </a:r>
          <a:endParaRPr lang="en-US" sz="2000" kern="1200" dirty="0"/>
        </a:p>
      </dsp:txBody>
      <dsp:txXfrm>
        <a:off x="1827180" y="473029"/>
        <a:ext cx="2144707" cy="1291872"/>
      </dsp:txXfrm>
    </dsp:sp>
    <dsp:sp modelId="{F3101ABC-ACE9-4D1E-8AC7-DE2B1D8377C8}">
      <dsp:nvSpPr>
        <dsp:cNvPr id="0" name=""/>
        <dsp:cNvSpPr/>
      </dsp:nvSpPr>
      <dsp:spPr>
        <a:xfrm>
          <a:off x="1757293" y="2013744"/>
          <a:ext cx="2284481" cy="14316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baseline="0" dirty="0" smtClean="0"/>
            <a:t>“You’re trying not have your giving pyramid become a space needle”</a:t>
          </a:r>
          <a:endParaRPr lang="en-US" sz="2000" kern="1200" dirty="0"/>
        </a:p>
      </dsp:txBody>
      <dsp:txXfrm>
        <a:off x="1827180" y="2083631"/>
        <a:ext cx="2144707" cy="1291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636294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Why did the donor lifecycle map make so much sense to me?</a:t>
            </a:r>
          </a:p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962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4751-4B0F-4277-9FB8-27A9537C777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8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4751-4B0F-4277-9FB8-27A9537C777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1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4751-4B0F-4277-9FB8-27A9537C777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8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4751-4B0F-4277-9FB8-27A9537C777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3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4751-4B0F-4277-9FB8-27A9537C777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57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4751-4B0F-4277-9FB8-27A9537C777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8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4751-4B0F-4277-9FB8-27A9537C777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9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4751-4B0F-4277-9FB8-27A9537C777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8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4751-4B0F-4277-9FB8-27A9537C777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3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4751-4B0F-4277-9FB8-27A9537C777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9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4751-4B0F-4277-9FB8-27A9537C777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2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E4751-4B0F-4277-9FB8-27A9537C777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8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4478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553200" cy="37338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sz="11200" dirty="0" smtClean="0"/>
          </a:p>
          <a:p>
            <a:r>
              <a:rPr lang="en-US" sz="14400" b="1" dirty="0" smtClean="0">
                <a:solidFill>
                  <a:schemeClr val="tx1"/>
                </a:solidFill>
              </a:rPr>
              <a:t>The Donor Lifecycle Map: Strategies for Obtaining, Retaining, and Upgrading Gifts</a:t>
            </a:r>
          </a:p>
          <a:p>
            <a:endParaRPr lang="en-US" sz="14400" b="1" dirty="0" smtClean="0">
              <a:solidFill>
                <a:schemeClr val="tx1"/>
              </a:solidFill>
            </a:endParaRPr>
          </a:p>
          <a:p>
            <a:r>
              <a:rPr lang="en-US" sz="9600" dirty="0" smtClean="0">
                <a:solidFill>
                  <a:schemeClr val="tx1"/>
                </a:solidFill>
              </a:rPr>
              <a:t>Deborah Kaplan </a:t>
            </a:r>
            <a:r>
              <a:rPr lang="en-US" sz="9600" dirty="0" err="1" smtClean="0">
                <a:solidFill>
                  <a:schemeClr val="tx1"/>
                </a:solidFill>
              </a:rPr>
              <a:t>Polivy</a:t>
            </a:r>
            <a:r>
              <a:rPr lang="en-US" sz="9600" dirty="0" smtClean="0">
                <a:solidFill>
                  <a:schemeClr val="tx1"/>
                </a:solidFill>
              </a:rPr>
              <a:t>, Ph.D.</a:t>
            </a:r>
          </a:p>
          <a:p>
            <a:endParaRPr lang="en-US" sz="8000" dirty="0" smtClean="0">
              <a:solidFill>
                <a:schemeClr val="tx1"/>
              </a:solidFill>
            </a:endParaRPr>
          </a:p>
          <a:p>
            <a:r>
              <a:rPr lang="en-US" sz="7200" dirty="0" smtClean="0">
                <a:solidFill>
                  <a:schemeClr val="tx1"/>
                </a:solidFill>
              </a:rPr>
              <a:t>October 24, 2017</a:t>
            </a:r>
            <a:endParaRPr lang="en-US" sz="72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162" y="1143000"/>
            <a:ext cx="425767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068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848600" cy="990600"/>
          </a:xfrm>
          <a:prstGeom prst="rect">
            <a:avLst/>
          </a:prstGeom>
        </p:spPr>
        <p:txBody>
          <a:bodyPr/>
          <a:lstStyle/>
          <a:p>
            <a:r>
              <a:rPr dirty="0"/>
              <a:t>The Donor Lifecycle Map</a:t>
            </a:r>
          </a:p>
        </p:txBody>
      </p:sp>
      <p:pic>
        <p:nvPicPr>
          <p:cNvPr id="148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" y="900920"/>
            <a:ext cx="5908540" cy="5775830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traight Connector 3"/>
          <p:cNvSpPr/>
          <p:nvPr/>
        </p:nvSpPr>
        <p:spPr>
          <a:xfrm flipV="1">
            <a:off x="5791201" y="1600198"/>
            <a:ext cx="1142999" cy="838199"/>
          </a:xfrm>
          <a:prstGeom prst="line">
            <a:avLst/>
          </a:prstGeom>
          <a:ln w="38100"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0" name="TextBox 4"/>
          <p:cNvSpPr/>
          <p:nvPr/>
        </p:nvSpPr>
        <p:spPr>
          <a:xfrm>
            <a:off x="6934200" y="1249679"/>
            <a:ext cx="2095500" cy="5078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</a:pPr>
            <a:r>
              <a:rPr dirty="0"/>
              <a:t>Thank you call or letter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rPr dirty="0"/>
              <a:t>Face to face meeting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rPr dirty="0"/>
              <a:t>Invitation to an event 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rPr dirty="0"/>
              <a:t>Newsletters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rPr dirty="0"/>
              <a:t>Personalized direct mail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rPr dirty="0"/>
              <a:t>Face to face invitation to second year active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rPr dirty="0"/>
              <a:t>Telephone call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rPr dirty="0"/>
              <a:t>Print annual </a:t>
            </a:r>
            <a:r>
              <a:rPr dirty="0" smtClean="0"/>
              <a:t>report</a:t>
            </a:r>
            <a:endParaRPr lang="en-US" dirty="0" smtClean="0"/>
          </a:p>
          <a:p>
            <a:pPr marL="285750" indent="-285750">
              <a:buSzPct val="100000"/>
              <a:buFont typeface="Arial"/>
              <a:buChar char="•"/>
            </a:pPr>
            <a:r>
              <a:rPr lang="en-US" dirty="0" smtClean="0"/>
              <a:t>Opportunities for involvement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50764" y="983855"/>
            <a:ext cx="6785688" cy="6162783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32104">
              <a:defRPr sz="3549"/>
            </a:lvl1pPr>
          </a:lstStyle>
          <a:p>
            <a:r>
              <a:t>How well are we maintaining our donors?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5486400" cy="754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76400" y="304799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Lapsed Donors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1092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393192">
              <a:defRPr sz="3096"/>
            </a:pPr>
            <a:r>
              <a:rPr dirty="0"/>
              <a:t>Measures of </a:t>
            </a:r>
            <a:r>
              <a:rPr lang="en-US" dirty="0" smtClean="0"/>
              <a:t>s</a:t>
            </a:r>
            <a:r>
              <a:rPr dirty="0" smtClean="0"/>
              <a:t>uccess</a:t>
            </a:r>
            <a:r>
              <a:rPr dirty="0"/>
              <a:t/>
            </a:r>
            <a:br>
              <a:rPr dirty="0"/>
            </a:br>
            <a:r>
              <a:rPr lang="en-US" dirty="0" smtClean="0"/>
              <a:t>u</a:t>
            </a:r>
            <a:r>
              <a:rPr dirty="0" smtClean="0"/>
              <a:t>sing </a:t>
            </a:r>
            <a:r>
              <a:rPr dirty="0"/>
              <a:t>the Donor Lifecycle Map</a:t>
            </a:r>
          </a:p>
        </p:txBody>
      </p:sp>
      <p:sp>
        <p:nvSpPr>
          <p:cNvPr id="165" name="Content Placeholder 4"/>
          <p:cNvSpPr>
            <a:spLocks noGrp="1"/>
          </p:cNvSpPr>
          <p:nvPr>
            <p:ph idx="1"/>
          </p:nvPr>
        </p:nvSpPr>
        <p:spPr>
          <a:xfrm>
            <a:off x="457200" y="1802755"/>
            <a:ext cx="8229600" cy="4689277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rPr dirty="0"/>
              <a:t>Goal – move 90% of first year contributors to second year.</a:t>
            </a:r>
          </a:p>
          <a:p>
            <a:pPr>
              <a:defRPr sz="2400"/>
            </a:pPr>
            <a:r>
              <a:rPr dirty="0"/>
              <a:t>Goal – </a:t>
            </a:r>
            <a:r>
              <a:rPr lang="en-US" dirty="0" smtClean="0"/>
              <a:t>shift</a:t>
            </a:r>
            <a:r>
              <a:rPr dirty="0" smtClean="0"/>
              <a:t> </a:t>
            </a:r>
            <a:r>
              <a:rPr dirty="0"/>
              <a:t>15% of second year donors to second year active.</a:t>
            </a:r>
          </a:p>
          <a:p>
            <a:pPr>
              <a:defRPr sz="2400"/>
            </a:pPr>
            <a:r>
              <a:rPr dirty="0"/>
              <a:t>Goal – move 15% of multi-year active donors to major donors. </a:t>
            </a:r>
          </a:p>
          <a:p>
            <a:pPr>
              <a:defRPr sz="2400"/>
            </a:pPr>
            <a:r>
              <a:rPr dirty="0"/>
              <a:t>Goal - Convene 6 face to face meetings every month with multi-year active donors. </a:t>
            </a:r>
          </a:p>
          <a:p>
            <a:pPr>
              <a:defRPr sz="2400"/>
            </a:pPr>
            <a:r>
              <a:rPr dirty="0"/>
              <a:t>Goal </a:t>
            </a:r>
            <a:r>
              <a:rPr lang="en-US" dirty="0" smtClean="0"/>
              <a:t>–</a:t>
            </a:r>
            <a:r>
              <a:rPr dirty="0" smtClean="0"/>
              <a:t> </a:t>
            </a:r>
            <a:r>
              <a:rPr lang="en-US" dirty="0" smtClean="0"/>
              <a:t>Design an ultimate gift program, including create a Legacy Society</a:t>
            </a:r>
            <a:r>
              <a:rPr dirty="0" smtClean="0"/>
              <a:t>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487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32104">
              <a:defRPr sz="3549"/>
            </a:lvl1pPr>
          </a:lstStyle>
          <a:p>
            <a:r>
              <a:rPr dirty="0"/>
              <a:t>How does the Donor Lifecycle Map compare to the Donor Pyramid?</a:t>
            </a:r>
          </a:p>
        </p:txBody>
      </p:sp>
      <p:pic>
        <p:nvPicPr>
          <p:cNvPr id="15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23790" y="1600200"/>
            <a:ext cx="5896420" cy="45259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7073" y="1238260"/>
            <a:ext cx="8349922" cy="5626412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Title 2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2192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dirty="0"/>
              <a:t>The Donor Pyramid vs the Donor Lifecycle Map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views from the Chronicle of Philanthropy (October, 2017)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533400" y="1447800"/>
            <a:ext cx="4040188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“I wish I had a dime for every meeting I have sat in in which a nonprofit has denigrated the small donor, treated that donor as an after-thought, as an also-ran, as the last item on the agenda, often tabled because time ran out.”</a:t>
            </a:r>
            <a:endParaRPr lang="en-US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212909944"/>
              </p:ext>
            </p:extLst>
          </p:nvPr>
        </p:nvGraphicFramePr>
        <p:xfrm>
          <a:off x="4645025" y="1535112"/>
          <a:ext cx="4041775" cy="4027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06889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What really happened?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29060" y="1168399"/>
            <a:ext cx="5485880" cy="54858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2269" y="228600"/>
            <a:ext cx="6721670" cy="6400801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TextBox 2"/>
          <p:cNvSpPr/>
          <p:nvPr/>
        </p:nvSpPr>
        <p:spPr>
          <a:xfrm>
            <a:off x="7162800" y="501639"/>
            <a:ext cx="1981200" cy="3558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</a:pPr>
            <a:r>
              <a:rPr dirty="0"/>
              <a:t>Newsletters</a:t>
            </a:r>
          </a:p>
          <a:p>
            <a:pPr marL="285750" indent="-285750">
              <a:buSzPct val="100000"/>
              <a:buFont typeface="Arial"/>
              <a:buChar char="•"/>
              <a:defRPr>
                <a:solidFill>
                  <a:srgbClr val="FF0000"/>
                </a:solidFill>
              </a:defRPr>
            </a:pPr>
            <a:r>
              <a:rPr dirty="0"/>
              <a:t>Face to face meetings for major, new donors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rPr dirty="0"/>
              <a:t>Social media</a:t>
            </a:r>
          </a:p>
          <a:p>
            <a:pPr marL="285750" indent="-285750">
              <a:buSzPct val="100000"/>
              <a:buFont typeface="Arial"/>
              <a:buChar char="•"/>
              <a:defRPr>
                <a:solidFill>
                  <a:srgbClr val="FF0000"/>
                </a:solidFill>
              </a:defRPr>
            </a:pPr>
            <a:r>
              <a:rPr dirty="0" err="1"/>
              <a:t>Phonathon</a:t>
            </a:r>
            <a:r>
              <a:rPr dirty="0"/>
              <a:t> to say thank you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rPr dirty="0"/>
              <a:t>Annual report using internet/ with letter to major donors</a:t>
            </a:r>
          </a:p>
          <a:p>
            <a:pPr marL="285750" indent="-285750">
              <a:buSzPct val="100000"/>
              <a:buFont typeface="Arial"/>
              <a:buChar char="•"/>
              <a:defRPr>
                <a:solidFill>
                  <a:srgbClr val="FF0000"/>
                </a:solidFill>
              </a:defRPr>
            </a:pPr>
            <a:r>
              <a:rPr dirty="0"/>
              <a:t>Personal letter</a:t>
            </a:r>
          </a:p>
        </p:txBody>
      </p:sp>
      <p:sp>
        <p:nvSpPr>
          <p:cNvPr id="173" name="Straight Connector 4"/>
          <p:cNvSpPr/>
          <p:nvPr/>
        </p:nvSpPr>
        <p:spPr>
          <a:xfrm>
            <a:off x="5410200" y="1066800"/>
            <a:ext cx="1600201" cy="0"/>
          </a:xfrm>
          <a:prstGeom prst="line">
            <a:avLst/>
          </a:prstGeom>
          <a:ln w="38100"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514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848600" cy="990600"/>
          </a:xfrm>
          <a:prstGeom prst="rect">
            <a:avLst/>
          </a:prstGeom>
        </p:spPr>
        <p:txBody>
          <a:bodyPr/>
          <a:lstStyle/>
          <a:p>
            <a:r>
              <a:t>The Donor Lifecycle Map*</a:t>
            </a:r>
          </a:p>
        </p:txBody>
      </p:sp>
      <p:pic>
        <p:nvPicPr>
          <p:cNvPr id="116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21522" y="762000"/>
            <a:ext cx="5539154" cy="533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TextBox 9"/>
          <p:cNvSpPr/>
          <p:nvPr/>
        </p:nvSpPr>
        <p:spPr>
          <a:xfrm>
            <a:off x="1042988" y="6202362"/>
            <a:ext cx="6896222" cy="29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400" b="1" i="1">
                <a:latin typeface="Georgia"/>
                <a:ea typeface="Georgia"/>
                <a:cs typeface="Georgia"/>
                <a:sym typeface="Georgia"/>
              </a:defRPr>
            </a:pPr>
            <a:r>
              <a:t>*</a:t>
            </a:r>
            <a:r>
              <a:rPr b="0"/>
              <a:t> </a:t>
            </a:r>
            <a:r>
              <a:rPr b="0">
                <a:solidFill>
                  <a:srgbClr val="808080"/>
                </a:solidFill>
              </a:rPr>
              <a:t>"Donor Lifecycle Map" was published prior on 101fundraising.org by Sarah Clifton.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1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19200"/>
          </a:xfrm>
          <a:prstGeom prst="rect">
            <a:avLst/>
          </a:prstGeom>
        </p:spPr>
        <p:txBody>
          <a:bodyPr/>
          <a:lstStyle/>
          <a:p>
            <a:pPr defTabSz="694944">
              <a:defRPr sz="2964"/>
            </a:pPr>
            <a:r>
              <a:t>What are the challenges to effecting change?</a:t>
            </a:r>
            <a:br/>
            <a:endParaRPr/>
          </a:p>
        </p:txBody>
      </p:sp>
      <p:sp>
        <p:nvSpPr>
          <p:cNvPr id="176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5197079"/>
          </a:xfrm>
          <a:prstGeom prst="rect">
            <a:avLst/>
          </a:prstGeom>
        </p:spPr>
        <p:txBody>
          <a:bodyPr/>
          <a:lstStyle/>
          <a:p>
            <a:pPr marL="457200" indent="-457200" algn="l">
              <a:buSzPct val="100000"/>
              <a:buFont typeface="Arial"/>
              <a:buChar char="•"/>
              <a:defRPr sz="3000">
                <a:solidFill>
                  <a:srgbClr val="000000"/>
                </a:solidFill>
              </a:defRPr>
            </a:pPr>
            <a:r>
              <a:t>Ensure that executive staff and board understand the new model.</a:t>
            </a:r>
          </a:p>
          <a:p>
            <a:pPr marL="457200" indent="-457200" algn="l">
              <a:buSzPct val="100000"/>
              <a:buFont typeface="Arial"/>
              <a:buChar char="•"/>
              <a:defRPr sz="3000">
                <a:solidFill>
                  <a:srgbClr val="000000"/>
                </a:solidFill>
              </a:defRPr>
            </a:pPr>
            <a:r>
              <a:t>Conduct data analysis and create Donor Lifecycle Maps for your organization.</a:t>
            </a:r>
          </a:p>
          <a:p>
            <a:pPr marL="457200" indent="-457200" algn="l">
              <a:buSzPct val="100000"/>
              <a:buFont typeface="Arial"/>
              <a:buChar char="•"/>
              <a:defRPr sz="3000">
                <a:solidFill>
                  <a:srgbClr val="000000"/>
                </a:solidFill>
              </a:defRPr>
            </a:pPr>
            <a:r>
              <a:t>Create three-year strategic plans in order to measure success.</a:t>
            </a:r>
          </a:p>
          <a:p>
            <a:pPr marL="457200" indent="-457200" algn="l">
              <a:buSzPct val="100000"/>
              <a:buFont typeface="Arial"/>
              <a:buChar char="•"/>
              <a:defRPr sz="3000">
                <a:solidFill>
                  <a:srgbClr val="000000"/>
                </a:solidFill>
              </a:defRPr>
            </a:pPr>
            <a:r>
              <a:t>Do away with the “One Number” as a measure of success.</a:t>
            </a:r>
          </a:p>
          <a:p>
            <a:pPr marL="457200" indent="-457200" algn="l">
              <a:buSzPct val="100000"/>
              <a:buFont typeface="Arial"/>
              <a:buChar char="•"/>
              <a:defRPr sz="3000">
                <a:solidFill>
                  <a:srgbClr val="000000"/>
                </a:solidFill>
              </a:defRPr>
            </a:pPr>
            <a:r>
              <a:t>Introduce ongoing training.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4400" y="660400"/>
            <a:ext cx="5486400" cy="5257800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609600" y="5875338"/>
            <a:ext cx="8534400" cy="80486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300"/>
              </a:spcBef>
              <a:buSzTx/>
              <a:buNone/>
              <a:defRPr sz="1400" i="1"/>
            </a:lvl1pPr>
          </a:lstStyle>
          <a:p>
            <a:r>
              <a:t>The  graphics on slide #s  1, 7,-12 , 15 and 16 were designed by Kim O’Reilly.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32104">
              <a:defRPr sz="3549"/>
            </a:lvl1pPr>
          </a:lstStyle>
          <a:p>
            <a:r>
              <a:t>Why did the donor lifecycle map make so much sense to me?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Footer Placeholder 2"/>
          <p:cNvSpPr/>
          <p:nvPr/>
        </p:nvSpPr>
        <p:spPr>
          <a:xfrm>
            <a:off x="3124200" y="6404292"/>
            <a:ext cx="2895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t>© 2013 Deborah Kaplan Polivy</a:t>
            </a:r>
          </a:p>
        </p:txBody>
      </p:sp>
      <p:sp>
        <p:nvSpPr>
          <p:cNvPr id="124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is cultivation?</a:t>
            </a:r>
          </a:p>
        </p:txBody>
      </p:sp>
      <p:sp>
        <p:nvSpPr>
          <p:cNvPr id="125" name="TextBox 4"/>
          <p:cNvSpPr/>
          <p:nvPr/>
        </p:nvSpPr>
        <p:spPr>
          <a:xfrm>
            <a:off x="4786557" y="3545015"/>
            <a:ext cx="2470062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i="1"/>
            </a:lvl1pPr>
          </a:lstStyle>
          <a:p>
            <a:r>
              <a:t>(According to Webster)</a:t>
            </a:r>
          </a:p>
        </p:txBody>
      </p:sp>
      <p:sp>
        <p:nvSpPr>
          <p:cNvPr id="126" name="TextBox 5"/>
          <p:cNvSpPr/>
          <p:nvPr/>
        </p:nvSpPr>
        <p:spPr>
          <a:xfrm>
            <a:off x="1611175" y="2763436"/>
            <a:ext cx="6013808" cy="612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3600" b="1" i="1">
                <a:solidFill>
                  <a:srgbClr val="59595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t>“To foster the growth of”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1" animBg="1" advAuto="0"/>
      <p:bldP spid="125" grpId="3" animBg="1" advAuto="0"/>
      <p:bldP spid="126" grpId="2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Footer Placeholder 1"/>
          <p:cNvSpPr/>
          <p:nvPr/>
        </p:nvSpPr>
        <p:spPr>
          <a:xfrm>
            <a:off x="3124200" y="6404292"/>
            <a:ext cx="2895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t>© 2013 Deborah Kaplan Polivy</a:t>
            </a:r>
          </a:p>
        </p:txBody>
      </p:sp>
      <p:sp>
        <p:nvSpPr>
          <p:cNvPr id="129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41247">
              <a:defRPr sz="3588"/>
            </a:lvl1pPr>
          </a:lstStyle>
          <a:p>
            <a:r>
              <a:t>Of what are we trying to foster growth?</a:t>
            </a:r>
          </a:p>
        </p:txBody>
      </p:sp>
      <p:sp>
        <p:nvSpPr>
          <p:cNvPr id="130" name="Content Placeholder 3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347472" indent="-365759">
              <a:spcBef>
                <a:spcPts val="1300"/>
              </a:spcBef>
            </a:pPr>
            <a:r>
              <a:t>Money</a:t>
            </a:r>
          </a:p>
          <a:p>
            <a:pPr marL="347472" indent="-365759">
              <a:spcBef>
                <a:spcPts val="1300"/>
              </a:spcBef>
            </a:pPr>
            <a:r>
              <a:t>Donors</a:t>
            </a:r>
          </a:p>
          <a:p>
            <a:pPr marL="347472" indent="-365759">
              <a:spcBef>
                <a:spcPts val="1300"/>
              </a:spcBef>
            </a:pPr>
            <a:r>
              <a:t>Opportunities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1" animBg="1" advAuto="0"/>
      <p:bldP spid="130" grpId="2" build="p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848600" cy="990600"/>
          </a:xfrm>
          <a:prstGeom prst="rect">
            <a:avLst/>
          </a:prstGeom>
        </p:spPr>
        <p:txBody>
          <a:bodyPr/>
          <a:lstStyle/>
          <a:p>
            <a:r>
              <a:t>The Donor Lifecycle Map</a:t>
            </a:r>
          </a:p>
        </p:txBody>
      </p:sp>
      <p:pic>
        <p:nvPicPr>
          <p:cNvPr id="133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88227" y="825500"/>
            <a:ext cx="6167546" cy="59391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832104">
              <a:defRPr sz="3549"/>
            </a:pPr>
            <a:r>
              <a:t>What Questions Can We Ask?</a:t>
            </a:r>
            <a:br/>
            <a:endParaRPr/>
          </a:p>
        </p:txBody>
      </p:sp>
      <p:sp>
        <p:nvSpPr>
          <p:cNvPr id="136" name="Subtitle 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514350" indent="-514350">
              <a:buFontTx/>
              <a:buAutoNum type="arabicParenR"/>
            </a:pPr>
            <a:r>
              <a:t>What tools do we have to move donors from one section of the Donor Lifecycle Map to the next?</a:t>
            </a:r>
          </a:p>
          <a:p>
            <a:pPr marL="514350" indent="-514350">
              <a:buFontTx/>
              <a:buAutoNum type="arabicParenR"/>
            </a:pPr>
            <a:endParaRPr/>
          </a:p>
          <a:p>
            <a:pPr marL="514350" indent="-514350">
              <a:buFontTx/>
              <a:buAutoNum type="arabicParenR" startAt="2"/>
            </a:pPr>
            <a:r>
              <a:t>How well are we maintaining donors from one segment to the next?</a:t>
            </a:r>
          </a:p>
          <a:p>
            <a:pPr marL="514350" indent="-514350">
              <a:buFontTx/>
              <a:buAutoNum type="arabicParenR" startAt="2"/>
            </a:pPr>
            <a:endParaRPr/>
          </a:p>
          <a:p>
            <a:pPr marL="514350" indent="-514350">
              <a:buFontTx/>
              <a:buAutoNum type="arabicParenR" startAt="3"/>
            </a:pPr>
            <a:r>
              <a:t>How do we measure success?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tools do we have?</a:t>
            </a:r>
          </a:p>
        </p:txBody>
      </p:sp>
      <p:sp>
        <p:nvSpPr>
          <p:cNvPr id="139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Donor Lifecycle Map</a:t>
            </a:r>
          </a:p>
        </p:txBody>
      </p:sp>
      <p:sp>
        <p:nvSpPr>
          <p:cNvPr id="142" name="Content Placeholder 4"/>
          <p:cNvSpPr>
            <a:spLocks noGrp="1"/>
          </p:cNvSpPr>
          <p:nvPr>
            <p:ph idx="1"/>
          </p:nvPr>
        </p:nvSpPr>
        <p:spPr>
          <a:xfrm>
            <a:off x="457200" y="1346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 sz="2400"/>
            </a:lvl1pPr>
          </a:lstStyle>
          <a:p>
            <a:r>
              <a:t>What tools can we use to move donors along the Donor Lifecycle Map?</a:t>
            </a:r>
          </a:p>
        </p:txBody>
      </p:sp>
      <p:pic>
        <p:nvPicPr>
          <p:cNvPr id="143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66569" y="2197100"/>
            <a:ext cx="4732495" cy="4626199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Straight Connector 5"/>
          <p:cNvSpPr/>
          <p:nvPr/>
        </p:nvSpPr>
        <p:spPr>
          <a:xfrm flipV="1">
            <a:off x="5490336" y="2665462"/>
            <a:ext cx="1822464" cy="306190"/>
          </a:xfrm>
          <a:prstGeom prst="line">
            <a:avLst/>
          </a:prstGeom>
          <a:ln w="38100"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5" name="TextBox 7"/>
          <p:cNvSpPr/>
          <p:nvPr/>
        </p:nvSpPr>
        <p:spPr>
          <a:xfrm>
            <a:off x="7315200" y="2209799"/>
            <a:ext cx="1828800" cy="3139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</a:pPr>
            <a:r>
              <a:rPr dirty="0"/>
              <a:t>Newsletters</a:t>
            </a:r>
          </a:p>
          <a:p>
            <a:pPr marL="285750" indent="-285750">
              <a:buSzPct val="100000"/>
              <a:buFont typeface="Arial"/>
              <a:buChar char="•"/>
              <a:defRPr>
                <a:solidFill>
                  <a:srgbClr val="FF0000"/>
                </a:solidFill>
              </a:defRPr>
            </a:pPr>
            <a:r>
              <a:rPr dirty="0"/>
              <a:t>Face to face meetings for </a:t>
            </a:r>
            <a:r>
              <a:rPr dirty="0" smtClean="0"/>
              <a:t>major, new donors</a:t>
            </a:r>
            <a:endParaRPr dirty="0"/>
          </a:p>
          <a:p>
            <a:pPr marL="285750" indent="-285750">
              <a:buSzPct val="100000"/>
              <a:buFont typeface="Arial"/>
              <a:buChar char="•"/>
            </a:pPr>
            <a:r>
              <a:rPr dirty="0"/>
              <a:t>Social media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rPr dirty="0" err="1">
                <a:solidFill>
                  <a:srgbClr val="FF0000"/>
                </a:solidFill>
              </a:rPr>
              <a:t>Phonathon</a:t>
            </a:r>
            <a:r>
              <a:rPr dirty="0">
                <a:solidFill>
                  <a:srgbClr val="FF0000"/>
                </a:solidFill>
              </a:rPr>
              <a:t> to say thank you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rPr dirty="0"/>
              <a:t>Annual report on the internet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rPr dirty="0"/>
              <a:t>Personal letter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894</TotalTime>
  <Words>543</Words>
  <Application>Microsoft Office PowerPoint</Application>
  <PresentationFormat>On-screen Show (4:3)</PresentationFormat>
  <Paragraphs>75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Georgia</vt:lpstr>
      <vt:lpstr>Office Theme</vt:lpstr>
      <vt:lpstr>PowerPoint Presentation</vt:lpstr>
      <vt:lpstr>The Donor Lifecycle Map*</vt:lpstr>
      <vt:lpstr>Why did the donor lifecycle map make so much sense to me?</vt:lpstr>
      <vt:lpstr>What is cultivation?</vt:lpstr>
      <vt:lpstr>Of what are we trying to foster growth?</vt:lpstr>
      <vt:lpstr>The Donor Lifecycle Map</vt:lpstr>
      <vt:lpstr>What Questions Can We Ask? </vt:lpstr>
      <vt:lpstr>What tools do we have?</vt:lpstr>
      <vt:lpstr>The Donor Lifecycle Map</vt:lpstr>
      <vt:lpstr>The Donor Lifecycle Map</vt:lpstr>
      <vt:lpstr>How well are we maintaining our donors?</vt:lpstr>
      <vt:lpstr>PowerPoint Presentation</vt:lpstr>
      <vt:lpstr>Measures of success using the Donor Lifecycle Map</vt:lpstr>
      <vt:lpstr>How does the Donor Lifecycle Map compare to the Donor Pyramid?</vt:lpstr>
      <vt:lpstr>The Donor Pyramid vs the Donor Lifecycle Map</vt:lpstr>
      <vt:lpstr>Two views from the Chronicle of Philanthropy (October, 2017)</vt:lpstr>
      <vt:lpstr>What really happened?</vt:lpstr>
      <vt:lpstr>PowerPoint Presentation</vt:lpstr>
      <vt:lpstr>PowerPoint Presentation</vt:lpstr>
      <vt:lpstr>What are the challenges to effecting change?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</dc:creator>
  <cp:lastModifiedBy>Kevin Martone</cp:lastModifiedBy>
  <cp:revision>38</cp:revision>
  <dcterms:modified xsi:type="dcterms:W3CDTF">2017-10-17T20:48:36Z</dcterms:modified>
</cp:coreProperties>
</file>