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9"/>
  </p:notesMasterIdLst>
  <p:sldIdLst>
    <p:sldId id="256" r:id="rId2"/>
    <p:sldId id="268" r:id="rId3"/>
    <p:sldId id="278" r:id="rId4"/>
    <p:sldId id="277" r:id="rId5"/>
    <p:sldId id="275" r:id="rId6"/>
    <p:sldId id="274" r:id="rId7"/>
    <p:sldId id="273" r:id="rId8"/>
    <p:sldId id="272" r:id="rId9"/>
    <p:sldId id="271" r:id="rId10"/>
    <p:sldId id="276" r:id="rId11"/>
    <p:sldId id="282" r:id="rId12"/>
    <p:sldId id="281" r:id="rId13"/>
    <p:sldId id="280" r:id="rId14"/>
    <p:sldId id="283" r:id="rId15"/>
    <p:sldId id="284" r:id="rId16"/>
    <p:sldId id="285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79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66432-5408-4C29-9878-D42736425B28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41632-D53B-4311-889B-D725EB91B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1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0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12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24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23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00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Growth in distributions</a:t>
            </a:r>
            <a:r>
              <a:rPr lang="en-US" baseline="0" dirty="0" smtClean="0"/>
              <a:t> to charity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20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13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88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3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63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8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67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77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6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54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1632-D53B-4311-889B-D725EB91B9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3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6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9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1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4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3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8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7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0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3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3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10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ptrust.org/daf-report/" TargetMode="External"/><Relationship Id="rId3" Type="http://schemas.openxmlformats.org/officeDocument/2006/relationships/hyperlink" Target="https://thomaspg.com/about-us" TargetMode="External"/><Relationship Id="rId7" Type="http://schemas.openxmlformats.org/officeDocument/2006/relationships/hyperlink" Target="https://charitablegiftplanners.org/" TargetMode="External"/><Relationship Id="rId12" Type="http://schemas.openxmlformats.org/officeDocument/2006/relationships/hyperlink" Target="https://www.vanguardcharitable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jfnagift.org/" TargetMode="External"/><Relationship Id="rId11" Type="http://schemas.openxmlformats.org/officeDocument/2006/relationships/hyperlink" Target="https://sharpenet.com/" TargetMode="External"/><Relationship Id="rId5" Type="http://schemas.openxmlformats.org/officeDocument/2006/relationships/hyperlink" Target="https://www.fidelitycharitable.org/nonprofits/overview.shtml" TargetMode="External"/><Relationship Id="rId10" Type="http://schemas.openxmlformats.org/officeDocument/2006/relationships/hyperlink" Target="https://www.schwabcharitable.org/public/charitable/home" TargetMode="External"/><Relationship Id="rId4" Type="http://schemas.openxmlformats.org/officeDocument/2006/relationships/hyperlink" Target="https://www.philanthropy.com/article/Working-With-Donor-Advised/243282" TargetMode="External"/><Relationship Id="rId9" Type="http://schemas.openxmlformats.org/officeDocument/2006/relationships/hyperlink" Target="http://www.depts.ttu.edu/hs/pfp/james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6">
                <a:lumMod val="40000"/>
                <a:lumOff val="60000"/>
                <a:alpha val="9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168515" cy="2971801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Beyond Cash: </a:t>
            </a:r>
            <a:br>
              <a:rPr lang="en-US" sz="7200" b="1" dirty="0" smtClean="0"/>
            </a:br>
            <a:r>
              <a:rPr lang="en-US" sz="7200" b="1" dirty="0" smtClean="0"/>
              <a:t>Donor friendly gift options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5751" y="4582776"/>
            <a:ext cx="5420685" cy="194733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Anne Vittoria</a:t>
            </a:r>
          </a:p>
          <a:p>
            <a:r>
              <a:rPr lang="en-US" sz="2800" b="1" dirty="0" smtClean="0"/>
              <a:t>Director of Gift Planning</a:t>
            </a:r>
          </a:p>
          <a:p>
            <a:r>
              <a:rPr lang="en-US" sz="2800" b="1" dirty="0" smtClean="0"/>
              <a:t>Mount Holyoke College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973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639" y="345781"/>
            <a:ext cx="4414559" cy="2056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682" y="3812304"/>
            <a:ext cx="3223150" cy="2282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641" y="491377"/>
            <a:ext cx="2744603" cy="20712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527079"/>
            <a:ext cx="11872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</a:rPr>
              <a:t>NAME CAMP A BENEFICIARY</a:t>
            </a:r>
            <a:endParaRPr lang="en-US" sz="2000" b="1" i="1" dirty="0">
              <a:ln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08270" y="3379670"/>
            <a:ext cx="5074017" cy="3147936"/>
            <a:chOff x="1008270" y="3379670"/>
            <a:chExt cx="5074017" cy="314793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270" y="3379670"/>
              <a:ext cx="3728623" cy="3147936"/>
            </a:xfrm>
            <a:prstGeom prst="rect">
              <a:avLst/>
            </a:prstGeom>
          </p:spPr>
        </p:pic>
        <p:sp>
          <p:nvSpPr>
            <p:cNvPr id="12" name="Rectangular Callout 11"/>
            <p:cNvSpPr/>
            <p:nvPr/>
          </p:nvSpPr>
          <p:spPr>
            <a:xfrm>
              <a:off x="3331918" y="3421102"/>
              <a:ext cx="2450893" cy="959958"/>
            </a:xfrm>
            <a:prstGeom prst="wedgeRectCallout">
              <a:avLst>
                <a:gd name="adj1" fmla="val -27976"/>
                <a:gd name="adj2" fmla="val 19597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Last Will and Testament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ular Callout 12"/>
            <p:cNvSpPr/>
            <p:nvPr/>
          </p:nvSpPr>
          <p:spPr>
            <a:xfrm>
              <a:off x="4448358" y="4505642"/>
              <a:ext cx="1633929" cy="959958"/>
            </a:xfrm>
            <a:prstGeom prst="wedgeRectCallout">
              <a:avLst>
                <a:gd name="adj1" fmla="val -57334"/>
                <a:gd name="adj2" fmla="val 7573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Living Trust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48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27079"/>
            <a:ext cx="11872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</a:rPr>
              <a:t>NAME CAMP A BENEFICIARY</a:t>
            </a:r>
            <a:endParaRPr lang="en-US" sz="2000" b="1" i="1" dirty="0">
              <a:ln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88" y="734236"/>
            <a:ext cx="2475317" cy="11532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135" y="734236"/>
            <a:ext cx="1674303" cy="12635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88" y="734236"/>
            <a:ext cx="1838402" cy="15520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68" y="741714"/>
            <a:ext cx="1838402" cy="15446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04145" y="3825852"/>
            <a:ext cx="100883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 give to </a:t>
            </a:r>
            <a:r>
              <a:rPr lang="en-US" sz="2800" dirty="0" smtClean="0"/>
              <a:t>NAME OF CAMP in LOCATION, </a:t>
            </a:r>
            <a:r>
              <a:rPr lang="en-US" sz="2800" dirty="0"/>
              <a:t>Federal Tax Identification Number: </a:t>
            </a:r>
            <a:r>
              <a:rPr lang="en-US" sz="2800" dirty="0" smtClean="0"/>
              <a:t>XX-XXXXX, </a:t>
            </a:r>
            <a:r>
              <a:rPr lang="en-US" sz="2800" dirty="0"/>
              <a:t>(___% of my residuary estate) or (all of my residuary estate) or (the sum of $</a:t>
            </a:r>
            <a:r>
              <a:rPr lang="en-US" sz="2800" u="sng" dirty="0"/>
              <a:t>		) </a:t>
            </a:r>
            <a:r>
              <a:rPr lang="en-US" sz="2800" dirty="0"/>
              <a:t>to be used for the benefit of </a:t>
            </a:r>
            <a:r>
              <a:rPr lang="en-US" sz="2800" dirty="0" smtClean="0"/>
              <a:t> CAMP as the Trustees </a:t>
            </a:r>
            <a:r>
              <a:rPr lang="en-US" sz="2800" dirty="0"/>
              <a:t>thereof may direct.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06445" y="2752439"/>
            <a:ext cx="386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9" y="154704"/>
            <a:ext cx="3223150" cy="2282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616" y="2923081"/>
            <a:ext cx="112276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dirty="0" smtClean="0"/>
              <a:t>DAF is a charitable account sponsored</a:t>
            </a:r>
            <a:r>
              <a:rPr lang="en-US" sz="2800" baseline="0" dirty="0" smtClean="0"/>
              <a:t> by a public charity that donors can use to support their philanthropy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28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aseline="0" dirty="0" smtClean="0"/>
              <a:t>Donor makes an irrevocable gift to the sponsoring public charity gets a tax deduction and advises on where distributions are to be made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dirty="0" smtClean="0"/>
              <a:t>Good for donors wanting to make a larger gift in one year (often for tax purposes) with distributions given over a period of years</a:t>
            </a:r>
            <a:endParaRPr lang="en-US" sz="2800" baseline="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00482" y="735666"/>
            <a:ext cx="68417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</a:rPr>
              <a:t>DONOR ADVISED FUNDS</a:t>
            </a:r>
          </a:p>
        </p:txBody>
      </p:sp>
    </p:spTree>
    <p:extLst>
      <p:ext uri="{BB962C8B-B14F-4D97-AF65-F5344CB8AC3E}">
        <p14:creationId xmlns:p14="http://schemas.microsoft.com/office/powerpoint/2010/main" val="23300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75" y="229654"/>
            <a:ext cx="3223150" cy="2282668"/>
          </a:xfrm>
          <a:prstGeom prst="rect">
            <a:avLst/>
          </a:prstGeom>
        </p:spPr>
      </p:pic>
      <p:pic>
        <p:nvPicPr>
          <p:cNvPr id="1026" name="Picture 2" descr="ch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745" y="1469894"/>
            <a:ext cx="7662131" cy="44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85613" y="5952241"/>
            <a:ext cx="439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Philanthropic Trust 2017 DAF report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6923" y="331121"/>
            <a:ext cx="68417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</a:rPr>
              <a:t>DONOR ADVISED FUNDS</a:t>
            </a:r>
          </a:p>
        </p:txBody>
      </p:sp>
    </p:spTree>
    <p:extLst>
      <p:ext uri="{BB962C8B-B14F-4D97-AF65-F5344CB8AC3E}">
        <p14:creationId xmlns:p14="http://schemas.microsoft.com/office/powerpoint/2010/main" val="3127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75" y="229654"/>
            <a:ext cx="3223150" cy="2282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85613" y="5952241"/>
            <a:ext cx="439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Philanthropic Trust 2017 DAF report</a:t>
            </a:r>
            <a:endParaRPr lang="en-US" dirty="0"/>
          </a:p>
        </p:txBody>
      </p:sp>
      <p:pic>
        <p:nvPicPr>
          <p:cNvPr id="3074" name="Picture 2" descr="ch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504" y="1529213"/>
            <a:ext cx="8212519" cy="442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25728" y="390440"/>
            <a:ext cx="68417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</a:rPr>
              <a:t>DONOR ADVISED FUNDS</a:t>
            </a:r>
          </a:p>
        </p:txBody>
      </p:sp>
    </p:spTree>
    <p:extLst>
      <p:ext uri="{BB962C8B-B14F-4D97-AF65-F5344CB8AC3E}">
        <p14:creationId xmlns:p14="http://schemas.microsoft.com/office/powerpoint/2010/main" val="26509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75" y="229654"/>
            <a:ext cx="3223150" cy="22826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7746" y="2705933"/>
            <a:ext cx="11167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Who are your donors giving through DAFs?</a:t>
            </a:r>
          </a:p>
          <a:p>
            <a:endParaRPr lang="en-US" sz="2800" dirty="0" smtClean="0"/>
          </a:p>
          <a:p>
            <a:r>
              <a:rPr lang="en-US" sz="2800" dirty="0" smtClean="0"/>
              <a:t>Can they be cultivated to give more through their DAF?</a:t>
            </a:r>
          </a:p>
          <a:p>
            <a:endParaRPr lang="en-US" sz="2800" dirty="0" smtClean="0"/>
          </a:p>
          <a:p>
            <a:r>
              <a:rPr lang="en-US" sz="2800" dirty="0" smtClean="0"/>
              <a:t>Is your camp named an ultimate beneficiary of their DAF?</a:t>
            </a:r>
          </a:p>
          <a:p>
            <a:endParaRPr lang="en-US" sz="2800" dirty="0" smtClean="0"/>
          </a:p>
          <a:p>
            <a:r>
              <a:rPr lang="en-US" sz="2800" dirty="0" smtClean="0"/>
              <a:t>Be certain of the IRS regulations around crediting and restrictions around using DAFs for pledge payments and restrictions around events and gifts. 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392005" y="236249"/>
            <a:ext cx="386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5768" y="810617"/>
            <a:ext cx="68417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</a:rPr>
              <a:t>DONOR ADVISED FUNDS</a:t>
            </a:r>
          </a:p>
        </p:txBody>
      </p:sp>
    </p:spTree>
    <p:extLst>
      <p:ext uri="{BB962C8B-B14F-4D97-AF65-F5344CB8AC3E}">
        <p14:creationId xmlns:p14="http://schemas.microsoft.com/office/powerpoint/2010/main" val="396471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86869" y="2144289"/>
            <a:ext cx="684177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</a:rPr>
              <a:t>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449" y="3267101"/>
            <a:ext cx="386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4061" y="3267101"/>
            <a:ext cx="386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1715" y="3267101"/>
            <a:ext cx="386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93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631" y="332509"/>
            <a:ext cx="11780321" cy="828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Resources: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Allen Thomas – Real </a:t>
            </a:r>
            <a:r>
              <a:rPr lang="en-US" sz="2200" b="1" dirty="0"/>
              <a:t>E</a:t>
            </a:r>
            <a:r>
              <a:rPr lang="en-US" sz="2200" b="1" dirty="0" smtClean="0"/>
              <a:t>state  </a:t>
            </a:r>
            <a:r>
              <a:rPr lang="en-US" sz="2200" b="1" dirty="0" smtClean="0">
                <a:hlinkClick r:id="rId3"/>
              </a:rPr>
              <a:t>https://thomaspg.com/about-us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Chronicle of Philanthropy  –  </a:t>
            </a:r>
            <a:r>
              <a:rPr lang="en-US" sz="2200" b="1" i="1" dirty="0" smtClean="0"/>
              <a:t>Working with Donor-Advised Funds: The Basics </a:t>
            </a:r>
            <a:r>
              <a:rPr lang="en-US" sz="2200" b="1" i="1" dirty="0" smtClean="0">
                <a:hlinkClick r:id="rId4"/>
              </a:rPr>
              <a:t>https://www.philanthropy.com/article/Working-With-Donor-Advised/243282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Fidelity Charitable  – Donor Advised Funds  – Assistance With Complex Assets </a:t>
            </a:r>
            <a:r>
              <a:rPr lang="en-US" sz="2200" b="1" dirty="0" smtClean="0">
                <a:hlinkClick r:id="rId5"/>
              </a:rPr>
              <a:t>https://www.fidelitycharitable.org/nonprofits/overview.shtml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Jewish Federations of North America – Planned Giving Information </a:t>
            </a:r>
            <a:r>
              <a:rPr lang="en-US" sz="2200" b="1" dirty="0" smtClean="0">
                <a:hlinkClick r:id="rId6"/>
              </a:rPr>
              <a:t>http://www.jfnagift.org/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National Association of Charitable Gift Planners  –   General Information </a:t>
            </a:r>
            <a:r>
              <a:rPr lang="en-US" sz="2200" b="1" dirty="0" smtClean="0">
                <a:hlinkClick r:id="rId7"/>
              </a:rPr>
              <a:t>https://charitablegiftplanners.org/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National Philanthropic Trust  – 2017 Donor Advised Fund Report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hlinkClick r:id="rId8"/>
              </a:rPr>
              <a:t>https://www.nptrust.org/daf-report/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Prof. Russell James III, JD, PhD, CFP  –  Philanthropy </a:t>
            </a:r>
            <a:r>
              <a:rPr lang="en-US" sz="2200" b="1" dirty="0"/>
              <a:t>R</a:t>
            </a:r>
            <a:r>
              <a:rPr lang="en-US" sz="2200" b="1" dirty="0" smtClean="0"/>
              <a:t>esearcher at Texas Tech University  </a:t>
            </a:r>
            <a:r>
              <a:rPr lang="en-US" sz="2200" b="1" dirty="0" smtClean="0">
                <a:hlinkClick r:id="rId9"/>
              </a:rPr>
              <a:t>http://www.depts.ttu.edu/hs/pfp/james.php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Schwab Charitable – Donor Advised Funds </a:t>
            </a:r>
            <a:r>
              <a:rPr lang="en-US" sz="2200" b="1" dirty="0" smtClean="0">
                <a:hlinkClick r:id="rId10"/>
              </a:rPr>
              <a:t>https://www.schwabcharitable.org/public/charitable/home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Sharpe Group  – </a:t>
            </a:r>
            <a:r>
              <a:rPr lang="en-US" sz="2200" b="1" i="1" dirty="0" smtClean="0"/>
              <a:t>Your Guide to Effective Giving After Tax Reform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3399FF"/>
                </a:solidFill>
                <a:hlinkClick r:id="rId11"/>
              </a:rPr>
              <a:t>https://sharpenet.com/</a:t>
            </a:r>
            <a:endParaRPr lang="en-US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Vanguard Charitable  –  Donor Advised Funds </a:t>
            </a:r>
            <a:r>
              <a:rPr lang="en-US" sz="2200" b="1" dirty="0" smtClean="0">
                <a:hlinkClick r:id="rId12"/>
              </a:rPr>
              <a:t>https://www.vanguardcharitable.org/</a:t>
            </a:r>
            <a:endParaRPr lang="en-US" sz="2200" b="1" dirty="0" smtClean="0"/>
          </a:p>
          <a:p>
            <a:endParaRPr lang="en-US" sz="2350" b="1" dirty="0" smtClean="0"/>
          </a:p>
          <a:p>
            <a:endParaRPr lang="en-US" sz="235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5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endParaRPr lang="en-US" sz="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3399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rgbClr val="3399FF"/>
              </a:solidFill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26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ichaelrosensays.files.wordpress.com/2018/05/fundraising-growth-russell-james.png?w=1024&amp;h=5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233" y="869438"/>
            <a:ext cx="9205783" cy="517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6076" y="6324689"/>
            <a:ext cx="1156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Prof. Russell James III, JD, PhD, CFP, philanthropy researcher at Texas Tech University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" y="269273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Results from 1 Million Nonprofit Tax Returns 2010-2015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99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41564" y="1228479"/>
            <a:ext cx="3562149" cy="2671985"/>
            <a:chOff x="934539" y="1493152"/>
            <a:chExt cx="3562149" cy="26719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539" y="1493152"/>
              <a:ext cx="3562149" cy="261043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66106" y="3457251"/>
              <a:ext cx="349901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Securities: Stocks, </a:t>
              </a:r>
            </a:p>
            <a:p>
              <a:pPr algn="ctr"/>
              <a:r>
                <a:rPr lang="en-US" sz="2000" b="1" dirty="0" smtClean="0"/>
                <a:t>Bonds, Mutual Funds</a:t>
              </a:r>
              <a:endParaRPr lang="en-US" sz="2000" b="1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50" y="4047311"/>
            <a:ext cx="2649250" cy="19992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034" y="4341005"/>
            <a:ext cx="4164384" cy="170556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17472" y="161754"/>
            <a:ext cx="114451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</a:rPr>
              <a:t>NON CASH APPRECIATED ASSETS</a:t>
            </a:r>
          </a:p>
        </p:txBody>
      </p:sp>
    </p:spTree>
    <p:extLst>
      <p:ext uri="{BB962C8B-B14F-4D97-AF65-F5344CB8AC3E}">
        <p14:creationId xmlns:p14="http://schemas.microsoft.com/office/powerpoint/2010/main" val="21126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086" y="524105"/>
            <a:ext cx="4177583" cy="3022467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TextBox 3"/>
          <p:cNvSpPr txBox="1"/>
          <p:nvPr/>
        </p:nvSpPr>
        <p:spPr>
          <a:xfrm>
            <a:off x="3751107" y="2798222"/>
            <a:ext cx="4103542" cy="8196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Securities: Stocks, </a:t>
            </a:r>
          </a:p>
          <a:p>
            <a:pPr algn="ctr"/>
            <a:r>
              <a:rPr lang="en-US" sz="2000" b="1" dirty="0" smtClean="0"/>
              <a:t>Bonds, Mutual Funds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3617843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</a:rPr>
              <a:t>DOUBLE TAX BENEFIT WHEN GIVEN TO CHARITY</a:t>
            </a:r>
            <a:endParaRPr lang="en-US" sz="4000" b="1" dirty="0">
              <a:ln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5358" y="3894196"/>
            <a:ext cx="20826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DOUBLE</a:t>
            </a:r>
            <a:endParaRPr lang="en-US" sz="4400" i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4663637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b="1" dirty="0" smtClean="0"/>
              <a:t>Charitable Deduction for Full Market Value</a:t>
            </a:r>
          </a:p>
          <a:p>
            <a:pPr algn="ctr"/>
            <a:r>
              <a:rPr lang="en-US" sz="2800" b="1" i="1" dirty="0" smtClean="0"/>
              <a:t>(with 5 year carry over)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b="1" dirty="0" smtClean="0"/>
              <a:t>Avoid Capital Gain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412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208" y="270722"/>
            <a:ext cx="11924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GIVE A SECURITY           KEEP A SECURITY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872" y="1805113"/>
            <a:ext cx="3468001" cy="389332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7511143" y="1148667"/>
            <a:ext cx="4513843" cy="3672040"/>
          </a:xfrm>
          <a:prstGeom prst="wedgeRectCallout">
            <a:avLst>
              <a:gd name="adj1" fmla="val -64740"/>
              <a:gd name="adj2" fmla="val 381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 have $10,000 in cash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as well as securities. 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securities have performed really well and increased in value over the  past few years.  I’d like to keep them in my portfolio.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19614" y="1095767"/>
            <a:ext cx="3213645" cy="1820136"/>
          </a:xfrm>
          <a:prstGeom prst="wedgeRectCallout">
            <a:avLst>
              <a:gd name="adj1" fmla="val 54622"/>
              <a:gd name="adj2" fmla="val 863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I’ve decided to give $10,000  to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Camp this year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0208" y="270722"/>
            <a:ext cx="1192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GIVE A SECURITY           KEEP A SECURITY</a:t>
            </a:r>
            <a:endParaRPr lang="en-US" sz="28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368088" y="3925700"/>
            <a:ext cx="10843042" cy="2646227"/>
            <a:chOff x="769117" y="3913877"/>
            <a:chExt cx="10843042" cy="2646227"/>
          </a:xfrm>
        </p:grpSpPr>
        <p:sp>
          <p:nvSpPr>
            <p:cNvPr id="14" name="Curved Left Arrow 13"/>
            <p:cNvSpPr/>
            <p:nvPr/>
          </p:nvSpPr>
          <p:spPr>
            <a:xfrm rot="5675514">
              <a:off x="4653526" y="785578"/>
              <a:ext cx="1890117" cy="9658936"/>
            </a:xfrm>
            <a:prstGeom prst="curvedLeftArrow">
              <a:avLst/>
            </a:prstGeom>
            <a:solidFill>
              <a:srgbClr val="2AAFB6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70005" y="3913877"/>
              <a:ext cx="7689723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Use $10,000 cash to </a:t>
              </a:r>
            </a:p>
            <a:p>
              <a:pPr algn="ctr"/>
              <a:r>
                <a:rPr lang="en-US" sz="2800" b="1" dirty="0" smtClean="0"/>
                <a:t>re-purchase favorite securities </a:t>
              </a:r>
            </a:p>
            <a:p>
              <a:r>
                <a:rPr lang="en-US" sz="2400" b="1" dirty="0" smtClean="0"/>
                <a:t>Benefit: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 smtClean="0"/>
                <a:t>same </a:t>
              </a:r>
              <a:r>
                <a:rPr lang="en-US" sz="2400" b="1" dirty="0"/>
                <a:t>amount invested in the </a:t>
              </a:r>
              <a:r>
                <a:rPr lang="en-US" sz="2400" b="1" dirty="0" smtClean="0"/>
                <a:t>favorite security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 smtClean="0"/>
                <a:t>higher </a:t>
              </a:r>
              <a:r>
                <a:rPr lang="en-US" sz="2400" b="1" dirty="0"/>
                <a:t>cost </a:t>
              </a:r>
              <a:r>
                <a:rPr lang="en-US" sz="2400" b="1" dirty="0" smtClean="0"/>
                <a:t>basis, saving </a:t>
              </a:r>
              <a:r>
                <a:rPr lang="en-US" sz="2400" b="1" dirty="0"/>
                <a:t>future capital </a:t>
              </a:r>
              <a:r>
                <a:rPr lang="en-US" sz="2400" b="1" dirty="0" smtClean="0"/>
                <a:t>gains tax</a:t>
              </a:r>
              <a:endParaRPr lang="en-US" sz="2400" b="1" dirty="0"/>
            </a:p>
            <a:p>
              <a:pPr marL="342900" indent="-342900" algn="ctr">
                <a:buFont typeface="Arial" panose="020B0604020202020204" pitchFamily="34" charset="0"/>
                <a:buChar char="•"/>
              </a:pPr>
              <a:endParaRPr lang="en-US" sz="2400" b="1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9565" y="4535256"/>
              <a:ext cx="2032594" cy="1352599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307929" y="612048"/>
            <a:ext cx="11477396" cy="3634275"/>
            <a:chOff x="307929" y="612048"/>
            <a:chExt cx="11477396" cy="3634275"/>
          </a:xfrm>
        </p:grpSpPr>
        <p:grpSp>
          <p:nvGrpSpPr>
            <p:cNvPr id="2" name="Group 1"/>
            <p:cNvGrpSpPr/>
            <p:nvPr/>
          </p:nvGrpSpPr>
          <p:grpSpPr>
            <a:xfrm>
              <a:off x="307929" y="612048"/>
              <a:ext cx="10516503" cy="3634275"/>
              <a:chOff x="307929" y="612048"/>
              <a:chExt cx="10516503" cy="363427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07929" y="612048"/>
                <a:ext cx="10516503" cy="3634275"/>
                <a:chOff x="307929" y="612048"/>
                <a:chExt cx="10516503" cy="3634275"/>
              </a:xfrm>
            </p:grpSpPr>
            <p:sp>
              <p:nvSpPr>
                <p:cNvPr id="6" name="Curved Left Arrow 5"/>
                <p:cNvSpPr/>
                <p:nvPr/>
              </p:nvSpPr>
              <p:spPr>
                <a:xfrm rot="16200000">
                  <a:off x="5116316" y="-3162042"/>
                  <a:ext cx="1934026" cy="9482206"/>
                </a:xfrm>
                <a:prstGeom prst="curvedLeftArrow">
                  <a:avLst/>
                </a:prstGeom>
                <a:solidFill>
                  <a:srgbClr val="2AAFB6"/>
                </a:solidFill>
                <a:ln w="25400" cap="flat" cmpd="sng" algn="ctr">
                  <a:solidFill>
                    <a:sysClr val="window" lastClr="FFFFFF">
                      <a:lumMod val="65000"/>
                    </a:sys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307929" y="2174488"/>
                  <a:ext cx="2053396" cy="2071835"/>
                  <a:chOff x="203922" y="957737"/>
                  <a:chExt cx="4292768" cy="3145845"/>
                </a:xfrm>
              </p:grpSpPr>
              <p:pic>
                <p:nvPicPr>
                  <p:cNvPr id="9" name="Picture 8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922" y="957737"/>
                    <a:ext cx="4292768" cy="3145845"/>
                  </a:xfrm>
                  <a:prstGeom prst="rect">
                    <a:avLst/>
                  </a:prstGeom>
                </p:spPr>
              </p:pic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1004120" y="3869855"/>
                    <a:ext cx="3409710" cy="191794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2000" b="1" dirty="0"/>
                  </a:p>
                </p:txBody>
              </p:sp>
            </p:grpSp>
            <p:sp>
              <p:nvSpPr>
                <p:cNvPr id="8" name="TextBox 7"/>
                <p:cNvSpPr txBox="1"/>
                <p:nvPr/>
              </p:nvSpPr>
              <p:spPr>
                <a:xfrm>
                  <a:off x="2468976" y="966375"/>
                  <a:ext cx="7228706" cy="20621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b="1" dirty="0" smtClean="0"/>
                    <a:t>Transfer $10,000 of </a:t>
                  </a:r>
                </a:p>
                <a:p>
                  <a:pPr algn="ctr"/>
                  <a:r>
                    <a:rPr lang="en-US" sz="2800" b="1" dirty="0" smtClean="0"/>
                    <a:t>favorite securities to Camp</a:t>
                  </a:r>
                </a:p>
                <a:p>
                  <a:r>
                    <a:rPr lang="en-US" sz="2400" b="1" dirty="0" smtClean="0"/>
                    <a:t>Double Benefit:</a:t>
                  </a:r>
                </a:p>
                <a:p>
                  <a:pPr marL="342900" indent="-342900">
                    <a:buFont typeface="Arial" panose="020B0604020202020204" pitchFamily="34" charset="0"/>
                    <a:buChar char="•"/>
                  </a:pPr>
                  <a:r>
                    <a:rPr lang="en-US" sz="2400" b="1" dirty="0" smtClean="0"/>
                    <a:t>charitable deduction for full $10,000</a:t>
                  </a:r>
                </a:p>
                <a:p>
                  <a:pPr marL="342900" indent="-342900">
                    <a:buFont typeface="Arial" panose="020B0604020202020204" pitchFamily="34" charset="0"/>
                    <a:buChar char="•"/>
                  </a:pPr>
                  <a:r>
                    <a:rPr lang="en-US" sz="2400" b="1" dirty="0"/>
                    <a:t>p</a:t>
                  </a:r>
                  <a:r>
                    <a:rPr lang="en-US" sz="2400" b="1" dirty="0" smtClean="0"/>
                    <a:t>ay no capital gain tax when given to charity</a:t>
                  </a:r>
                </a:p>
              </p:txBody>
            </p:sp>
          </p:grpSp>
          <p:sp>
            <p:nvSpPr>
              <p:cNvPr id="4" name="TextBox 3"/>
              <p:cNvSpPr txBox="1"/>
              <p:nvPr/>
            </p:nvSpPr>
            <p:spPr>
              <a:xfrm>
                <a:off x="308701" y="3962404"/>
                <a:ext cx="2042428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sz="12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5947" y="2492171"/>
              <a:ext cx="2439378" cy="125476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0392005" y="236249"/>
            <a:ext cx="386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980" y="3430828"/>
            <a:ext cx="114438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Attractive to donors who do not itemize deductions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2018 increase in standard deduction will mean fewer people itemizing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Keeps reportable income </a:t>
            </a:r>
            <a:r>
              <a:rPr lang="en-US" sz="2800" b="1" dirty="0"/>
              <a:t>lower </a:t>
            </a:r>
            <a:r>
              <a:rPr lang="en-US" sz="2800" b="1" dirty="0" smtClean="0"/>
              <a:t>because it passes directly to charity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not considered income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Potentially avoiding Social Security and other income from being taxed at a higher rate</a:t>
            </a:r>
          </a:p>
          <a:p>
            <a:endParaRPr lang="en-US" sz="28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464980" y="223857"/>
            <a:ext cx="9962875" cy="2730053"/>
            <a:chOff x="464980" y="223857"/>
            <a:chExt cx="9962875" cy="2730053"/>
          </a:xfrm>
        </p:grpSpPr>
        <p:sp>
          <p:nvSpPr>
            <p:cNvPr id="3" name="Rectangle 2"/>
            <p:cNvSpPr/>
            <p:nvPr/>
          </p:nvSpPr>
          <p:spPr>
            <a:xfrm>
              <a:off x="3586082" y="315942"/>
              <a:ext cx="6841773" cy="243143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/>
                </a:rPr>
                <a:t>QUALIFIED CHARITABLE DISTRIBUTION</a:t>
              </a:r>
            </a:p>
            <a:p>
              <a:pPr algn="ctr"/>
              <a:r>
                <a:rPr lang="en-US" sz="3200" b="1" i="1" dirty="0" smtClean="0">
                  <a:ln/>
                </a:rPr>
                <a:t>Making a gift from an </a:t>
              </a:r>
            </a:p>
            <a:p>
              <a:pPr algn="ctr"/>
              <a:r>
                <a:rPr lang="en-US" sz="3200" b="1" i="1" dirty="0" smtClean="0">
                  <a:ln/>
                </a:rPr>
                <a:t>Individual Retirement Account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980" y="223857"/>
              <a:ext cx="3121101" cy="2730053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7237708" y="11778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4980" y="223857"/>
            <a:ext cx="9962875" cy="2730053"/>
            <a:chOff x="464980" y="223857"/>
            <a:chExt cx="9962875" cy="2730053"/>
          </a:xfrm>
        </p:grpSpPr>
        <p:sp>
          <p:nvSpPr>
            <p:cNvPr id="3" name="Rectangle 2"/>
            <p:cNvSpPr/>
            <p:nvPr/>
          </p:nvSpPr>
          <p:spPr>
            <a:xfrm>
              <a:off x="3586082" y="315942"/>
              <a:ext cx="6841773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/>
                </a:rPr>
                <a:t>QUALIFIED CHARITABLE DISTRIBUTION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980" y="223857"/>
              <a:ext cx="3121101" cy="2730053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569911" y="3189158"/>
            <a:ext cx="114438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Donor </a:t>
            </a:r>
            <a:r>
              <a:rPr lang="en-US" sz="2800" b="1" dirty="0"/>
              <a:t>must be age 70 ½ or older when the gift is </a:t>
            </a:r>
            <a:r>
              <a:rPr lang="en-US" sz="2800" b="1" dirty="0" smtClean="0"/>
              <a:t>made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G</a:t>
            </a:r>
            <a:r>
              <a:rPr lang="en-US" sz="2800" b="1" dirty="0" smtClean="0"/>
              <a:t>ift </a:t>
            </a:r>
            <a:r>
              <a:rPr lang="en-US" sz="2800" b="1" dirty="0"/>
              <a:t>must come </a:t>
            </a:r>
            <a:r>
              <a:rPr lang="en-US" sz="2800" b="1" dirty="0" smtClean="0"/>
              <a:t>from a traditional </a:t>
            </a:r>
            <a:r>
              <a:rPr lang="en-US" sz="2800" b="1" dirty="0"/>
              <a:t>I</a:t>
            </a:r>
            <a:r>
              <a:rPr lang="en-US" sz="2800" b="1" dirty="0" smtClean="0"/>
              <a:t>RA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401(k</a:t>
            </a:r>
            <a:r>
              <a:rPr lang="en-US" sz="2800" b="1" dirty="0"/>
              <a:t>), 403(b), SEP </a:t>
            </a:r>
            <a:r>
              <a:rPr lang="en-US" sz="2800" b="1" dirty="0" smtClean="0"/>
              <a:t>IRA, </a:t>
            </a:r>
            <a:r>
              <a:rPr lang="en-US" sz="2800" b="1" dirty="0"/>
              <a:t>and other retirement accounts do not </a:t>
            </a:r>
            <a:r>
              <a:rPr lang="en-US" sz="2800" b="1" dirty="0" smtClean="0"/>
              <a:t>qualify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The gift must come directly from the IRA to charity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Able to distribute any amount, $1 to $100,000</a:t>
            </a:r>
            <a:endParaRPr lang="en-US" sz="2800" b="1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195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4980" y="223857"/>
            <a:ext cx="9962875" cy="2730053"/>
            <a:chOff x="464980" y="223857"/>
            <a:chExt cx="9962875" cy="2730053"/>
          </a:xfrm>
        </p:grpSpPr>
        <p:sp>
          <p:nvSpPr>
            <p:cNvPr id="3" name="Rectangle 2"/>
            <p:cNvSpPr/>
            <p:nvPr/>
          </p:nvSpPr>
          <p:spPr>
            <a:xfrm>
              <a:off x="3586082" y="315942"/>
              <a:ext cx="6841773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/>
                </a:rPr>
                <a:t>QUALIFIED CHARITABLE DISTRIBUTION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980" y="223857"/>
              <a:ext cx="3121101" cy="2730053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64980" y="3318570"/>
            <a:ext cx="114438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S</a:t>
            </a:r>
            <a:r>
              <a:rPr lang="en-US" sz="2800" b="1" dirty="0" smtClean="0"/>
              <a:t>atisfies all or a portion of the </a:t>
            </a:r>
            <a:r>
              <a:rPr lang="en-US" sz="2800" b="1" dirty="0"/>
              <a:t>Required Minimum Distribution (RMD) if </a:t>
            </a:r>
            <a:r>
              <a:rPr lang="en-US" sz="2800" b="1" dirty="0" smtClean="0"/>
              <a:t>not </a:t>
            </a:r>
            <a:r>
              <a:rPr lang="en-US" sz="2800" b="1" dirty="0"/>
              <a:t>already taken </a:t>
            </a:r>
            <a:r>
              <a:rPr lang="en-US" sz="2800" b="1" dirty="0" smtClean="0"/>
              <a:t>in that calendar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E</a:t>
            </a:r>
            <a:r>
              <a:rPr lang="en-US" sz="2800" b="1" dirty="0" smtClean="0"/>
              <a:t>xcluded </a:t>
            </a:r>
            <a:r>
              <a:rPr lang="en-US" sz="2800" b="1" dirty="0"/>
              <a:t>from </a:t>
            </a:r>
            <a:r>
              <a:rPr lang="en-US" sz="2800" b="1" dirty="0" smtClean="0"/>
              <a:t>income therefore not available </a:t>
            </a:r>
            <a:r>
              <a:rPr lang="en-US" sz="2800" b="1" dirty="0"/>
              <a:t>as an income tax charitable </a:t>
            </a:r>
            <a:r>
              <a:rPr lang="en-US" sz="2800" b="1" dirty="0" smtClean="0"/>
              <a:t>deduction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i="1" dirty="0" smtClean="0"/>
          </a:p>
          <a:p>
            <a:pPr algn="ctr"/>
            <a:r>
              <a:rPr lang="en-US" sz="2800" b="1" i="1" dirty="0" smtClean="0"/>
              <a:t>Donors should contact their </a:t>
            </a:r>
          </a:p>
          <a:p>
            <a:pPr algn="ctr"/>
            <a:r>
              <a:rPr lang="en-US" sz="2800" b="1" i="1" dirty="0" smtClean="0"/>
              <a:t>fiduciary </a:t>
            </a:r>
            <a:r>
              <a:rPr lang="en-US" sz="2800" b="1" i="1" dirty="0"/>
              <a:t>company to initiate a charitable distribution</a:t>
            </a:r>
          </a:p>
          <a:p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392005" y="236249"/>
            <a:ext cx="386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0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709</Words>
  <Application>Microsoft Office PowerPoint</Application>
  <PresentationFormat>Widescreen</PresentationFormat>
  <Paragraphs>127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Beyond Cash:  Donor friendly gift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Cash: Donor friendly gift options</dc:title>
  <dc:creator>Windows User</dc:creator>
  <cp:lastModifiedBy>Windows User</cp:lastModifiedBy>
  <cp:revision>58</cp:revision>
  <dcterms:created xsi:type="dcterms:W3CDTF">2018-09-28T20:42:33Z</dcterms:created>
  <dcterms:modified xsi:type="dcterms:W3CDTF">2018-10-05T17:05:53Z</dcterms:modified>
</cp:coreProperties>
</file>