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5" r:id="rId1"/>
  </p:sldMasterIdLst>
  <p:notesMasterIdLst>
    <p:notesMasterId r:id="rId96"/>
  </p:notesMasterIdLst>
  <p:handoutMasterIdLst>
    <p:handoutMasterId r:id="rId97"/>
  </p:handoutMasterIdLst>
  <p:sldIdLst>
    <p:sldId id="440" r:id="rId2"/>
    <p:sldId id="422" r:id="rId3"/>
    <p:sldId id="353" r:id="rId4"/>
    <p:sldId id="316" r:id="rId5"/>
    <p:sldId id="391" r:id="rId6"/>
    <p:sldId id="386" r:id="rId7"/>
    <p:sldId id="456" r:id="rId8"/>
    <p:sldId id="385" r:id="rId9"/>
    <p:sldId id="416" r:id="rId10"/>
    <p:sldId id="314" r:id="rId11"/>
    <p:sldId id="450" r:id="rId12"/>
    <p:sldId id="443" r:id="rId13"/>
    <p:sldId id="442" r:id="rId14"/>
    <p:sldId id="454" r:id="rId15"/>
    <p:sldId id="290" r:id="rId16"/>
    <p:sldId id="318" r:id="rId17"/>
    <p:sldId id="369" r:id="rId18"/>
    <p:sldId id="294" r:id="rId19"/>
    <p:sldId id="295" r:id="rId20"/>
    <p:sldId id="370" r:id="rId21"/>
    <p:sldId id="441" r:id="rId22"/>
    <p:sldId id="364" r:id="rId23"/>
    <p:sldId id="344" r:id="rId24"/>
    <p:sldId id="301" r:id="rId25"/>
    <p:sldId id="365" r:id="rId26"/>
    <p:sldId id="264" r:id="rId27"/>
    <p:sldId id="343" r:id="rId28"/>
    <p:sldId id="403" r:id="rId29"/>
    <p:sldId id="438" r:id="rId30"/>
    <p:sldId id="439" r:id="rId31"/>
    <p:sldId id="372" r:id="rId32"/>
    <p:sldId id="347" r:id="rId33"/>
    <p:sldId id="352" r:id="rId34"/>
    <p:sldId id="283" r:id="rId35"/>
    <p:sldId id="272" r:id="rId36"/>
    <p:sldId id="377" r:id="rId37"/>
    <p:sldId id="380" r:id="rId38"/>
    <p:sldId id="379" r:id="rId39"/>
    <p:sldId id="346" r:id="rId40"/>
    <p:sldId id="350" r:id="rId41"/>
    <p:sldId id="351" r:id="rId42"/>
    <p:sldId id="404" r:id="rId43"/>
    <p:sldId id="455" r:id="rId44"/>
    <p:sldId id="383" r:id="rId45"/>
    <p:sldId id="307" r:id="rId46"/>
    <p:sldId id="428" r:id="rId47"/>
    <p:sldId id="308" r:id="rId48"/>
    <p:sldId id="409" r:id="rId49"/>
    <p:sldId id="424" r:id="rId50"/>
    <p:sldId id="410" r:id="rId51"/>
    <p:sldId id="376" r:id="rId52"/>
    <p:sldId id="326" r:id="rId53"/>
    <p:sldId id="267" r:id="rId54"/>
    <p:sldId id="271" r:id="rId55"/>
    <p:sldId id="330" r:id="rId56"/>
    <p:sldId id="426" r:id="rId57"/>
    <p:sldId id="384" r:id="rId58"/>
    <p:sldId id="333" r:id="rId59"/>
    <p:sldId id="417" r:id="rId60"/>
    <p:sldId id="405" r:id="rId61"/>
    <p:sldId id="269" r:id="rId62"/>
    <p:sldId id="430" r:id="rId63"/>
    <p:sldId id="306" r:id="rId64"/>
    <p:sldId id="309" r:id="rId65"/>
    <p:sldId id="327" r:id="rId66"/>
    <p:sldId id="311" r:id="rId67"/>
    <p:sldId id="278" r:id="rId68"/>
    <p:sldId id="263" r:id="rId69"/>
    <p:sldId id="300" r:id="rId70"/>
    <p:sldId id="431" r:id="rId71"/>
    <p:sldId id="392" r:id="rId72"/>
    <p:sldId id="393" r:id="rId73"/>
    <p:sldId id="394" r:id="rId74"/>
    <p:sldId id="397" r:id="rId75"/>
    <p:sldId id="398" r:id="rId76"/>
    <p:sldId id="401" r:id="rId77"/>
    <p:sldId id="373" r:id="rId78"/>
    <p:sldId id="313" r:id="rId79"/>
    <p:sldId id="432" r:id="rId80"/>
    <p:sldId id="342" r:id="rId81"/>
    <p:sldId id="407" r:id="rId82"/>
    <p:sldId id="461" r:id="rId83"/>
    <p:sldId id="459" r:id="rId84"/>
    <p:sldId id="429" r:id="rId85"/>
    <p:sldId id="462" r:id="rId86"/>
    <p:sldId id="355" r:id="rId87"/>
    <p:sldId id="359" r:id="rId88"/>
    <p:sldId id="360" r:id="rId89"/>
    <p:sldId id="361" r:id="rId90"/>
    <p:sldId id="362" r:id="rId91"/>
    <p:sldId id="356" r:id="rId92"/>
    <p:sldId id="433" r:id="rId93"/>
    <p:sldId id="437" r:id="rId94"/>
    <p:sldId id="453" r:id="rId95"/>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4D3D95A-B401-EB4D-AD4C-E3914621AE4D}">
          <p14:sldIdLst>
            <p14:sldId id="440"/>
            <p14:sldId id="422"/>
            <p14:sldId id="353"/>
            <p14:sldId id="316"/>
            <p14:sldId id="391"/>
            <p14:sldId id="386"/>
            <p14:sldId id="456"/>
            <p14:sldId id="385"/>
            <p14:sldId id="416"/>
            <p14:sldId id="314"/>
            <p14:sldId id="450"/>
            <p14:sldId id="443"/>
            <p14:sldId id="442"/>
            <p14:sldId id="454"/>
            <p14:sldId id="290"/>
            <p14:sldId id="318"/>
          </p14:sldIdLst>
        </p14:section>
        <p14:section name="Landscape" id="{AC68CBF0-32BC-B142-AD6A-428E43D2140B}">
          <p14:sldIdLst>
            <p14:sldId id="369"/>
            <p14:sldId id="294"/>
            <p14:sldId id="295"/>
          </p14:sldIdLst>
        </p14:section>
        <p14:section name="Principles and Glossary" id="{B569FF15-E4E5-C94D-A132-FBDCC9ED15F9}">
          <p14:sldIdLst>
            <p14:sldId id="370"/>
            <p14:sldId id="441"/>
          </p14:sldIdLst>
        </p14:section>
        <p14:section name="Research – Value of Giving" id="{D67B4114-A6CC-084A-8E9E-1AD9D9E178C6}">
          <p14:sldIdLst>
            <p14:sldId id="364"/>
            <p14:sldId id="344"/>
            <p14:sldId id="301"/>
            <p14:sldId id="365"/>
            <p14:sldId id="264"/>
            <p14:sldId id="343"/>
            <p14:sldId id="403"/>
            <p14:sldId id="438"/>
            <p14:sldId id="439"/>
            <p14:sldId id="372"/>
            <p14:sldId id="347"/>
            <p14:sldId id="352"/>
            <p14:sldId id="283"/>
            <p14:sldId id="272"/>
            <p14:sldId id="377"/>
            <p14:sldId id="380"/>
            <p14:sldId id="379"/>
            <p14:sldId id="346"/>
            <p14:sldId id="350"/>
            <p14:sldId id="351"/>
            <p14:sldId id="404"/>
            <p14:sldId id="455"/>
          </p14:sldIdLst>
        </p14:section>
        <p14:section name="Research - Social Norms" id="{EE8F55C1-20E9-D44F-9891-45C24641EC62}">
          <p14:sldIdLst>
            <p14:sldId id="383"/>
            <p14:sldId id="307"/>
            <p14:sldId id="428"/>
            <p14:sldId id="308"/>
            <p14:sldId id="409"/>
            <p14:sldId id="424"/>
            <p14:sldId id="410"/>
            <p14:sldId id="376"/>
            <p14:sldId id="326"/>
            <p14:sldId id="267"/>
            <p14:sldId id="271"/>
            <p14:sldId id="330"/>
            <p14:sldId id="426"/>
          </p14:sldIdLst>
        </p14:section>
        <p14:section name="Research - Happiness" id="{EE426B91-542A-214B-B6AE-9D3FDEB176AD}">
          <p14:sldIdLst>
            <p14:sldId id="384"/>
            <p14:sldId id="333"/>
            <p14:sldId id="417"/>
            <p14:sldId id="405"/>
            <p14:sldId id="269"/>
            <p14:sldId id="430"/>
            <p14:sldId id="306"/>
            <p14:sldId id="309"/>
            <p14:sldId id="327"/>
            <p14:sldId id="311"/>
            <p14:sldId id="278"/>
            <p14:sldId id="263"/>
            <p14:sldId id="300"/>
            <p14:sldId id="431"/>
            <p14:sldId id="392"/>
            <p14:sldId id="393"/>
            <p14:sldId id="394"/>
            <p14:sldId id="397"/>
            <p14:sldId id="398"/>
            <p14:sldId id="401"/>
            <p14:sldId id="373"/>
            <p14:sldId id="313"/>
            <p14:sldId id="432"/>
            <p14:sldId id="342"/>
            <p14:sldId id="407"/>
            <p14:sldId id="461"/>
            <p14:sldId id="459"/>
            <p14:sldId id="429"/>
            <p14:sldId id="462"/>
            <p14:sldId id="355"/>
            <p14:sldId id="359"/>
            <p14:sldId id="360"/>
            <p14:sldId id="361"/>
            <p14:sldId id="362"/>
            <p14:sldId id="356"/>
            <p14:sldId id="433"/>
            <p14:sldId id="437"/>
            <p14:sldId id="453"/>
          </p14:sldIdLst>
        </p14:section>
        <p14:section name="Principles" id="{662AC8F9-F094-4145-9C72-F084A6A764FF}">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C04693"/>
    <a:srgbClr val="E855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1"/>
    <p:restoredTop sz="80082"/>
  </p:normalViewPr>
  <p:slideViewPr>
    <p:cSldViewPr snapToGrid="0" snapToObjects="1">
      <p:cViewPr varScale="1">
        <p:scale>
          <a:sx n="50" d="100"/>
          <a:sy n="50" d="100"/>
        </p:scale>
        <p:origin x="1184" y="28"/>
      </p:cViewPr>
      <p:guideLst/>
    </p:cSldViewPr>
  </p:slideViewPr>
  <p:notesTextViewPr>
    <p:cViewPr>
      <p:scale>
        <a:sx n="110" d="100"/>
        <a:sy n="110" d="100"/>
      </p:scale>
      <p:origin x="0" y="0"/>
    </p:cViewPr>
  </p:notesTextViewPr>
  <p:sorterViewPr>
    <p:cViewPr varScale="1">
      <p:scale>
        <a:sx n="100" d="100"/>
        <a:sy n="100" d="100"/>
      </p:scale>
      <p:origin x="0" y="0"/>
    </p:cViewPr>
  </p:sorterViewPr>
  <p:notesViewPr>
    <p:cSldViewPr snapToGrid="0" snapToObjects="1">
      <p:cViewPr varScale="1">
        <p:scale>
          <a:sx n="162" d="100"/>
          <a:sy n="162" d="100"/>
        </p:scale>
        <p:origin x="5240"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980D6125-0DC1-1845-A797-A1B466DFBB11}" type="datetimeFigureOut">
              <a:rPr lang="en-US" smtClean="0"/>
              <a:t>11/13/2019</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BEAAD363-7CE7-CC49-8375-9DCBD76450B0}" type="slidenum">
              <a:rPr lang="en-US" smtClean="0"/>
              <a:t>‹#›</a:t>
            </a:fld>
            <a:endParaRPr lang="en-US"/>
          </a:p>
        </p:txBody>
      </p:sp>
    </p:spTree>
    <p:extLst>
      <p:ext uri="{BB962C8B-B14F-4D97-AF65-F5344CB8AC3E}">
        <p14:creationId xmlns:p14="http://schemas.microsoft.com/office/powerpoint/2010/main" val="306967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B21A03EF-B685-1B46-8EFC-0BD169CDBC2B}" type="datetimeFigureOut">
              <a:rPr lang="en-US" smtClean="0"/>
              <a:t>11/13/2019</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C253A936-0F7D-1C47-B4FF-831F4F91AC1C}" type="slidenum">
              <a:rPr lang="en-US" smtClean="0"/>
              <a:t>‹#›</a:t>
            </a:fld>
            <a:endParaRPr lang="en-US"/>
          </a:p>
        </p:txBody>
      </p:sp>
    </p:spTree>
    <p:extLst>
      <p:ext uri="{BB962C8B-B14F-4D97-AF65-F5344CB8AC3E}">
        <p14:creationId xmlns:p14="http://schemas.microsoft.com/office/powerpoint/2010/main" val="1206895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en.wikipedia.org/wiki/Market_anomaly" TargetMode="External"/><Relationship Id="rId3" Type="http://schemas.openxmlformats.org/officeDocument/2006/relationships/hyperlink" Target="https://en.wikipedia.org/wiki/Heuristics_in_judgment_and_decision_making" TargetMode="External"/><Relationship Id="rId7" Type="http://schemas.openxmlformats.org/officeDocument/2006/relationships/hyperlink" Target="https://en.wikipedia.org/wiki/Stereotype"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en.wikipedia.org/wiki/Anecdote" TargetMode="External"/><Relationship Id="rId5" Type="http://schemas.openxmlformats.org/officeDocument/2006/relationships/hyperlink" Target="https://en.wikipedia.org/wiki/Framing_(social_sciences)" TargetMode="External"/><Relationship Id="rId10" Type="http://schemas.openxmlformats.org/officeDocument/2006/relationships/hyperlink" Target="https://en.wikipedia.org/wiki/Rationality" TargetMode="External"/><Relationship Id="rId4" Type="http://schemas.openxmlformats.org/officeDocument/2006/relationships/hyperlink" Target="https://en.wikipedia.org/wiki/Rules_of_thumb" TargetMode="External"/><Relationship Id="rId9" Type="http://schemas.openxmlformats.org/officeDocument/2006/relationships/hyperlink" Target="https://en.wikipedia.org/wiki/Price_mechanism"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pr.org/templates/story/story.php?storyId=121310977"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npr.org/templates/story/story.php?storyId=121310977"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npr.org/templates/story/story.php?storyId=121310977"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Distinguish between what we know about the tactics</a:t>
            </a:r>
            <a:r>
              <a:rPr lang="en-US" baseline="0" dirty="0"/>
              <a:t> and strategies of fundraising and what is in the head and minds of the donors.</a:t>
            </a:r>
          </a:p>
          <a:p>
            <a:r>
              <a:rPr lang="en-US" baseline="0" dirty="0"/>
              <a:t>Now one approach is simply to say, “Why don’t we ask them?” and this would be a great start.</a:t>
            </a:r>
          </a:p>
          <a:p>
            <a:r>
              <a:rPr lang="en-US" baseline="0" dirty="0"/>
              <a:t>In fact I strongly urge you and your colleagues to spend a great deal of time asking your donors why they gave.</a:t>
            </a:r>
          </a:p>
          <a:p>
            <a:r>
              <a:rPr lang="en-US" baseline="0" dirty="0"/>
              <a:t>They will in most likelihood be incredibly frank and honest and in the process reveal things you never considered.</a:t>
            </a:r>
          </a:p>
          <a:p>
            <a:endParaRPr lang="en-US" baseline="0" dirty="0"/>
          </a:p>
          <a:p>
            <a:r>
              <a:rPr lang="en-US" baseline="0" dirty="0"/>
              <a:t>HOWEVER, this approach assumes that donors themselves know why they behave the way they do.</a:t>
            </a:r>
          </a:p>
          <a:p>
            <a:r>
              <a:rPr lang="en-US" baseline="0" dirty="0"/>
              <a:t>Often they are influenced by a number of factors that they have no control over and are not aware of.</a:t>
            </a:r>
          </a:p>
          <a:p>
            <a:endParaRPr lang="en-US" baseline="0" dirty="0"/>
          </a:p>
          <a:p>
            <a:r>
              <a:rPr lang="en-US" baseline="0" dirty="0"/>
              <a:t>Let’s start with a few. </a:t>
            </a:r>
          </a:p>
          <a:p>
            <a:endParaRPr lang="en-US" baseline="0" dirty="0"/>
          </a:p>
          <a:p>
            <a:r>
              <a:rPr lang="en-US" baseline="0" dirty="0"/>
              <a:t>NEXT</a:t>
            </a:r>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1</a:t>
            </a:fld>
            <a:endParaRPr lang="en-US"/>
          </a:p>
        </p:txBody>
      </p:sp>
    </p:spTree>
    <p:extLst>
      <p:ext uri="{BB962C8B-B14F-4D97-AF65-F5344CB8AC3E}">
        <p14:creationId xmlns:p14="http://schemas.microsoft.com/office/powerpoint/2010/main" val="1626666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 vs Nicole</a:t>
            </a:r>
          </a:p>
          <a:p>
            <a:r>
              <a:rPr lang="en-US" dirty="0"/>
              <a:t>More about conscious and unconscious perception and the subsequent behavior.</a:t>
            </a:r>
          </a:p>
          <a:p>
            <a:endParaRPr lang="en-US" dirty="0"/>
          </a:p>
          <a:p>
            <a:r>
              <a:rPr lang="en-US" dirty="0"/>
              <a:t>1953</a:t>
            </a:r>
            <a:r>
              <a:rPr lang="en-US" baseline="0" dirty="0"/>
              <a:t> (WOMENS NAMES)</a:t>
            </a:r>
            <a:r>
              <a:rPr lang="en-US" dirty="0"/>
              <a:t> and 1979 (MENS NAMES), too</a:t>
            </a:r>
          </a:p>
          <a:p>
            <a:endParaRPr lang="en-US" dirty="0"/>
          </a:p>
          <a:p>
            <a:r>
              <a:rPr lang="en-US" dirty="0"/>
              <a:t>45 woman</a:t>
            </a:r>
          </a:p>
          <a:p>
            <a:r>
              <a:rPr lang="en-US" dirty="0"/>
              <a:t>23</a:t>
            </a:r>
            <a:r>
              <a:rPr lang="en-US" baseline="0" dirty="0"/>
              <a:t> men</a:t>
            </a:r>
            <a:endParaRPr lang="en-US" dirty="0"/>
          </a:p>
          <a:p>
            <a:endParaRPr lang="en-US" dirty="0"/>
          </a:p>
          <a:p>
            <a:r>
              <a:rPr lang="en-US" dirty="0" err="1"/>
              <a:t>Mr</a:t>
            </a:r>
            <a:r>
              <a:rPr lang="en-US" dirty="0"/>
              <a:t> and </a:t>
            </a:r>
            <a:r>
              <a:rPr lang="en-US" dirty="0" err="1"/>
              <a:t>Mrs</a:t>
            </a:r>
            <a:r>
              <a:rPr lang="en-US" dirty="0"/>
              <a:t> Hurricane</a:t>
            </a:r>
          </a:p>
          <a:p>
            <a:r>
              <a:rPr lang="en-US" dirty="0"/>
              <a:t>Tiffany vs Bruno</a:t>
            </a:r>
          </a:p>
        </p:txBody>
      </p:sp>
      <p:sp>
        <p:nvSpPr>
          <p:cNvPr id="4" name="Slide Number Placeholder 3"/>
          <p:cNvSpPr>
            <a:spLocks noGrp="1"/>
          </p:cNvSpPr>
          <p:nvPr>
            <p:ph type="sldNum" sz="quarter" idx="10"/>
          </p:nvPr>
        </p:nvSpPr>
        <p:spPr/>
        <p:txBody>
          <a:bodyPr/>
          <a:lstStyle/>
          <a:p>
            <a:fld id="{C253A936-0F7D-1C47-B4FF-831F4F91AC1C}" type="slidenum">
              <a:rPr lang="en-US" smtClean="0"/>
              <a:t>10</a:t>
            </a:fld>
            <a:endParaRPr lang="en-US"/>
          </a:p>
        </p:txBody>
      </p:sp>
    </p:spTree>
    <p:extLst>
      <p:ext uri="{BB962C8B-B14F-4D97-AF65-F5344CB8AC3E}">
        <p14:creationId xmlns:p14="http://schemas.microsoft.com/office/powerpoint/2010/main" val="1440239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 of</a:t>
            </a:r>
            <a:r>
              <a:rPr lang="en-US" baseline="0" dirty="0"/>
              <a:t> what I’m sharing is important.</a:t>
            </a:r>
          </a:p>
          <a:p>
            <a:r>
              <a:rPr lang="en-US" baseline="0" dirty="0"/>
              <a:t>So he’s number 1</a:t>
            </a:r>
          </a:p>
          <a:p>
            <a:endParaRPr lang="en-US" baseline="0" dirty="0"/>
          </a:p>
          <a:p>
            <a:r>
              <a:rPr lang="en-US" baseline="0" dirty="0"/>
              <a:t>Retirement plans</a:t>
            </a:r>
          </a:p>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15</a:t>
            </a:fld>
            <a:endParaRPr lang="en-US"/>
          </a:p>
        </p:txBody>
      </p:sp>
    </p:spTree>
    <p:extLst>
      <p:ext uri="{BB962C8B-B14F-4D97-AF65-F5344CB8AC3E}">
        <p14:creationId xmlns:p14="http://schemas.microsoft.com/office/powerpoint/2010/main" val="1456413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a:t>
            </a:r>
            <a:r>
              <a:rPr lang="en-US" baseline="0" dirty="0"/>
              <a:t> of pledge card</a:t>
            </a:r>
          </a:p>
          <a:p>
            <a:r>
              <a:rPr lang="en-US" baseline="0" dirty="0"/>
              <a:t>Day of the week</a:t>
            </a:r>
          </a:p>
          <a:p>
            <a:r>
              <a:rPr lang="en-US" baseline="0" dirty="0"/>
              <a:t>Time of the day</a:t>
            </a:r>
          </a:p>
          <a:p>
            <a:r>
              <a:rPr lang="en-US" baseline="0" dirty="0"/>
              <a:t>Stamped not stamped</a:t>
            </a:r>
          </a:p>
          <a:p>
            <a:r>
              <a:rPr lang="en-US" baseline="0" dirty="0"/>
              <a:t>Timing: Hurricane earthquake: </a:t>
            </a:r>
            <a:r>
              <a:rPr lang="en-US" baseline="0" dirty="0" err="1"/>
              <a:t>farah</a:t>
            </a:r>
            <a:r>
              <a:rPr lang="en-US" baseline="0" dirty="0"/>
              <a:t> </a:t>
            </a:r>
            <a:r>
              <a:rPr lang="en-US" baseline="0" dirty="0" err="1"/>
              <a:t>facett</a:t>
            </a:r>
            <a:r>
              <a:rPr lang="en-US" baseline="0" dirty="0"/>
              <a:t> </a:t>
            </a:r>
            <a:r>
              <a:rPr lang="en-US" baseline="0" dirty="0" err="1"/>
              <a:t>anf</a:t>
            </a:r>
            <a:r>
              <a:rPr lang="en-US" baseline="0" dirty="0"/>
              <a:t> </a:t>
            </a:r>
            <a:r>
              <a:rPr lang="en-US" baseline="0" dirty="0" err="1"/>
              <a:t>michael</a:t>
            </a:r>
            <a:r>
              <a:rPr lang="en-US" baseline="0" dirty="0"/>
              <a:t> </a:t>
            </a:r>
            <a:r>
              <a:rPr lang="en-US" baseline="0" dirty="0" err="1"/>
              <a:t>jackson</a:t>
            </a:r>
            <a:r>
              <a:rPr lang="en-US" baseline="0" dirty="0"/>
              <a:t> died the same day</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16</a:t>
            </a:fld>
            <a:endParaRPr lang="en-US"/>
          </a:p>
        </p:txBody>
      </p:sp>
    </p:spTree>
    <p:extLst>
      <p:ext uri="{BB962C8B-B14F-4D97-AF65-F5344CB8AC3E}">
        <p14:creationId xmlns:p14="http://schemas.microsoft.com/office/powerpoint/2010/main" val="20847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savviest of professionals and organizations</a:t>
            </a:r>
            <a:r>
              <a:rPr lang="en-US" baseline="0" dirty="0"/>
              <a:t> are employing science and scientists to systematically improve performance.</a:t>
            </a:r>
          </a:p>
          <a:p>
            <a:r>
              <a:rPr lang="en-US" baseline="0" dirty="0"/>
              <a:t>Brian </a:t>
            </a:r>
            <a:r>
              <a:rPr lang="en-US" baseline="0" dirty="0" err="1"/>
              <a:t>Mullaney</a:t>
            </a:r>
            <a:r>
              <a:rPr lang="en-US" baseline="0" dirty="0"/>
              <a:t>, Smile Train, is an example that we’ll come back to.</a:t>
            </a:r>
          </a:p>
          <a:p>
            <a:endParaRPr lang="en-US" baseline="0" dirty="0"/>
          </a:p>
          <a:p>
            <a:r>
              <a:rPr lang="en-US" baseline="0" dirty="0"/>
              <a:t>Like pre 20</a:t>
            </a:r>
            <a:r>
              <a:rPr lang="en-US" baseline="30000" dirty="0"/>
              <a:t>th</a:t>
            </a:r>
            <a:r>
              <a:rPr lang="en-US" baseline="0" dirty="0"/>
              <a:t> century medicine or quack doctors and quack remedies, we take our chances with things we think work until they don</a:t>
            </a:r>
            <a:r>
              <a:rPr lang="uk-UA" baseline="0" dirty="0"/>
              <a:t>’</a:t>
            </a:r>
            <a:r>
              <a:rPr lang="en-US" baseline="0" dirty="0"/>
              <a:t>t work.</a:t>
            </a:r>
          </a:p>
          <a:p>
            <a:r>
              <a:rPr lang="en-US" baseline="0" dirty="0"/>
              <a:t>Ant the truth is that nonprofits rarely go out of business – bad year in fundraising we might cut back services, let staff go, until things recover - which might mean we get lucky.</a:t>
            </a:r>
          </a:p>
          <a:p>
            <a:endParaRPr lang="en-US" baseline="0" dirty="0"/>
          </a:p>
          <a:p>
            <a:r>
              <a:rPr lang="en-US" baseline="0" dirty="0"/>
              <a:t>What are the </a:t>
            </a:r>
            <a:r>
              <a:rPr lang="en-US" baseline="0" dirty="0" err="1"/>
              <a:t>sciecnes</a:t>
            </a:r>
            <a:r>
              <a:rPr lang="en-US" baseline="0" dirty="0"/>
              <a:t> we speak of</a:t>
            </a:r>
            <a:r>
              <a:rPr lang="is-IS" baseline="0" dirty="0"/>
              <a:t>…</a:t>
            </a:r>
          </a:p>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17</a:t>
            </a:fld>
            <a:endParaRPr lang="en-US"/>
          </a:p>
        </p:txBody>
      </p:sp>
    </p:spTree>
    <p:extLst>
      <p:ext uri="{BB962C8B-B14F-4D97-AF65-F5344CB8AC3E}">
        <p14:creationId xmlns:p14="http://schemas.microsoft.com/office/powerpoint/2010/main" val="224804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Distraction</a:t>
            </a:r>
          </a:p>
          <a:p>
            <a:r>
              <a:rPr lang="en-US" dirty="0"/>
              <a:t>Attention</a:t>
            </a:r>
          </a:p>
          <a:p>
            <a:endParaRPr lang="en-US" dirty="0"/>
          </a:p>
          <a:p>
            <a:r>
              <a:rPr lang="en-US" dirty="0"/>
              <a:t>I believe we truly are at a watershed moment in the social</a:t>
            </a:r>
            <a:r>
              <a:rPr lang="en-US" baseline="0" dirty="0"/>
              <a:t> and technological landscape.</a:t>
            </a:r>
          </a:p>
          <a:p>
            <a:r>
              <a:rPr lang="en-US" baseline="0" dirty="0"/>
              <a:t>I think that technology – phones, computers - and the content that pervades these media are drastically changing how we think, how we react to our environment and how we process information.</a:t>
            </a:r>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18</a:t>
            </a:fld>
            <a:endParaRPr lang="en-US"/>
          </a:p>
        </p:txBody>
      </p:sp>
    </p:spTree>
    <p:extLst>
      <p:ext uri="{BB962C8B-B14F-4D97-AF65-F5344CB8AC3E}">
        <p14:creationId xmlns:p14="http://schemas.microsoft.com/office/powerpoint/2010/main" val="194034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APPROACH</a:t>
            </a:r>
            <a:br>
              <a:rPr lang="en-US" sz="1200" dirty="0"/>
            </a:br>
            <a:endParaRPr lang="en-US" sz="1200" dirty="0"/>
          </a:p>
          <a:p>
            <a:r>
              <a:rPr lang="en-US" sz="1200" dirty="0"/>
              <a:t>Principles and Concepts</a:t>
            </a:r>
          </a:p>
          <a:p>
            <a:r>
              <a:rPr lang="en-US" sz="1200" dirty="0"/>
              <a:t>Studies and Research</a:t>
            </a:r>
          </a:p>
          <a:p>
            <a:r>
              <a:rPr lang="en-US" sz="1200" dirty="0"/>
              <a:t>Applications</a:t>
            </a:r>
          </a:p>
          <a:p>
            <a:endParaRPr lang="en-US" sz="1200" dirty="0"/>
          </a:p>
          <a:p>
            <a:r>
              <a:rPr lang="en-US" sz="1200" dirty="0"/>
              <a:t>Bias</a:t>
            </a:r>
          </a:p>
          <a:p>
            <a:r>
              <a:rPr lang="en-US" sz="1200" dirty="0"/>
              <a:t>Fallibility </a:t>
            </a:r>
          </a:p>
          <a:p>
            <a:r>
              <a:rPr lang="en-US" sz="1200" dirty="0"/>
              <a:t>Irrationality</a:t>
            </a:r>
          </a:p>
          <a:p>
            <a:r>
              <a:rPr lang="en-US" sz="1200" dirty="0"/>
              <a:t>Rationality</a:t>
            </a:r>
          </a:p>
          <a:p>
            <a:endParaRPr lang="en-US" sz="1200" dirty="0"/>
          </a:p>
          <a:p>
            <a:r>
              <a:rPr lang="en-US" dirty="0">
                <a:hlinkClick r:id="rId3" tooltip="Heuristics in judgment and decision making"/>
              </a:rPr>
              <a:t>Heuristics</a:t>
            </a:r>
            <a:r>
              <a:rPr lang="en-US" dirty="0"/>
              <a:t>: People often make decisions based on approximate </a:t>
            </a:r>
            <a:r>
              <a:rPr lang="en-US" dirty="0">
                <a:hlinkClick r:id="rId4" tooltip="Rules of thumb"/>
              </a:rPr>
              <a:t>rules of thumb</a:t>
            </a:r>
            <a:r>
              <a:rPr lang="en-US" dirty="0"/>
              <a:t> and not strict logic.</a:t>
            </a:r>
          </a:p>
          <a:p>
            <a:r>
              <a:rPr lang="en-US" dirty="0">
                <a:hlinkClick r:id="rId5" tooltip="Framing (social sciences)"/>
              </a:rPr>
              <a:t>Framing</a:t>
            </a:r>
            <a:r>
              <a:rPr lang="en-US" dirty="0"/>
              <a:t>: The collection of </a:t>
            </a:r>
            <a:r>
              <a:rPr lang="en-US" dirty="0">
                <a:hlinkClick r:id="rId6" tooltip="Anecdote"/>
              </a:rPr>
              <a:t>anecdotes</a:t>
            </a:r>
            <a:r>
              <a:rPr lang="en-US" dirty="0"/>
              <a:t> and </a:t>
            </a:r>
            <a:r>
              <a:rPr lang="en-US" dirty="0">
                <a:hlinkClick r:id="rId7" tooltip="Stereotype"/>
              </a:rPr>
              <a:t>stereotypes</a:t>
            </a:r>
            <a:r>
              <a:rPr lang="en-US" dirty="0"/>
              <a:t> that make up the mental emotional filters individuals rely on to understand and respond to events.</a:t>
            </a:r>
          </a:p>
          <a:p>
            <a:r>
              <a:rPr lang="en-US" dirty="0">
                <a:hlinkClick r:id="rId8" tooltip="Market anomaly"/>
              </a:rPr>
              <a:t>Market inefficiencies</a:t>
            </a:r>
            <a:r>
              <a:rPr lang="en-US" dirty="0"/>
              <a:t>: These include </a:t>
            </a:r>
            <a:r>
              <a:rPr lang="en-US" dirty="0">
                <a:hlinkClick r:id="rId9" tooltip="Price mechanism"/>
              </a:rPr>
              <a:t>mis-pricings</a:t>
            </a:r>
            <a:r>
              <a:rPr lang="en-US" dirty="0"/>
              <a:t> and </a:t>
            </a:r>
            <a:r>
              <a:rPr lang="en-US" dirty="0">
                <a:hlinkClick r:id="rId10" tooltip="Rationality"/>
              </a:rPr>
              <a:t>non-rational decision making</a:t>
            </a:r>
            <a:r>
              <a:rPr lang="en-US" dirty="0"/>
              <a:t>.</a:t>
            </a:r>
          </a:p>
          <a:p>
            <a:endParaRPr lang="en-US" sz="1200" dirty="0"/>
          </a:p>
          <a:p>
            <a:endParaRPr lang="en-US" sz="1200" dirty="0"/>
          </a:p>
          <a:p>
            <a:endParaRPr lang="en-US" dirty="0"/>
          </a:p>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20</a:t>
            </a:fld>
            <a:endParaRPr lang="en-US"/>
          </a:p>
        </p:txBody>
      </p:sp>
    </p:spTree>
    <p:extLst>
      <p:ext uri="{BB962C8B-B14F-4D97-AF65-F5344CB8AC3E}">
        <p14:creationId xmlns:p14="http://schemas.microsoft.com/office/powerpoint/2010/main" val="1127230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indent="-742950">
              <a:buFont typeface="+mj-lt"/>
              <a:buAutoNum type="arabicPeriod"/>
            </a:pPr>
            <a:r>
              <a:rPr lang="en-US" sz="1200" b="1" dirty="0">
                <a:solidFill>
                  <a:schemeClr val="accent5"/>
                </a:solidFill>
              </a:rPr>
              <a:t>– or visualize a generic person – </a:t>
            </a:r>
          </a:p>
          <a:p>
            <a:pPr marL="742950" indent="-742950">
              <a:buFont typeface="+mj-lt"/>
              <a:buAutoNum type="arabicPeriod"/>
            </a:pPr>
            <a:endParaRPr lang="en-US" sz="1200" b="1" dirty="0">
              <a:solidFill>
                <a:schemeClr val="accent5"/>
              </a:solidFill>
            </a:endParaRPr>
          </a:p>
          <a:p>
            <a:pPr marL="742950" indent="-742950">
              <a:buFont typeface="+mj-lt"/>
              <a:buAutoNum type="arabicPeriod"/>
            </a:pPr>
            <a:r>
              <a:rPr lang="en-US" sz="1200" dirty="0"/>
              <a:t>Central nervous system </a:t>
            </a:r>
            <a:r>
              <a:rPr lang="en-US" sz="1200" b="1" dirty="0">
                <a:solidFill>
                  <a:schemeClr val="tx2"/>
                </a:solidFill>
              </a:rPr>
              <a:t>registers act</a:t>
            </a:r>
          </a:p>
          <a:p>
            <a:pPr marL="742950" indent="-742950">
              <a:buFont typeface="+mj-lt"/>
              <a:buAutoNum type="arabicPeriod"/>
            </a:pPr>
            <a:r>
              <a:rPr lang="en-US" sz="1200" dirty="0"/>
              <a:t>You </a:t>
            </a:r>
            <a:r>
              <a:rPr lang="en-US" sz="1200" b="1" dirty="0">
                <a:solidFill>
                  <a:schemeClr val="tx2"/>
                </a:solidFill>
              </a:rPr>
              <a:t>picture the person</a:t>
            </a:r>
            <a:r>
              <a:rPr lang="en-US" sz="1200" dirty="0">
                <a:solidFill>
                  <a:schemeClr val="tx2"/>
                </a:solidFill>
              </a:rPr>
              <a:t> </a:t>
            </a:r>
            <a:r>
              <a:rPr lang="en-US" sz="1200" dirty="0"/>
              <a:t>who will be the target of the act</a:t>
            </a:r>
          </a:p>
          <a:p>
            <a:pPr marL="742950" indent="-742950">
              <a:buFont typeface="+mj-lt"/>
              <a:buAutoNum type="arabicPeriod"/>
            </a:pPr>
            <a:r>
              <a:rPr lang="en-US" sz="1200" dirty="0"/>
              <a:t>The picture of the person </a:t>
            </a:r>
            <a:r>
              <a:rPr lang="en-US" sz="1200" b="1" dirty="0">
                <a:solidFill>
                  <a:schemeClr val="tx2"/>
                </a:solidFill>
              </a:rPr>
              <a:t>blurs with that one’s self</a:t>
            </a:r>
          </a:p>
          <a:p>
            <a:pPr marL="742950" indent="-742950">
              <a:buFont typeface="+mj-lt"/>
              <a:buAutoNum type="arabicPeriod"/>
            </a:pPr>
            <a:r>
              <a:rPr lang="en-US" sz="1200" dirty="0"/>
              <a:t>You experience “feeling” which allows you to </a:t>
            </a:r>
            <a:r>
              <a:rPr lang="en-US" sz="1200" b="1" dirty="0">
                <a:solidFill>
                  <a:schemeClr val="tx2"/>
                </a:solidFill>
              </a:rPr>
              <a:t>evaluate the consequences</a:t>
            </a:r>
            <a:r>
              <a:rPr lang="en-US" sz="1200" dirty="0">
                <a:solidFill>
                  <a:schemeClr val="tx2"/>
                </a:solidFill>
              </a:rPr>
              <a:t> </a:t>
            </a:r>
            <a:r>
              <a:rPr lang="en-US" sz="1200" dirty="0"/>
              <a:t>of the potential act</a:t>
            </a:r>
          </a:p>
          <a:p>
            <a:pPr marL="742950" indent="-742950">
              <a:buFont typeface="+mj-lt"/>
              <a:buAutoNum type="arabicPeriod"/>
            </a:pPr>
            <a:r>
              <a:rPr lang="en-US" sz="1200" dirty="0"/>
              <a:t>You </a:t>
            </a:r>
            <a:r>
              <a:rPr lang="en-US" sz="1200" b="1" dirty="0">
                <a:solidFill>
                  <a:schemeClr val="tx2"/>
                </a:solidFill>
              </a:rPr>
              <a:t>decide whether or not to act</a:t>
            </a:r>
          </a:p>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21</a:t>
            </a:fld>
            <a:endParaRPr lang="en-US"/>
          </a:p>
        </p:txBody>
      </p:sp>
    </p:spTree>
    <p:extLst>
      <p:ext uri="{BB962C8B-B14F-4D97-AF65-F5344CB8AC3E}">
        <p14:creationId xmlns:p14="http://schemas.microsoft.com/office/powerpoint/2010/main" val="1316750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24</a:t>
            </a:fld>
            <a:endParaRPr lang="en-US"/>
          </a:p>
        </p:txBody>
      </p:sp>
    </p:spTree>
    <p:extLst>
      <p:ext uri="{BB962C8B-B14F-4D97-AF65-F5344CB8AC3E}">
        <p14:creationId xmlns:p14="http://schemas.microsoft.com/office/powerpoint/2010/main" val="1721127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25</a:t>
            </a:fld>
            <a:endParaRPr lang="en-US"/>
          </a:p>
        </p:txBody>
      </p:sp>
    </p:spTree>
    <p:extLst>
      <p:ext uri="{BB962C8B-B14F-4D97-AF65-F5344CB8AC3E}">
        <p14:creationId xmlns:p14="http://schemas.microsoft.com/office/powerpoint/2010/main" val="490148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27</a:t>
            </a:fld>
            <a:endParaRPr lang="en-US"/>
          </a:p>
        </p:txBody>
      </p:sp>
    </p:spTree>
    <p:extLst>
      <p:ext uri="{BB962C8B-B14F-4D97-AF65-F5344CB8AC3E}">
        <p14:creationId xmlns:p14="http://schemas.microsoft.com/office/powerpoint/2010/main" val="1471226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nature</a:t>
            </a:r>
          </a:p>
          <a:p>
            <a:r>
              <a:rPr lang="en-US" dirty="0"/>
              <a:t>Demonstrated generosity</a:t>
            </a:r>
          </a:p>
          <a:p>
            <a:r>
              <a:rPr lang="en-US" dirty="0"/>
              <a:t>We’re irrational - behavior</a:t>
            </a:r>
          </a:p>
        </p:txBody>
      </p:sp>
      <p:sp>
        <p:nvSpPr>
          <p:cNvPr id="4" name="Slide Number Placeholder 3"/>
          <p:cNvSpPr>
            <a:spLocks noGrp="1"/>
          </p:cNvSpPr>
          <p:nvPr>
            <p:ph type="sldNum" sz="quarter" idx="10"/>
          </p:nvPr>
        </p:nvSpPr>
        <p:spPr/>
        <p:txBody>
          <a:bodyPr/>
          <a:lstStyle/>
          <a:p>
            <a:fld id="{C253A936-0F7D-1C47-B4FF-831F4F91AC1C}" type="slidenum">
              <a:rPr lang="en-US" smtClean="0"/>
              <a:t>2</a:t>
            </a:fld>
            <a:endParaRPr lang="en-US"/>
          </a:p>
        </p:txBody>
      </p:sp>
    </p:spTree>
    <p:extLst>
      <p:ext uri="{BB962C8B-B14F-4D97-AF65-F5344CB8AC3E}">
        <p14:creationId xmlns:p14="http://schemas.microsoft.com/office/powerpoint/2010/main" val="1217493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First date:</a:t>
            </a:r>
            <a:br>
              <a:rPr lang="en-US" dirty="0"/>
            </a:br>
            <a:r>
              <a:rPr lang="en-US" dirty="0" err="1"/>
              <a:t>Wanna</a:t>
            </a:r>
            <a:r>
              <a:rPr lang="en-US" dirty="0"/>
              <a:t> have coffee? or</a:t>
            </a:r>
          </a:p>
          <a:p>
            <a:r>
              <a:rPr lang="en-US" dirty="0"/>
              <a:t>Want</a:t>
            </a:r>
            <a:r>
              <a:rPr lang="en-US" baseline="0" dirty="0"/>
              <a:t> to go on a Caribbean cruise?</a:t>
            </a:r>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31</a:t>
            </a:fld>
            <a:endParaRPr lang="en-US"/>
          </a:p>
        </p:txBody>
      </p:sp>
    </p:spTree>
    <p:extLst>
      <p:ext uri="{BB962C8B-B14F-4D97-AF65-F5344CB8AC3E}">
        <p14:creationId xmlns:p14="http://schemas.microsoft.com/office/powerpoint/2010/main" val="1145166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for another reason – within</a:t>
            </a:r>
            <a:r>
              <a:rPr lang="en-US" baseline="0" dirty="0"/>
              <a:t> reason people have a wide range that they would consider since they do not remember the amount (or date) of their last gift.</a:t>
            </a:r>
          </a:p>
          <a:p>
            <a:endParaRPr lang="en-US" baseline="0" dirty="0"/>
          </a:p>
          <a:p>
            <a:r>
              <a:rPr lang="en-US" baseline="0" dirty="0"/>
              <a:t>Cornell </a:t>
            </a:r>
            <a:r>
              <a:rPr lang="en-US" baseline="0" dirty="0" err="1"/>
              <a:t>phonathon</a:t>
            </a:r>
            <a:r>
              <a:rPr lang="en-US" baseline="0" dirty="0"/>
              <a:t> - </a:t>
            </a:r>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33</a:t>
            </a:fld>
            <a:endParaRPr lang="en-US"/>
          </a:p>
        </p:txBody>
      </p:sp>
    </p:spTree>
    <p:extLst>
      <p:ext uri="{BB962C8B-B14F-4D97-AF65-F5344CB8AC3E}">
        <p14:creationId xmlns:p14="http://schemas.microsoft.com/office/powerpoint/2010/main" val="2031325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How much do you ask for if you want $250? More less exactly amount?</a:t>
            </a:r>
          </a:p>
        </p:txBody>
      </p:sp>
      <p:sp>
        <p:nvSpPr>
          <p:cNvPr id="4" name="Slide Number Placeholder 3"/>
          <p:cNvSpPr>
            <a:spLocks noGrp="1"/>
          </p:cNvSpPr>
          <p:nvPr>
            <p:ph type="sldNum" sz="quarter" idx="10"/>
          </p:nvPr>
        </p:nvSpPr>
        <p:spPr/>
        <p:txBody>
          <a:bodyPr/>
          <a:lstStyle/>
          <a:p>
            <a:fld id="{C253A936-0F7D-1C47-B4FF-831F4F91AC1C}" type="slidenum">
              <a:rPr lang="en-US" smtClean="0"/>
              <a:t>34</a:t>
            </a:fld>
            <a:endParaRPr lang="en-US"/>
          </a:p>
        </p:txBody>
      </p:sp>
    </p:spTree>
    <p:extLst>
      <p:ext uri="{BB962C8B-B14F-4D97-AF65-F5344CB8AC3E}">
        <p14:creationId xmlns:p14="http://schemas.microsoft.com/office/powerpoint/2010/main" val="770514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United Way seeding campaign</a:t>
            </a:r>
          </a:p>
        </p:txBody>
      </p:sp>
      <p:sp>
        <p:nvSpPr>
          <p:cNvPr id="4" name="Slide Number Placeholder 3"/>
          <p:cNvSpPr>
            <a:spLocks noGrp="1"/>
          </p:cNvSpPr>
          <p:nvPr>
            <p:ph type="sldNum" sz="quarter" idx="10"/>
          </p:nvPr>
        </p:nvSpPr>
        <p:spPr/>
        <p:txBody>
          <a:bodyPr/>
          <a:lstStyle/>
          <a:p>
            <a:fld id="{C253A936-0F7D-1C47-B4FF-831F4F91AC1C}" type="slidenum">
              <a:rPr lang="en-US" smtClean="0"/>
              <a:t>38</a:t>
            </a:fld>
            <a:endParaRPr lang="en-US"/>
          </a:p>
        </p:txBody>
      </p:sp>
    </p:spTree>
    <p:extLst>
      <p:ext uri="{BB962C8B-B14F-4D97-AF65-F5344CB8AC3E}">
        <p14:creationId xmlns:p14="http://schemas.microsoft.com/office/powerpoint/2010/main" val="1040531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Psychology, behavioral sociology,</a:t>
            </a:r>
            <a:r>
              <a:rPr lang="en-US" baseline="0" dirty="0"/>
              <a:t> human behavior in its glorious irrationality and mystery.</a:t>
            </a:r>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44</a:t>
            </a:fld>
            <a:endParaRPr lang="en-US"/>
          </a:p>
        </p:txBody>
      </p:sp>
    </p:spTree>
    <p:extLst>
      <p:ext uri="{BB962C8B-B14F-4D97-AF65-F5344CB8AC3E}">
        <p14:creationId xmlns:p14="http://schemas.microsoft.com/office/powerpoint/2010/main" val="1128458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Social norm. Social </a:t>
            </a:r>
            <a:r>
              <a:rPr lang="en-US" sz="1200" kern="1200" dirty="0" err="1">
                <a:solidFill>
                  <a:schemeClr val="tx1"/>
                </a:solidFill>
                <a:effectLst/>
                <a:latin typeface="+mn-lt"/>
                <a:ea typeface="+mn-ea"/>
                <a:cs typeface="+mn-cs"/>
              </a:rPr>
              <a:t>influecnes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SUMMARY: People need help in determining what an “appropriate gift” is.  Same as phone and mail</a:t>
            </a:r>
          </a:p>
          <a:p>
            <a:r>
              <a:rPr lang="en-US" sz="1200" kern="1200" dirty="0">
                <a:solidFill>
                  <a:schemeClr val="tx1"/>
                </a:solidFill>
                <a:effectLst/>
                <a:latin typeface="+mn-lt"/>
                <a:ea typeface="+mn-ea"/>
                <a:cs typeface="+mn-cs"/>
              </a:rPr>
              <a:t>Has positive year to next year impact – giving stays higher.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DISCUSSION: Control: “we had another donor who gave X dollars. How much would you like to give today. [Note: </a:t>
            </a:r>
            <a:r>
              <a:rPr lang="en-US" sz="1200" u="sng" kern="1200" dirty="0">
                <a:solidFill>
                  <a:schemeClr val="tx1"/>
                </a:solidFill>
                <a:effectLst/>
                <a:latin typeface="+mn-lt"/>
                <a:ea typeface="+mn-ea"/>
                <a:cs typeface="+mn-cs"/>
              </a:rPr>
              <a:t>did not</a:t>
            </a:r>
            <a:r>
              <a:rPr lang="en-US" sz="1200" kern="1200" dirty="0">
                <a:solidFill>
                  <a:schemeClr val="tx1"/>
                </a:solidFill>
                <a:effectLst/>
                <a:latin typeface="+mn-lt"/>
                <a:ea typeface="+mn-ea"/>
                <a:cs typeface="+mn-cs"/>
              </a:rPr>
              <a:t> say “Would you give this amount?”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NEW DONORS</a:t>
            </a:r>
          </a:p>
          <a:p>
            <a:r>
              <a:rPr lang="en-US" sz="1200" kern="1200" dirty="0">
                <a:solidFill>
                  <a:schemeClr val="tx1"/>
                </a:solidFill>
                <a:effectLst/>
                <a:latin typeface="+mn-lt"/>
                <a:ea typeface="+mn-ea"/>
                <a:cs typeface="+mn-cs"/>
              </a:rPr>
              <a:t>Control: $87</a:t>
            </a:r>
          </a:p>
          <a:p>
            <a:r>
              <a:rPr lang="en-US" sz="1200" kern="1200" dirty="0">
                <a:solidFill>
                  <a:schemeClr val="tx1"/>
                </a:solidFill>
                <a:effectLst/>
                <a:latin typeface="+mn-lt"/>
                <a:ea typeface="+mn-ea"/>
                <a:cs typeface="+mn-cs"/>
              </a:rPr>
              <a:t>$75: $87</a:t>
            </a:r>
          </a:p>
          <a:p>
            <a:r>
              <a:rPr lang="en-US" sz="1200" kern="1200" dirty="0">
                <a:solidFill>
                  <a:schemeClr val="tx1"/>
                </a:solidFill>
                <a:effectLst/>
                <a:latin typeface="+mn-lt"/>
                <a:ea typeface="+mn-ea"/>
                <a:cs typeface="+mn-cs"/>
              </a:rPr>
              <a:t>$180: $97</a:t>
            </a:r>
          </a:p>
          <a:p>
            <a:r>
              <a:rPr lang="en-US" sz="1200" kern="1200" dirty="0">
                <a:solidFill>
                  <a:schemeClr val="tx1"/>
                </a:solidFill>
                <a:effectLst/>
                <a:latin typeface="+mn-lt"/>
                <a:ea typeface="+mn-ea"/>
                <a:cs typeface="+mn-cs"/>
              </a:rPr>
              <a:t>$300: $107</a:t>
            </a:r>
          </a:p>
          <a:p>
            <a:r>
              <a:rPr lang="en-US" sz="1200" kern="1200" dirty="0">
                <a:solidFill>
                  <a:schemeClr val="tx1"/>
                </a:solidFill>
                <a:effectLst/>
                <a:latin typeface="+mn-lt"/>
                <a:ea typeface="+mn-ea"/>
                <a:cs typeface="+mn-cs"/>
              </a:rPr>
              <a:t> Note that people gave more but gave less than the amount suggested for $180 and $300.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RENEWING (vs previous gift)</a:t>
            </a:r>
          </a:p>
          <a:p>
            <a:r>
              <a:rPr lang="en-US" sz="1200" kern="1200" dirty="0">
                <a:solidFill>
                  <a:schemeClr val="tx1"/>
                </a:solidFill>
                <a:effectLst/>
                <a:latin typeface="+mn-lt"/>
                <a:ea typeface="+mn-ea"/>
                <a:cs typeface="+mn-cs"/>
              </a:rPr>
              <a:t>Control: $1</a:t>
            </a:r>
          </a:p>
          <a:p>
            <a:r>
              <a:rPr lang="en-US" sz="1200" kern="1200" dirty="0">
                <a:solidFill>
                  <a:schemeClr val="tx1"/>
                </a:solidFill>
                <a:effectLst/>
                <a:latin typeface="+mn-lt"/>
                <a:ea typeface="+mn-ea"/>
                <a:cs typeface="+mn-cs"/>
              </a:rPr>
              <a:t>$75: $4</a:t>
            </a:r>
          </a:p>
          <a:p>
            <a:r>
              <a:rPr lang="en-US" sz="1200" kern="1200" dirty="0">
                <a:solidFill>
                  <a:schemeClr val="tx1"/>
                </a:solidFill>
                <a:effectLst/>
                <a:latin typeface="+mn-lt"/>
                <a:ea typeface="+mn-ea"/>
                <a:cs typeface="+mn-cs"/>
              </a:rPr>
              <a:t>$180: $19</a:t>
            </a:r>
          </a:p>
          <a:p>
            <a:r>
              <a:rPr lang="en-US" sz="1200" kern="1200" dirty="0">
                <a:solidFill>
                  <a:schemeClr val="tx1"/>
                </a:solidFill>
                <a:effectLst/>
                <a:latin typeface="+mn-lt"/>
                <a:ea typeface="+mn-ea"/>
                <a:cs typeface="+mn-cs"/>
              </a:rPr>
              <a:t>$300: $26</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Importance of anchoring at high level initially.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APPLICATION: Do this! BUT ethics is that you have to have a donor who gave that amount. And there is danger in revealing this strategy to the public and to your donors. Careful if you have prizes and rewards for giving at certain levels. May negate the impact of this strategy/tactic.</a:t>
            </a:r>
          </a:p>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45</a:t>
            </a:fld>
            <a:endParaRPr lang="en-US"/>
          </a:p>
        </p:txBody>
      </p:sp>
    </p:spTree>
    <p:extLst>
      <p:ext uri="{BB962C8B-B14F-4D97-AF65-F5344CB8AC3E}">
        <p14:creationId xmlns:p14="http://schemas.microsoft.com/office/powerpoint/2010/main" val="1947136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Social norm. Social </a:t>
            </a:r>
            <a:r>
              <a:rPr lang="en-US" sz="1200" kern="1200" dirty="0" err="1">
                <a:solidFill>
                  <a:schemeClr val="tx1"/>
                </a:solidFill>
                <a:effectLst/>
                <a:latin typeface="+mn-lt"/>
                <a:ea typeface="+mn-ea"/>
                <a:cs typeface="+mn-cs"/>
              </a:rPr>
              <a:t>influecnes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SUMMARY: People need help in determining what an “appropriate gift” is.  Same as phone and mail</a:t>
            </a:r>
          </a:p>
          <a:p>
            <a:r>
              <a:rPr lang="en-US" sz="1200" kern="1200" dirty="0">
                <a:solidFill>
                  <a:schemeClr val="tx1"/>
                </a:solidFill>
                <a:effectLst/>
                <a:latin typeface="+mn-lt"/>
                <a:ea typeface="+mn-ea"/>
                <a:cs typeface="+mn-cs"/>
              </a:rPr>
              <a:t>Has positive year to next year impact – giving stays higher.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DISCUSSION: Control: “we had another donor who gave X dollars. How much would you like to give today. [Note: </a:t>
            </a:r>
            <a:r>
              <a:rPr lang="en-US" sz="1200" u="sng" kern="1200" dirty="0">
                <a:solidFill>
                  <a:schemeClr val="tx1"/>
                </a:solidFill>
                <a:effectLst/>
                <a:latin typeface="+mn-lt"/>
                <a:ea typeface="+mn-ea"/>
                <a:cs typeface="+mn-cs"/>
              </a:rPr>
              <a:t>did not</a:t>
            </a:r>
            <a:r>
              <a:rPr lang="en-US" sz="1200" kern="1200" dirty="0">
                <a:solidFill>
                  <a:schemeClr val="tx1"/>
                </a:solidFill>
                <a:effectLst/>
                <a:latin typeface="+mn-lt"/>
                <a:ea typeface="+mn-ea"/>
                <a:cs typeface="+mn-cs"/>
              </a:rPr>
              <a:t> say “Would you give this amount?”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NEW DONORS</a:t>
            </a:r>
          </a:p>
          <a:p>
            <a:r>
              <a:rPr lang="en-US" sz="1200" kern="1200" dirty="0">
                <a:solidFill>
                  <a:schemeClr val="tx1"/>
                </a:solidFill>
                <a:effectLst/>
                <a:latin typeface="+mn-lt"/>
                <a:ea typeface="+mn-ea"/>
                <a:cs typeface="+mn-cs"/>
              </a:rPr>
              <a:t>Control: $87</a:t>
            </a:r>
          </a:p>
          <a:p>
            <a:r>
              <a:rPr lang="en-US" sz="1200" kern="1200" dirty="0">
                <a:solidFill>
                  <a:schemeClr val="tx1"/>
                </a:solidFill>
                <a:effectLst/>
                <a:latin typeface="+mn-lt"/>
                <a:ea typeface="+mn-ea"/>
                <a:cs typeface="+mn-cs"/>
              </a:rPr>
              <a:t>$75: $87</a:t>
            </a:r>
          </a:p>
          <a:p>
            <a:r>
              <a:rPr lang="en-US" sz="1200" kern="1200" dirty="0">
                <a:solidFill>
                  <a:schemeClr val="tx1"/>
                </a:solidFill>
                <a:effectLst/>
                <a:latin typeface="+mn-lt"/>
                <a:ea typeface="+mn-ea"/>
                <a:cs typeface="+mn-cs"/>
              </a:rPr>
              <a:t>$180: $97</a:t>
            </a:r>
          </a:p>
          <a:p>
            <a:r>
              <a:rPr lang="en-US" sz="1200" kern="1200" dirty="0">
                <a:solidFill>
                  <a:schemeClr val="tx1"/>
                </a:solidFill>
                <a:effectLst/>
                <a:latin typeface="+mn-lt"/>
                <a:ea typeface="+mn-ea"/>
                <a:cs typeface="+mn-cs"/>
              </a:rPr>
              <a:t>$300: $107</a:t>
            </a:r>
          </a:p>
          <a:p>
            <a:r>
              <a:rPr lang="en-US" sz="1200" kern="1200" dirty="0">
                <a:solidFill>
                  <a:schemeClr val="tx1"/>
                </a:solidFill>
                <a:effectLst/>
                <a:latin typeface="+mn-lt"/>
                <a:ea typeface="+mn-ea"/>
                <a:cs typeface="+mn-cs"/>
              </a:rPr>
              <a:t> Note that people gave more but gave less than the amount suggested for $180 and $300.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RENEWING (vs previous gift)</a:t>
            </a:r>
          </a:p>
          <a:p>
            <a:r>
              <a:rPr lang="en-US" sz="1200" kern="1200" dirty="0">
                <a:solidFill>
                  <a:schemeClr val="tx1"/>
                </a:solidFill>
                <a:effectLst/>
                <a:latin typeface="+mn-lt"/>
                <a:ea typeface="+mn-ea"/>
                <a:cs typeface="+mn-cs"/>
              </a:rPr>
              <a:t>Control: $1</a:t>
            </a:r>
          </a:p>
          <a:p>
            <a:r>
              <a:rPr lang="en-US" sz="1200" kern="1200" dirty="0">
                <a:solidFill>
                  <a:schemeClr val="tx1"/>
                </a:solidFill>
                <a:effectLst/>
                <a:latin typeface="+mn-lt"/>
                <a:ea typeface="+mn-ea"/>
                <a:cs typeface="+mn-cs"/>
              </a:rPr>
              <a:t>$75: $4</a:t>
            </a:r>
          </a:p>
          <a:p>
            <a:r>
              <a:rPr lang="en-US" sz="1200" kern="1200" dirty="0">
                <a:solidFill>
                  <a:schemeClr val="tx1"/>
                </a:solidFill>
                <a:effectLst/>
                <a:latin typeface="+mn-lt"/>
                <a:ea typeface="+mn-ea"/>
                <a:cs typeface="+mn-cs"/>
              </a:rPr>
              <a:t>$180: $19</a:t>
            </a:r>
          </a:p>
          <a:p>
            <a:r>
              <a:rPr lang="en-US" sz="1200" kern="1200" dirty="0">
                <a:solidFill>
                  <a:schemeClr val="tx1"/>
                </a:solidFill>
                <a:effectLst/>
                <a:latin typeface="+mn-lt"/>
                <a:ea typeface="+mn-ea"/>
                <a:cs typeface="+mn-cs"/>
              </a:rPr>
              <a:t>$300: $26</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Importance of anchoring at high level initially.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APPLICATION: Do this! BUT ethics is that you have to have a donor who gave that amount. And there is danger in revealing this strategy to the public and to your donors. Careful if you have prizes and rewards for giving at certain levels. May negate the impact of this strategy/tactic.</a:t>
            </a:r>
          </a:p>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46</a:t>
            </a:fld>
            <a:endParaRPr lang="en-US"/>
          </a:p>
        </p:txBody>
      </p:sp>
    </p:spTree>
    <p:extLst>
      <p:ext uri="{BB962C8B-B14F-4D97-AF65-F5344CB8AC3E}">
        <p14:creationId xmlns:p14="http://schemas.microsoft.com/office/powerpoint/2010/main" val="623071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Social information</a:t>
            </a:r>
          </a:p>
          <a:p>
            <a:r>
              <a:rPr lang="en-US" sz="1200" kern="1200" dirty="0">
                <a:solidFill>
                  <a:schemeClr val="tx1"/>
                </a:solidFill>
                <a:effectLst/>
                <a:latin typeface="+mn-lt"/>
                <a:ea typeface="+mn-ea"/>
                <a:cs typeface="+mn-cs"/>
              </a:rPr>
              <a:t>Profound: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Mismatch +$105.70</a:t>
            </a:r>
          </a:p>
          <a:p>
            <a:r>
              <a:rPr lang="en-US" sz="1200" kern="1200" dirty="0">
                <a:solidFill>
                  <a:schemeClr val="tx1"/>
                </a:solidFill>
                <a:effectLst/>
                <a:latin typeface="+mn-lt"/>
                <a:ea typeface="+mn-ea"/>
                <a:cs typeface="+mn-cs"/>
              </a:rPr>
              <a:t>Match $141.88</a:t>
            </a:r>
          </a:p>
          <a:p>
            <a:r>
              <a:rPr lang="en-US" sz="1200" kern="1200" dirty="0">
                <a:solidFill>
                  <a:schemeClr val="tx1"/>
                </a:solidFill>
                <a:effectLst/>
                <a:latin typeface="+mn-lt"/>
                <a:ea typeface="+mn-ea"/>
                <a:cs typeface="+mn-cs"/>
              </a:rPr>
              <a:t>34% difference!!!!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Rich </a:t>
            </a:r>
            <a:r>
              <a:rPr lang="en-US" sz="1200" kern="1200" dirty="0" err="1">
                <a:solidFill>
                  <a:schemeClr val="tx1"/>
                </a:solidFill>
                <a:effectLst/>
                <a:latin typeface="+mn-lt"/>
                <a:ea typeface="+mn-ea"/>
                <a:cs typeface="+mn-cs"/>
              </a:rPr>
              <a:t>Asiamah</a:t>
            </a:r>
            <a:r>
              <a:rPr lang="en-US" sz="1200" kern="1200" dirty="0">
                <a:solidFill>
                  <a:schemeClr val="tx1"/>
                </a:solidFill>
                <a:effectLst/>
                <a:latin typeface="+mn-lt"/>
                <a:ea typeface="+mn-ea"/>
                <a:cs typeface="+mn-cs"/>
              </a:rPr>
              <a:t> Story: </a:t>
            </a:r>
            <a:r>
              <a:rPr lang="en-US" sz="1200" kern="1200" dirty="0" err="1">
                <a:solidFill>
                  <a:schemeClr val="tx1"/>
                </a:solidFill>
                <a:effectLst/>
                <a:latin typeface="+mn-lt"/>
                <a:ea typeface="+mn-ea"/>
                <a:cs typeface="+mn-cs"/>
              </a:rPr>
              <a:t>Phonathon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DISCUSSION: No research on whether men and women respond differently to their gender match Do men give more when referencing men than women and women?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People give to people</a:t>
            </a:r>
          </a:p>
          <a:p>
            <a:r>
              <a:rPr lang="en-US" sz="1200" kern="1200" dirty="0">
                <a:solidFill>
                  <a:schemeClr val="tx1"/>
                </a:solidFill>
                <a:effectLst/>
                <a:latin typeface="+mn-lt"/>
                <a:ea typeface="+mn-ea"/>
                <a:cs typeface="+mn-cs"/>
              </a:rPr>
              <a:t>People give to people </a:t>
            </a:r>
            <a:r>
              <a:rPr lang="en-US" sz="1200" b="1" kern="1200" dirty="0">
                <a:solidFill>
                  <a:schemeClr val="tx1"/>
                </a:solidFill>
                <a:effectLst/>
                <a:latin typeface="+mn-lt"/>
                <a:ea typeface="+mn-ea"/>
                <a:cs typeface="+mn-cs"/>
              </a:rPr>
              <a:t>like them</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APPLICATION: Do it.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47</a:t>
            </a:fld>
            <a:endParaRPr lang="en-US"/>
          </a:p>
        </p:txBody>
      </p:sp>
    </p:spTree>
    <p:extLst>
      <p:ext uri="{BB962C8B-B14F-4D97-AF65-F5344CB8AC3E}">
        <p14:creationId xmlns:p14="http://schemas.microsoft.com/office/powerpoint/2010/main" val="655983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networks – marketing by getting message to people who will  likely connect with others of similar traits.</a:t>
            </a:r>
          </a:p>
          <a:p>
            <a:endParaRPr lang="en-US" dirty="0"/>
          </a:p>
          <a:p>
            <a:r>
              <a:rPr lang="en-US" dirty="0"/>
              <a:t>Jewish Federation: Lawyers Division, Accounting,</a:t>
            </a:r>
            <a:r>
              <a:rPr lang="en-US" baseline="0" dirty="0"/>
              <a:t> Medical, Finance/Banking.</a:t>
            </a:r>
          </a:p>
          <a:p>
            <a:r>
              <a:rPr lang="en-US" baseline="0" dirty="0"/>
              <a:t>Cornell: Class, Football team, geography, </a:t>
            </a:r>
            <a:r>
              <a:rPr lang="en-US" baseline="0" dirty="0" err="1"/>
              <a:t>Hotelies</a:t>
            </a:r>
            <a:r>
              <a:rPr lang="en-US" baseline="0" dirty="0"/>
              <a:t>.</a:t>
            </a:r>
          </a:p>
          <a:p>
            <a:endParaRPr lang="en-US" baseline="0" dirty="0"/>
          </a:p>
          <a:p>
            <a:r>
              <a:rPr lang="en-US" baseline="0" dirty="0"/>
              <a:t>Ideas: Wisconsin Cornell alumni vs Illinois.   Cubs vs Cleveland.</a:t>
            </a:r>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48</a:t>
            </a:fld>
            <a:endParaRPr lang="en-US"/>
          </a:p>
        </p:txBody>
      </p:sp>
    </p:spTree>
    <p:extLst>
      <p:ext uri="{BB962C8B-B14F-4D97-AF65-F5344CB8AC3E}">
        <p14:creationId xmlns:p14="http://schemas.microsoft.com/office/powerpoint/2010/main" val="2047767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likes everyone’s your friend and neighbor</a:t>
            </a:r>
          </a:p>
          <a:p>
            <a:r>
              <a:rPr lang="en-US" dirty="0"/>
              <a:t>Hugging strangers in a bar</a:t>
            </a:r>
          </a:p>
          <a:p>
            <a:endParaRPr lang="en-US" dirty="0"/>
          </a:p>
          <a:p>
            <a:r>
              <a:rPr lang="en-US" dirty="0"/>
              <a:t>News for you – Progressive Field is not the center of the world</a:t>
            </a:r>
          </a:p>
        </p:txBody>
      </p:sp>
      <p:sp>
        <p:nvSpPr>
          <p:cNvPr id="4" name="Slide Number Placeholder 3"/>
          <p:cNvSpPr>
            <a:spLocks noGrp="1"/>
          </p:cNvSpPr>
          <p:nvPr>
            <p:ph type="sldNum" sz="quarter" idx="10"/>
          </p:nvPr>
        </p:nvSpPr>
        <p:spPr/>
        <p:txBody>
          <a:bodyPr/>
          <a:lstStyle/>
          <a:p>
            <a:fld id="{C253A936-0F7D-1C47-B4FF-831F4F91AC1C}" type="slidenum">
              <a:rPr lang="en-US" smtClean="0"/>
              <a:t>49</a:t>
            </a:fld>
            <a:endParaRPr lang="en-US"/>
          </a:p>
        </p:txBody>
      </p:sp>
    </p:spTree>
    <p:extLst>
      <p:ext uri="{BB962C8B-B14F-4D97-AF65-F5344CB8AC3E}">
        <p14:creationId xmlns:p14="http://schemas.microsoft.com/office/powerpoint/2010/main" val="913412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Prof Michael Lynn, Hotel Admins Cornell hundreds of research studies</a:t>
            </a:r>
            <a:r>
              <a:rPr lang="is-IS" b="1" dirty="0"/>
              <a:t>….</a:t>
            </a:r>
            <a:endParaRPr lang="en-US" b="1" dirty="0"/>
          </a:p>
          <a:p>
            <a:endParaRPr lang="en-US" dirty="0"/>
          </a:p>
          <a:p>
            <a:r>
              <a:rPr lang="en-US" dirty="0"/>
              <a:t>Touching the customer discretely, lightly, and in a neutral part (such as the forearm while laying down a napkin).</a:t>
            </a:r>
          </a:p>
          <a:p>
            <a:r>
              <a:rPr lang="en-US" dirty="0"/>
              <a:t>Squatting during initial contact at the table to ensure that eye contact is at the same level, or preferably in a position where the (all-)powerful customer is higher than the server.</a:t>
            </a:r>
          </a:p>
          <a:p>
            <a:r>
              <a:rPr lang="en-US" dirty="0"/>
              <a:t>Making additional "non-task" visits, but discretely and in moderation, just to check that all is well and nothing extra is required.</a:t>
            </a:r>
          </a:p>
          <a:p>
            <a:r>
              <a:rPr lang="en-US" dirty="0"/>
              <a:t>Smiling warmly and genuinely when greeting the customer and remaining pleasant and optimistic.</a:t>
            </a:r>
          </a:p>
          <a:p>
            <a:r>
              <a:rPr lang="en-US" dirty="0"/>
              <a:t>Introducing themselves by name—which personalizes service much better than wearing a name badge.</a:t>
            </a:r>
          </a:p>
          <a:p>
            <a:r>
              <a:rPr lang="en-US" dirty="0"/>
              <a:t>Even factors like writing "Thank You!" or drawing a cartoon on the bill works (at least in the U.S.).</a:t>
            </a:r>
          </a:p>
          <a:p>
            <a:r>
              <a:rPr lang="en-US" dirty="0"/>
              <a:t>Tips have been shown in studies to be, at least in part, a function of the weather: Sunny days lead to happier moods and more generous diners, for example. Tipping can also be a function of whether and how much guests drink: More alcohol, in many cases, leads to less rational judgement and bigger tips.</a:t>
            </a:r>
          </a:p>
        </p:txBody>
      </p:sp>
      <p:sp>
        <p:nvSpPr>
          <p:cNvPr id="4" name="Slide Number Placeholder 3"/>
          <p:cNvSpPr>
            <a:spLocks noGrp="1"/>
          </p:cNvSpPr>
          <p:nvPr>
            <p:ph type="sldNum" sz="quarter" idx="10"/>
          </p:nvPr>
        </p:nvSpPr>
        <p:spPr/>
        <p:txBody>
          <a:bodyPr/>
          <a:lstStyle/>
          <a:p>
            <a:fld id="{C253A936-0F7D-1C47-B4FF-831F4F91AC1C}" type="slidenum">
              <a:rPr lang="en-US" smtClean="0"/>
              <a:t>3</a:t>
            </a:fld>
            <a:endParaRPr lang="en-US"/>
          </a:p>
        </p:txBody>
      </p:sp>
    </p:spTree>
    <p:extLst>
      <p:ext uri="{BB962C8B-B14F-4D97-AF65-F5344CB8AC3E}">
        <p14:creationId xmlns:p14="http://schemas.microsoft.com/office/powerpoint/2010/main" val="17007481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Google’s most search trends,</a:t>
            </a:r>
            <a:r>
              <a:rPr lang="is-IS" dirty="0"/>
              <a:t>….</a:t>
            </a:r>
          </a:p>
          <a:p>
            <a:endParaRPr lang="is-IS" dirty="0"/>
          </a:p>
          <a:p>
            <a:r>
              <a:rPr lang="is-IS" dirty="0"/>
              <a:t>The watchout</a:t>
            </a:r>
          </a:p>
          <a:p>
            <a:r>
              <a:rPr lang="is-IS" dirty="0"/>
              <a:t>Make sure your fundraising</a:t>
            </a:r>
            <a:r>
              <a:rPr lang="is-IS" baseline="0" dirty="0"/>
              <a:t> is not based on your perspectives but a true understanding of the market and attitudes of your prospects and donors.</a:t>
            </a:r>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50</a:t>
            </a:fld>
            <a:endParaRPr lang="en-US"/>
          </a:p>
        </p:txBody>
      </p:sp>
    </p:spTree>
    <p:extLst>
      <p:ext uri="{BB962C8B-B14F-4D97-AF65-F5344CB8AC3E}">
        <p14:creationId xmlns:p14="http://schemas.microsoft.com/office/powerpoint/2010/main" val="1615371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Alan </a:t>
            </a:r>
            <a:r>
              <a:rPr lang="en-US" dirty="0" err="1"/>
              <a:t>Funt</a:t>
            </a:r>
            <a:r>
              <a:rPr lang="en-US" dirty="0"/>
              <a:t> – Black and White Squares</a:t>
            </a:r>
          </a:p>
        </p:txBody>
      </p:sp>
      <p:sp>
        <p:nvSpPr>
          <p:cNvPr id="4" name="Slide Number Placeholder 3"/>
          <p:cNvSpPr>
            <a:spLocks noGrp="1"/>
          </p:cNvSpPr>
          <p:nvPr>
            <p:ph type="sldNum" sz="quarter" idx="10"/>
          </p:nvPr>
        </p:nvSpPr>
        <p:spPr/>
        <p:txBody>
          <a:bodyPr/>
          <a:lstStyle/>
          <a:p>
            <a:fld id="{C253A936-0F7D-1C47-B4FF-831F4F91AC1C}" type="slidenum">
              <a:rPr lang="en-US" smtClean="0"/>
              <a:t>51</a:t>
            </a:fld>
            <a:endParaRPr lang="en-US"/>
          </a:p>
        </p:txBody>
      </p:sp>
    </p:spTree>
    <p:extLst>
      <p:ext uri="{BB962C8B-B14F-4D97-AF65-F5344CB8AC3E}">
        <p14:creationId xmlns:p14="http://schemas.microsoft.com/office/powerpoint/2010/main" val="235935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Narrative</a:t>
            </a:r>
          </a:p>
          <a:p>
            <a:r>
              <a:rPr lang="en-US" dirty="0"/>
              <a:t>Rich </a:t>
            </a:r>
            <a:r>
              <a:rPr lang="en-US" dirty="0" err="1"/>
              <a:t>Asiamah</a:t>
            </a:r>
            <a:r>
              <a:rPr lang="en-US" dirty="0"/>
              <a:t> – MBA Ghana 2 hours of calling</a:t>
            </a:r>
          </a:p>
          <a:p>
            <a:r>
              <a:rPr lang="en-US" dirty="0"/>
              <a:t>Kathy Dillon – have something</a:t>
            </a:r>
            <a:r>
              <a:rPr lang="en-US" baseline="0" dirty="0"/>
              <a:t> in common..</a:t>
            </a:r>
            <a:endParaRPr lang="en-US" dirty="0"/>
          </a:p>
          <a:p>
            <a:r>
              <a:rPr lang="en-US" dirty="0"/>
              <a:t>Deb </a:t>
            </a:r>
            <a:r>
              <a:rPr lang="en-US" dirty="0" err="1"/>
              <a:t>Arbitman</a:t>
            </a:r>
            <a:r>
              <a:rPr lang="en-US" dirty="0"/>
              <a:t> – blunt; GIVE SOMETHING</a:t>
            </a:r>
          </a:p>
          <a:p>
            <a:r>
              <a:rPr lang="en-US" dirty="0"/>
              <a:t>Heidi ‘79</a:t>
            </a:r>
          </a:p>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52</a:t>
            </a:fld>
            <a:endParaRPr lang="en-US"/>
          </a:p>
        </p:txBody>
      </p:sp>
    </p:spTree>
    <p:extLst>
      <p:ext uri="{BB962C8B-B14F-4D97-AF65-F5344CB8AC3E}">
        <p14:creationId xmlns:p14="http://schemas.microsoft.com/office/powerpoint/2010/main" val="61940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Jessica McClure $100,000 to save one life immediately than spend $100,000 for ambulance that could save several lives.</a:t>
            </a:r>
          </a:p>
          <a:p>
            <a:r>
              <a:rPr lang="en-US" dirty="0"/>
              <a:t>Smile Train:   </a:t>
            </a:r>
            <a:r>
              <a:rPr lang="en-US" dirty="0" err="1"/>
              <a:t>caucasian</a:t>
            </a:r>
            <a:r>
              <a:rPr lang="en-US" baseline="0" dirty="0"/>
              <a:t> (Afghani)</a:t>
            </a:r>
          </a:p>
          <a:p>
            <a:endParaRPr lang="en-US" baseline="0" dirty="0"/>
          </a:p>
          <a:p>
            <a:r>
              <a:rPr lang="en-US" baseline="0" dirty="0"/>
              <a:t>Before and after cleft pallet surgery less effective than just before picture.  John List (U of Chicago)</a:t>
            </a:r>
          </a:p>
          <a:p>
            <a:endParaRPr lang="en-US" baseline="0" dirty="0"/>
          </a:p>
          <a:p>
            <a:r>
              <a:rPr lang="en-US" baseline="0" dirty="0"/>
              <a:t>One and Done Campaign</a:t>
            </a:r>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53</a:t>
            </a:fld>
            <a:endParaRPr lang="en-US"/>
          </a:p>
        </p:txBody>
      </p:sp>
    </p:spTree>
    <p:extLst>
      <p:ext uri="{BB962C8B-B14F-4D97-AF65-F5344CB8AC3E}">
        <p14:creationId xmlns:p14="http://schemas.microsoft.com/office/powerpoint/2010/main" val="1774330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54</a:t>
            </a:fld>
            <a:endParaRPr lang="en-US"/>
          </a:p>
        </p:txBody>
      </p:sp>
    </p:spTree>
    <p:extLst>
      <p:ext uri="{BB962C8B-B14F-4D97-AF65-F5344CB8AC3E}">
        <p14:creationId xmlns:p14="http://schemas.microsoft.com/office/powerpoint/2010/main" val="1707027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55</a:t>
            </a:fld>
            <a:endParaRPr lang="en-US"/>
          </a:p>
        </p:txBody>
      </p:sp>
    </p:spTree>
    <p:extLst>
      <p:ext uri="{BB962C8B-B14F-4D97-AF65-F5344CB8AC3E}">
        <p14:creationId xmlns:p14="http://schemas.microsoft.com/office/powerpoint/2010/main" val="17735852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Cannot understand everything e’s saying but you</a:t>
            </a:r>
            <a:r>
              <a:rPr lang="en-US" baseline="0" dirty="0"/>
              <a:t> can follow on the screen.</a:t>
            </a:r>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56</a:t>
            </a:fld>
            <a:endParaRPr lang="en-US"/>
          </a:p>
        </p:txBody>
      </p:sp>
    </p:spTree>
    <p:extLst>
      <p:ext uri="{BB962C8B-B14F-4D97-AF65-F5344CB8AC3E}">
        <p14:creationId xmlns:p14="http://schemas.microsoft.com/office/powerpoint/2010/main" val="20807268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Giving money has similar effect as other brain stimulants like alcohol, drugs, and sex. Highlights parts of brain of pleasure and reward. Functional Magnetic Resonance Imaging (fMRI). Volunteering increases life satisfaction (as does social networks).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much” was not as important as simply “how” money was spent.</a:t>
            </a:r>
          </a:p>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58</a:t>
            </a:fld>
            <a:endParaRPr lang="en-US"/>
          </a:p>
        </p:txBody>
      </p:sp>
    </p:spTree>
    <p:extLst>
      <p:ext uri="{BB962C8B-B14F-4D97-AF65-F5344CB8AC3E}">
        <p14:creationId xmlns:p14="http://schemas.microsoft.com/office/powerpoint/2010/main" val="7498318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Giving money has similar effect as other brain stimulants like alcohol, drugs, and sex. Highlights parts of brain of pleasure and reward. Functional Magnetic Resonance Imaging (fMRI). Volunteering increases life satisfaction (as does social networks).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much” was not as important as simply “how” money was spent.</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Helvetica Neue Medium" charset="0"/>
                <a:ea typeface="Helvetica Neue Medium" charset="0"/>
                <a:cs typeface="Helvetica Neue Medium" charset="0"/>
              </a:rPr>
              <a:t>Doing something for others makes us feel good.</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60</a:t>
            </a:fld>
            <a:endParaRPr lang="en-US"/>
          </a:p>
        </p:txBody>
      </p:sp>
    </p:spTree>
    <p:extLst>
      <p:ext uri="{BB962C8B-B14F-4D97-AF65-F5344CB8AC3E}">
        <p14:creationId xmlns:p14="http://schemas.microsoft.com/office/powerpoint/2010/main" val="16706948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United</a:t>
            </a:r>
            <a:r>
              <a:rPr lang="en-US" baseline="0" dirty="0"/>
              <a:t> Way</a:t>
            </a:r>
            <a:endParaRPr lang="en-US" sz="1200" b="1" dirty="0">
              <a:solidFill>
                <a:schemeClr val="accent5"/>
              </a:solidFill>
              <a:latin typeface="Helvetica Neue" charset="0"/>
              <a:ea typeface="Helvetica Neue" charset="0"/>
              <a:cs typeface="Helvetica Neue"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1200" b="1" dirty="0">
                <a:solidFill>
                  <a:schemeClr val="accent5"/>
                </a:solidFill>
                <a:latin typeface="Helvetica Neue" charset="0"/>
                <a:ea typeface="Helvetica Neue" charset="0"/>
                <a:cs typeface="Helvetica Neue" charset="0"/>
              </a:rPr>
              <a:t>“</a:t>
            </a:r>
            <a:r>
              <a:rPr lang="en-US" sz="1200" b="1" dirty="0">
                <a:solidFill>
                  <a:schemeClr val="accent1">
                    <a:lumMod val="20000"/>
                    <a:lumOff val="80000"/>
                  </a:schemeClr>
                </a:solidFill>
                <a:latin typeface="Helvetica Neue" charset="0"/>
                <a:ea typeface="Helvetica Neue" charset="0"/>
                <a:cs typeface="Helvetica Neue" charset="0"/>
              </a:rPr>
              <a:t>Should</a:t>
            </a:r>
            <a:r>
              <a:rPr lang="en-US" sz="1200" b="1" dirty="0">
                <a:solidFill>
                  <a:schemeClr val="accent5"/>
                </a:solidFill>
                <a:latin typeface="Helvetica Neue" charset="0"/>
                <a:ea typeface="Helvetica Neue" charset="0"/>
                <a:cs typeface="Helvetica Neue" charset="0"/>
              </a:rPr>
              <a:t>” give vs would you “</a:t>
            </a:r>
            <a:r>
              <a:rPr lang="en-US" sz="1200" b="1" dirty="0">
                <a:solidFill>
                  <a:schemeClr val="accent1">
                    <a:lumMod val="20000"/>
                    <a:lumOff val="80000"/>
                  </a:schemeClr>
                </a:solidFill>
                <a:latin typeface="Helvetica Neue" charset="0"/>
                <a:ea typeface="Helvetica Neue" charset="0"/>
                <a:cs typeface="Helvetica Neue" charset="0"/>
              </a:rPr>
              <a:t>consider</a:t>
            </a:r>
            <a:r>
              <a:rPr lang="en-US" sz="1200" b="1" dirty="0">
                <a:solidFill>
                  <a:schemeClr val="accent5"/>
                </a:solidFill>
                <a:latin typeface="Helvetica Neue" charset="0"/>
                <a:ea typeface="Helvetica Neue" charset="0"/>
                <a:cs typeface="Helvetica Neue" charset="0"/>
              </a:rPr>
              <a:t>” giving</a:t>
            </a:r>
          </a:p>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61</a:t>
            </a:fld>
            <a:endParaRPr lang="en-US"/>
          </a:p>
        </p:txBody>
      </p:sp>
    </p:spTree>
    <p:extLst>
      <p:ext uri="{BB962C8B-B14F-4D97-AF65-F5344CB8AC3E}">
        <p14:creationId xmlns:p14="http://schemas.microsoft.com/office/powerpoint/2010/main" val="92881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Gee this steak is expensive.</a:t>
            </a:r>
          </a:p>
          <a:p>
            <a:r>
              <a:rPr lang="en-US" dirty="0"/>
              <a:t>We don’t not talk about money explicitly.</a:t>
            </a:r>
          </a:p>
          <a:p>
            <a:endParaRPr lang="en-US" dirty="0"/>
          </a:p>
          <a:p>
            <a:r>
              <a:rPr lang="en-US" dirty="0"/>
              <a:t>Nice thing to do.</a:t>
            </a:r>
          </a:p>
        </p:txBody>
      </p:sp>
      <p:sp>
        <p:nvSpPr>
          <p:cNvPr id="4" name="Slide Number Placeholder 3"/>
          <p:cNvSpPr>
            <a:spLocks noGrp="1"/>
          </p:cNvSpPr>
          <p:nvPr>
            <p:ph type="sldNum" sz="quarter" idx="10"/>
          </p:nvPr>
        </p:nvSpPr>
        <p:spPr/>
        <p:txBody>
          <a:bodyPr/>
          <a:lstStyle/>
          <a:p>
            <a:fld id="{C253A936-0F7D-1C47-B4FF-831F4F91AC1C}" type="slidenum">
              <a:rPr lang="en-US" smtClean="0"/>
              <a:t>4</a:t>
            </a:fld>
            <a:endParaRPr lang="en-US"/>
          </a:p>
        </p:txBody>
      </p:sp>
    </p:spTree>
    <p:extLst>
      <p:ext uri="{BB962C8B-B14F-4D97-AF65-F5344CB8AC3E}">
        <p14:creationId xmlns:p14="http://schemas.microsoft.com/office/powerpoint/2010/main" val="14245533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After experiencing positive events participants were more likely to help others. People who felt good were more likely to help others. Other positive moods are also applicable, such as a feeling of competence. This applies to those experimentally induced or naturally occurring.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RESEARCH: Impact of negative vs positive thoughts; happy people vs sad people giving habits.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APPLICATION:</a:t>
            </a:r>
          </a:p>
          <a:p>
            <a:r>
              <a:rPr lang="en-US" sz="1200" kern="1200" dirty="0">
                <a:solidFill>
                  <a:schemeClr val="tx1"/>
                </a:solidFill>
                <a:effectLst/>
                <a:latin typeface="+mn-lt"/>
                <a:ea typeface="+mn-ea"/>
                <a:cs typeface="+mn-cs"/>
              </a:rPr>
              <a:t>(1) Instill a positive, happy memory</a:t>
            </a:r>
          </a:p>
          <a:p>
            <a:r>
              <a:rPr lang="en-US" sz="1200" kern="1200" dirty="0">
                <a:solidFill>
                  <a:schemeClr val="tx1"/>
                </a:solidFill>
                <a:effectLst/>
                <a:latin typeface="+mn-lt"/>
                <a:ea typeface="+mn-ea"/>
                <a:cs typeface="+mn-cs"/>
              </a:rPr>
              <a:t>(2) Focus on message of hope not despair when raising money for poverty, disasters.</a:t>
            </a:r>
          </a:p>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63</a:t>
            </a:fld>
            <a:endParaRPr lang="en-US"/>
          </a:p>
        </p:txBody>
      </p:sp>
    </p:spTree>
    <p:extLst>
      <p:ext uri="{BB962C8B-B14F-4D97-AF65-F5344CB8AC3E}">
        <p14:creationId xmlns:p14="http://schemas.microsoft.com/office/powerpoint/2010/main" val="18024836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5"/>
                </a:solidFill>
                <a:latin typeface="Helvetica Neue Medium" charset="0"/>
                <a:ea typeface="Helvetica Neue Medium" charset="0"/>
                <a:cs typeface="Helvetica Neue Medium" charset="0"/>
              </a:rPr>
              <a:t>Subjects tested with fMRI.</a:t>
            </a:r>
          </a:p>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65</a:t>
            </a:fld>
            <a:endParaRPr lang="en-US"/>
          </a:p>
        </p:txBody>
      </p:sp>
    </p:spTree>
    <p:extLst>
      <p:ext uri="{BB962C8B-B14F-4D97-AF65-F5344CB8AC3E}">
        <p14:creationId xmlns:p14="http://schemas.microsoft.com/office/powerpoint/2010/main" val="20680559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Do not rationalize</a:t>
            </a:r>
            <a:r>
              <a:rPr lang="en-US" sz="1200" kern="1200" dirty="0">
                <a:solidFill>
                  <a:schemeClr val="tx1"/>
                </a:solidFill>
                <a:effectLst/>
                <a:latin typeface="+mn-lt"/>
                <a:ea typeface="+mn-ea"/>
                <a:cs typeface="+mn-cs"/>
              </a:rPr>
              <a:t> giving by telling people they will be happier, feel better, etc.</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Lawyers</a:t>
            </a:r>
            <a:r>
              <a:rPr lang="en-US" sz="1200" kern="1200" dirty="0">
                <a:solidFill>
                  <a:schemeClr val="tx1"/>
                </a:solidFill>
                <a:effectLst/>
                <a:latin typeface="+mn-lt"/>
                <a:ea typeface="+mn-ea"/>
                <a:cs typeface="+mn-cs"/>
              </a:rPr>
              <a:t> – pro bono vs discounted</a:t>
            </a:r>
            <a:r>
              <a:rPr lang="en-US" sz="1200" kern="1200" baseline="0" dirty="0">
                <a:solidFill>
                  <a:schemeClr val="tx1"/>
                </a:solidFill>
                <a:effectLst/>
                <a:latin typeface="+mn-lt"/>
                <a:ea typeface="+mn-ea"/>
                <a:cs typeface="+mn-cs"/>
              </a:rPr>
              <a:t> fees</a:t>
            </a:r>
          </a:p>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66</a:t>
            </a:fld>
            <a:endParaRPr lang="en-US"/>
          </a:p>
        </p:txBody>
      </p:sp>
    </p:spTree>
    <p:extLst>
      <p:ext uri="{BB962C8B-B14F-4D97-AF65-F5344CB8AC3E}">
        <p14:creationId xmlns:p14="http://schemas.microsoft.com/office/powerpoint/2010/main" val="5796347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give</a:t>
            </a:r>
          </a:p>
          <a:p>
            <a:r>
              <a:rPr lang="en-US" dirty="0"/>
              <a:t>Will you join me</a:t>
            </a:r>
          </a:p>
          <a:p>
            <a:r>
              <a:rPr lang="en-US" dirty="0"/>
              <a:t>It’s completely up to you.</a:t>
            </a:r>
          </a:p>
        </p:txBody>
      </p:sp>
      <p:sp>
        <p:nvSpPr>
          <p:cNvPr id="4" name="Slide Number Placeholder 3"/>
          <p:cNvSpPr>
            <a:spLocks noGrp="1"/>
          </p:cNvSpPr>
          <p:nvPr>
            <p:ph type="sldNum" sz="quarter" idx="10"/>
          </p:nvPr>
        </p:nvSpPr>
        <p:spPr/>
        <p:txBody>
          <a:bodyPr/>
          <a:lstStyle/>
          <a:p>
            <a:fld id="{C253A936-0F7D-1C47-B4FF-831F4F91AC1C}" type="slidenum">
              <a:rPr lang="en-US" smtClean="0"/>
              <a:t>67</a:t>
            </a:fld>
            <a:endParaRPr lang="en-US"/>
          </a:p>
        </p:txBody>
      </p:sp>
    </p:spTree>
    <p:extLst>
      <p:ext uri="{BB962C8B-B14F-4D97-AF65-F5344CB8AC3E}">
        <p14:creationId xmlns:p14="http://schemas.microsoft.com/office/powerpoint/2010/main" val="17591954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ordered a book? Or could order a book</a:t>
            </a:r>
          </a:p>
          <a:p>
            <a:r>
              <a:rPr lang="en-US" dirty="0"/>
              <a:t>Using</a:t>
            </a:r>
            <a:r>
              <a:rPr lang="en-US" baseline="0" dirty="0"/>
              <a:t> today’s technology it’s easier to buy a book about hurricanes than help its victims.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70</a:t>
            </a:fld>
            <a:endParaRPr lang="en-US"/>
          </a:p>
        </p:txBody>
      </p:sp>
    </p:spTree>
    <p:extLst>
      <p:ext uri="{BB962C8B-B14F-4D97-AF65-F5344CB8AC3E}">
        <p14:creationId xmlns:p14="http://schemas.microsoft.com/office/powerpoint/2010/main" val="17113291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74</a:t>
            </a:fld>
            <a:endParaRPr lang="en-US"/>
          </a:p>
        </p:txBody>
      </p:sp>
    </p:spTree>
    <p:extLst>
      <p:ext uri="{BB962C8B-B14F-4D97-AF65-F5344CB8AC3E}">
        <p14:creationId xmlns:p14="http://schemas.microsoft.com/office/powerpoint/2010/main" val="19792625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75</a:t>
            </a:fld>
            <a:endParaRPr lang="en-US"/>
          </a:p>
        </p:txBody>
      </p:sp>
    </p:spTree>
    <p:extLst>
      <p:ext uri="{BB962C8B-B14F-4D97-AF65-F5344CB8AC3E}">
        <p14:creationId xmlns:p14="http://schemas.microsoft.com/office/powerpoint/2010/main" val="11448734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76</a:t>
            </a:fld>
            <a:endParaRPr lang="en-US"/>
          </a:p>
        </p:txBody>
      </p:sp>
    </p:spTree>
    <p:extLst>
      <p:ext uri="{BB962C8B-B14F-4D97-AF65-F5344CB8AC3E}">
        <p14:creationId xmlns:p14="http://schemas.microsoft.com/office/powerpoint/2010/main" val="20254299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non-event event</a:t>
            </a:r>
            <a:r>
              <a:rPr lang="is-IS" dirty="0"/>
              <a:t>…. Black tie that wasn’t/</a:t>
            </a:r>
          </a:p>
          <a:p>
            <a:endParaRPr lang="is-IS" dirty="0"/>
          </a:p>
          <a:p>
            <a:r>
              <a:rPr lang="is-IS" dirty="0"/>
              <a:t>Breakthrough Schools – event run by the students.....</a:t>
            </a:r>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81</a:t>
            </a:fld>
            <a:endParaRPr lang="en-US"/>
          </a:p>
        </p:txBody>
      </p:sp>
    </p:spTree>
    <p:extLst>
      <p:ext uri="{BB962C8B-B14F-4D97-AF65-F5344CB8AC3E}">
        <p14:creationId xmlns:p14="http://schemas.microsoft.com/office/powerpoint/2010/main" val="15333515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86</a:t>
            </a:fld>
            <a:endParaRPr lang="en-US"/>
          </a:p>
        </p:txBody>
      </p:sp>
    </p:spTree>
    <p:extLst>
      <p:ext uri="{BB962C8B-B14F-4D97-AF65-F5344CB8AC3E}">
        <p14:creationId xmlns:p14="http://schemas.microsoft.com/office/powerpoint/2010/main" val="2017436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would you feel if a guest handed you $25 at the end of the meal (or the beginning).</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5</a:t>
            </a:fld>
            <a:endParaRPr lang="en-US"/>
          </a:p>
        </p:txBody>
      </p:sp>
    </p:spTree>
    <p:extLst>
      <p:ext uri="{BB962C8B-B14F-4D97-AF65-F5344CB8AC3E}">
        <p14:creationId xmlns:p14="http://schemas.microsoft.com/office/powerpoint/2010/main" val="1694811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94</a:t>
            </a:fld>
            <a:endParaRPr lang="en-US"/>
          </a:p>
        </p:txBody>
      </p:sp>
    </p:spTree>
    <p:extLst>
      <p:ext uri="{BB962C8B-B14F-4D97-AF65-F5344CB8AC3E}">
        <p14:creationId xmlns:p14="http://schemas.microsoft.com/office/powerpoint/2010/main" val="1412619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Professor Mary </a:t>
            </a:r>
            <a:r>
              <a:rPr lang="en-US" dirty="0" err="1"/>
              <a:t>Berenbaum</a:t>
            </a:r>
            <a:r>
              <a:rPr lang="en-US" dirty="0"/>
              <a:t>, head of the department of entomology (the study of insects) at the University of Illinois </a:t>
            </a:r>
            <a:r>
              <a:rPr lang="en-US" dirty="0">
                <a:hlinkClick r:id="rId3"/>
              </a:rPr>
              <a:t>told NPR</a:t>
            </a:r>
            <a:r>
              <a:rPr lang="en-US" dirty="0"/>
              <a:t> that apparently, </a:t>
            </a:r>
            <a:r>
              <a:rPr lang="en-US" sz="1600" b="1" dirty="0"/>
              <a:t>men have “a deep-seated instinct to aim at targets”.</a:t>
            </a:r>
            <a:r>
              <a:rPr lang="en-US" dirty="0"/>
              <a:t>  The fly decal fulfills that need, and men spend more of their attention making sure they hit the target, so to speak.   </a:t>
            </a:r>
            <a:r>
              <a:rPr lang="en-US" dirty="0" err="1"/>
              <a:t>Schilphol’s</a:t>
            </a:r>
            <a:r>
              <a:rPr lang="en-US" dirty="0"/>
              <a:t> manager claimed that </a:t>
            </a:r>
            <a:r>
              <a:rPr lang="en-US" b="1" dirty="0">
                <a:solidFill>
                  <a:schemeClr val="tx2">
                    <a:lumMod val="50000"/>
                  </a:schemeClr>
                </a:solidFill>
              </a:rPr>
              <a:t>“spillage” was down 80% </a:t>
            </a:r>
            <a:r>
              <a:rPr lang="en-US" dirty="0"/>
              <a:t>once the flies were added.  That, of course, saves a lot of money on bathroom maintenance costs.</a:t>
            </a:r>
          </a:p>
        </p:txBody>
      </p:sp>
      <p:sp>
        <p:nvSpPr>
          <p:cNvPr id="4" name="Slide Number Placeholder 3"/>
          <p:cNvSpPr>
            <a:spLocks noGrp="1"/>
          </p:cNvSpPr>
          <p:nvPr>
            <p:ph type="sldNum" sz="quarter" idx="10"/>
          </p:nvPr>
        </p:nvSpPr>
        <p:spPr/>
        <p:txBody>
          <a:bodyPr/>
          <a:lstStyle/>
          <a:p>
            <a:fld id="{C253A936-0F7D-1C47-B4FF-831F4F91AC1C}" type="slidenum">
              <a:rPr lang="en-US" smtClean="0"/>
              <a:t>6</a:t>
            </a:fld>
            <a:endParaRPr lang="en-US"/>
          </a:p>
        </p:txBody>
      </p:sp>
    </p:spTree>
    <p:extLst>
      <p:ext uri="{BB962C8B-B14F-4D97-AF65-F5344CB8AC3E}">
        <p14:creationId xmlns:p14="http://schemas.microsoft.com/office/powerpoint/2010/main" val="237662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Professor Mary </a:t>
            </a:r>
            <a:r>
              <a:rPr lang="en-US" dirty="0" err="1"/>
              <a:t>Berenbaum</a:t>
            </a:r>
            <a:r>
              <a:rPr lang="en-US" dirty="0"/>
              <a:t>, head of the department of entomology (the study of insects) at the University of Illinois </a:t>
            </a:r>
            <a:r>
              <a:rPr lang="en-US" dirty="0">
                <a:hlinkClick r:id="rId3"/>
              </a:rPr>
              <a:t>told NPR</a:t>
            </a:r>
            <a:r>
              <a:rPr lang="en-US" dirty="0"/>
              <a:t> that apparently, </a:t>
            </a:r>
            <a:r>
              <a:rPr lang="en-US" sz="1600" b="1" dirty="0"/>
              <a:t>men have “a deep-seated instinct to aim at targets”.</a:t>
            </a:r>
            <a:r>
              <a:rPr lang="en-US" dirty="0"/>
              <a:t>  The fly decal fulfills that need, and men spend more of their attention making sure they hit the target, so to speak.   </a:t>
            </a:r>
            <a:r>
              <a:rPr lang="en-US" dirty="0" err="1"/>
              <a:t>Schilphol’s</a:t>
            </a:r>
            <a:r>
              <a:rPr lang="en-US" dirty="0"/>
              <a:t> manager claimed that </a:t>
            </a:r>
            <a:r>
              <a:rPr lang="en-US" b="1" dirty="0">
                <a:solidFill>
                  <a:schemeClr val="tx2">
                    <a:lumMod val="50000"/>
                  </a:schemeClr>
                </a:solidFill>
              </a:rPr>
              <a:t>“spillage” was down 80% </a:t>
            </a:r>
            <a:r>
              <a:rPr lang="en-US" dirty="0"/>
              <a:t>once the flies were added.  That, of course, saves a lot of money on bathroom maintenance costs.</a:t>
            </a:r>
          </a:p>
        </p:txBody>
      </p:sp>
      <p:sp>
        <p:nvSpPr>
          <p:cNvPr id="4" name="Slide Number Placeholder 3"/>
          <p:cNvSpPr>
            <a:spLocks noGrp="1"/>
          </p:cNvSpPr>
          <p:nvPr>
            <p:ph type="sldNum" sz="quarter" idx="10"/>
          </p:nvPr>
        </p:nvSpPr>
        <p:spPr/>
        <p:txBody>
          <a:bodyPr/>
          <a:lstStyle/>
          <a:p>
            <a:fld id="{C253A936-0F7D-1C47-B4FF-831F4F91AC1C}" type="slidenum">
              <a:rPr lang="en-US" smtClean="0"/>
              <a:t>7</a:t>
            </a:fld>
            <a:endParaRPr lang="en-US"/>
          </a:p>
        </p:txBody>
      </p:sp>
    </p:spTree>
    <p:extLst>
      <p:ext uri="{BB962C8B-B14F-4D97-AF65-F5344CB8AC3E}">
        <p14:creationId xmlns:p14="http://schemas.microsoft.com/office/powerpoint/2010/main" val="1003535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Professor Mary </a:t>
            </a:r>
            <a:r>
              <a:rPr lang="en-US" dirty="0" err="1"/>
              <a:t>Berenbaum</a:t>
            </a:r>
            <a:r>
              <a:rPr lang="en-US" dirty="0"/>
              <a:t>, head of the department of entomology (the study of insects) at the University of Illinois </a:t>
            </a:r>
            <a:r>
              <a:rPr lang="en-US" dirty="0">
                <a:hlinkClick r:id="rId3"/>
              </a:rPr>
              <a:t>told NPR</a:t>
            </a:r>
            <a:r>
              <a:rPr lang="en-US" dirty="0"/>
              <a:t> that apparently, </a:t>
            </a:r>
            <a:r>
              <a:rPr lang="en-US" sz="1600" b="1" dirty="0"/>
              <a:t>men have “a deep-seated instinct to aim at targets”.</a:t>
            </a:r>
            <a:r>
              <a:rPr lang="en-US" dirty="0"/>
              <a:t>  The fly decal fulfills that need, and men spend more of their attention making sure they hit the target, so to speak.   </a:t>
            </a:r>
            <a:r>
              <a:rPr lang="en-US" dirty="0" err="1"/>
              <a:t>Schilphol’s</a:t>
            </a:r>
            <a:r>
              <a:rPr lang="en-US" dirty="0"/>
              <a:t> manager claimed that </a:t>
            </a:r>
            <a:r>
              <a:rPr lang="en-US" b="1" dirty="0">
                <a:solidFill>
                  <a:schemeClr val="tx2">
                    <a:lumMod val="50000"/>
                  </a:schemeClr>
                </a:solidFill>
              </a:rPr>
              <a:t>“spillage” was down 80% </a:t>
            </a:r>
            <a:r>
              <a:rPr lang="en-US" dirty="0"/>
              <a:t>once the flies were added.  That, of course, saves a lot of money on bathroom maintenance costs.</a:t>
            </a:r>
          </a:p>
        </p:txBody>
      </p:sp>
      <p:sp>
        <p:nvSpPr>
          <p:cNvPr id="4" name="Slide Number Placeholder 3"/>
          <p:cNvSpPr>
            <a:spLocks noGrp="1"/>
          </p:cNvSpPr>
          <p:nvPr>
            <p:ph type="sldNum" sz="quarter" idx="10"/>
          </p:nvPr>
        </p:nvSpPr>
        <p:spPr/>
        <p:txBody>
          <a:bodyPr/>
          <a:lstStyle/>
          <a:p>
            <a:fld id="{C253A936-0F7D-1C47-B4FF-831F4F91AC1C}" type="slidenum">
              <a:rPr lang="en-US" smtClean="0"/>
              <a:t>8</a:t>
            </a:fld>
            <a:endParaRPr lang="en-US"/>
          </a:p>
        </p:txBody>
      </p:sp>
    </p:spTree>
    <p:extLst>
      <p:ext uri="{BB962C8B-B14F-4D97-AF65-F5344CB8AC3E}">
        <p14:creationId xmlns:p14="http://schemas.microsoft.com/office/powerpoint/2010/main" val="803433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3A936-0F7D-1C47-B4FF-831F4F91AC1C}" type="slidenum">
              <a:rPr lang="en-US" smtClean="0"/>
              <a:t>9</a:t>
            </a:fld>
            <a:endParaRPr lang="en-US"/>
          </a:p>
        </p:txBody>
      </p:sp>
    </p:spTree>
    <p:extLst>
      <p:ext uri="{BB962C8B-B14F-4D97-AF65-F5344CB8AC3E}">
        <p14:creationId xmlns:p14="http://schemas.microsoft.com/office/powerpoint/2010/main" val="269145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8ABE3C1-DBE1-495D-B57B-2849774B866A}" type="datetimeFigureOut">
              <a:rPr lang="en-US" smtClean="0"/>
              <a:t>11/13/2019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0967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6E9DEC-419B-4CC5-A080-3B06BD5A8291}" type="datetimeFigureOut">
              <a:rPr lang="en-US" smtClean="0"/>
              <a:t>11/13/2019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08CE03-2042-8547-975E-088FF761DF33}" type="slidenum">
              <a:rPr lang="en-US" smtClean="0"/>
              <a:t>‹#›</a:t>
            </a:fld>
            <a:endParaRPr lang="en-US"/>
          </a:p>
        </p:txBody>
      </p:sp>
    </p:spTree>
    <p:extLst>
      <p:ext uri="{BB962C8B-B14F-4D97-AF65-F5344CB8AC3E}">
        <p14:creationId xmlns:p14="http://schemas.microsoft.com/office/powerpoint/2010/main" val="156847299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6E9DEC-419B-4CC5-A080-3B06BD5A8291}" type="datetimeFigureOut">
              <a:rPr lang="en-US" smtClean="0"/>
              <a:t>11/13/2019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08CE03-2042-8547-975E-088FF761DF33}" type="slidenum">
              <a:rPr lang="en-US" smtClean="0"/>
              <a:t>‹#›</a:t>
            </a:fld>
            <a:endParaRPr lang="en-US"/>
          </a:p>
        </p:txBody>
      </p:sp>
    </p:spTree>
    <p:extLst>
      <p:ext uri="{BB962C8B-B14F-4D97-AF65-F5344CB8AC3E}">
        <p14:creationId xmlns:p14="http://schemas.microsoft.com/office/powerpoint/2010/main" val="96391046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6E9DEC-419B-4CC5-A080-3B06BD5A8291}" type="datetimeFigureOut">
              <a:rPr lang="en-US" smtClean="0"/>
              <a:t>11/13/2019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08CE03-2042-8547-975E-088FF761DF33}"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7396870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6E9DEC-419B-4CC5-A080-3B06BD5A8291}" type="datetimeFigureOut">
              <a:rPr lang="en-US" smtClean="0"/>
              <a:t>11/13/2019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08CE03-2042-8547-975E-088FF761DF33}" type="slidenum">
              <a:rPr lang="en-US" smtClean="0"/>
              <a:t>‹#›</a:t>
            </a:fld>
            <a:endParaRPr lang="en-US"/>
          </a:p>
        </p:txBody>
      </p:sp>
    </p:spTree>
    <p:extLst>
      <p:ext uri="{BB962C8B-B14F-4D97-AF65-F5344CB8AC3E}">
        <p14:creationId xmlns:p14="http://schemas.microsoft.com/office/powerpoint/2010/main" val="1717923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D6E9DEC-419B-4CC5-A080-3B06BD5A8291}" type="datetimeFigureOut">
              <a:rPr lang="en-US" smtClean="0"/>
              <a:t>11/13/2019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408CE03-2042-8547-975E-088FF761DF33}" type="slidenum">
              <a:rPr lang="en-US" smtClean="0"/>
              <a:t>‹#›</a:t>
            </a:fld>
            <a:endParaRPr lang="en-US"/>
          </a:p>
        </p:txBody>
      </p:sp>
    </p:spTree>
    <p:extLst>
      <p:ext uri="{BB962C8B-B14F-4D97-AF65-F5344CB8AC3E}">
        <p14:creationId xmlns:p14="http://schemas.microsoft.com/office/powerpoint/2010/main" val="96866117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D6E9DEC-419B-4CC5-A080-3B06BD5A8291}" type="datetimeFigureOut">
              <a:rPr lang="en-US" smtClean="0"/>
              <a:t>11/13/2019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408CE03-2042-8547-975E-088FF761DF33}" type="slidenum">
              <a:rPr lang="en-US" smtClean="0"/>
              <a:t>‹#›</a:t>
            </a:fld>
            <a:endParaRPr lang="en-US"/>
          </a:p>
        </p:txBody>
      </p:sp>
    </p:spTree>
    <p:extLst>
      <p:ext uri="{BB962C8B-B14F-4D97-AF65-F5344CB8AC3E}">
        <p14:creationId xmlns:p14="http://schemas.microsoft.com/office/powerpoint/2010/main" val="21484031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01214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78E61D-D431-422C-9764-11DAFE33AB63}" type="datetimeFigureOut">
              <a:rPr lang="en-US" smtClean="0"/>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01855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733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578ACC-22D6-47C1-A373-4FD133E34F3C}" type="datetimeFigureOut">
              <a:rPr lang="en-US" smtClean="0"/>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18409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11/13/2019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54053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11/13/2019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98042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11/13/2019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4781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4A7AC-904D-4781-85BA-7D10C17ED021}" type="datetimeFigureOut">
              <a:rPr lang="en-US" smtClean="0"/>
              <a:t>11/13/2019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07852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11/13/2019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72996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11/13/2019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56812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D6E9DEC-419B-4CC5-A080-3B06BD5A8291}" type="datetimeFigureOut">
              <a:rPr lang="en-US" smtClean="0"/>
              <a:t>11/13/2019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8408CE03-2042-8547-975E-088FF761DF33}" type="slidenum">
              <a:rPr lang="en-US" smtClean="0"/>
              <a:t>‹#›</a:t>
            </a:fld>
            <a:endParaRPr lang="en-US"/>
          </a:p>
        </p:txBody>
      </p:sp>
    </p:spTree>
    <p:extLst>
      <p:ext uri="{BB962C8B-B14F-4D97-AF65-F5344CB8AC3E}">
        <p14:creationId xmlns:p14="http://schemas.microsoft.com/office/powerpoint/2010/main" val="640418219"/>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5.tif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8.tiff"/></Relationships>
</file>

<file path=ppt/slides/_rels/slide5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notesSlide" Target="../notesSlides/notesSlide3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43.tiff"/><Relationship Id="rId4" Type="http://schemas.openxmlformats.org/officeDocument/2006/relationships/image" Target="../media/image42.tiff"/></Relationships>
</file>

<file path=ppt/slides/_rels/slide7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43.tiff"/><Relationship Id="rId4" Type="http://schemas.openxmlformats.org/officeDocument/2006/relationships/image" Target="../media/image42.tiff"/></Relationships>
</file>

<file path=ppt/slides/_rels/slide7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43.tiff"/><Relationship Id="rId4" Type="http://schemas.openxmlformats.org/officeDocument/2006/relationships/image" Target="../media/image42.tif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9.png"/><Relationship Id="rId4" Type="http://schemas.openxmlformats.org/officeDocument/2006/relationships/notesSlide" Target="../notesSlides/notesSlide49.xml"/></Relationships>
</file>

<file path=ppt/slides/_rels/slide8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4.png"/></Relationships>
</file>

<file path=ppt/slides/_rels/slide9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8.jpg"/><Relationship Id="rId7" Type="http://schemas.microsoft.com/office/2007/relationships/hdphoto" Target="../media/hdphoto5.wdp"/><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0.jpeg"/><Relationship Id="rId5" Type="http://schemas.microsoft.com/office/2007/relationships/hdphoto" Target="../media/hdphoto4.wdp"/><Relationship Id="rId4" Type="http://schemas.openxmlformats.org/officeDocument/2006/relationships/image" Target="../media/image59.jpeg"/></Relationships>
</file>

<file path=ppt/slides/_rels/slide9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77246" y="5475860"/>
            <a:ext cx="4474432" cy="714809"/>
          </a:xfrm>
        </p:spPr>
        <p:txBody>
          <a:bodyPr>
            <a:normAutofit/>
          </a:bodyPr>
          <a:lstStyle/>
          <a:p>
            <a:r>
              <a:rPr lang="en-US" sz="4000" b="1" spc="70" dirty="0">
                <a:solidFill>
                  <a:schemeClr val="accent1">
                    <a:lumMod val="50000"/>
                  </a:schemeClr>
                </a:solidFill>
                <a:latin typeface="Helvetica Neue Medium" charset="0"/>
                <a:ea typeface="Helvetica Neue Medium" charset="0"/>
                <a:cs typeface="Helvetica Neue Medium" charset="0"/>
              </a:rPr>
              <a:t>In the Donor’s Mind</a:t>
            </a:r>
          </a:p>
        </p:txBody>
      </p:sp>
      <p:sp>
        <p:nvSpPr>
          <p:cNvPr id="3" name="Subtitle 2"/>
          <p:cNvSpPr>
            <a:spLocks noGrp="1"/>
          </p:cNvSpPr>
          <p:nvPr>
            <p:ph type="subTitle" idx="1"/>
          </p:nvPr>
        </p:nvSpPr>
        <p:spPr>
          <a:xfrm>
            <a:off x="6366076" y="6087899"/>
            <a:ext cx="5585602" cy="484093"/>
          </a:xfrm>
        </p:spPr>
        <p:txBody>
          <a:bodyPr>
            <a:normAutofit/>
          </a:bodyPr>
          <a:lstStyle/>
          <a:p>
            <a:r>
              <a:rPr lang="en-US" sz="2000" dirty="0">
                <a:solidFill>
                  <a:schemeClr val="bg1"/>
                </a:solidFill>
                <a:latin typeface="Helvetica Neue" charset="0"/>
                <a:ea typeface="Helvetica Neue" charset="0"/>
                <a:cs typeface="Helvetica Neue" charset="0"/>
              </a:rPr>
              <a:t>Evidence-based Research in Charitable Giving</a:t>
            </a:r>
          </a:p>
        </p:txBody>
      </p:sp>
      <p:sp>
        <p:nvSpPr>
          <p:cNvPr id="5" name="Rectangle 4"/>
          <p:cNvSpPr/>
          <p:nvPr/>
        </p:nvSpPr>
        <p:spPr>
          <a:xfrm>
            <a:off x="9252970" y="963097"/>
            <a:ext cx="248786" cy="369332"/>
          </a:xfrm>
          <a:prstGeom prst="rect">
            <a:avLst/>
          </a:prstGeom>
        </p:spPr>
        <p:txBody>
          <a:bodyPr wrap="none">
            <a:spAutoFit/>
          </a:bodyPr>
          <a:lstStyle/>
          <a:p>
            <a:r>
              <a:rPr lang="en-US" dirty="0">
                <a:solidFill>
                  <a:prstClr val="black"/>
                </a:solidFill>
                <a:latin typeface="Helvetica" charset="0"/>
              </a:rPr>
              <a:t>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600" y="370390"/>
            <a:ext cx="12162400" cy="5107434"/>
          </a:xfrm>
          <a:prstGeom prst="rect">
            <a:avLst/>
          </a:prstGeom>
          <a:solidFill>
            <a:schemeClr val="tx1"/>
          </a:solidFill>
        </p:spPr>
      </p:pic>
      <p:sp>
        <p:nvSpPr>
          <p:cNvPr id="4" name="TextBox 3"/>
          <p:cNvSpPr txBox="1"/>
          <p:nvPr/>
        </p:nvSpPr>
        <p:spPr>
          <a:xfrm>
            <a:off x="3558582" y="4813365"/>
            <a:ext cx="5104435" cy="646331"/>
          </a:xfrm>
          <a:prstGeom prst="rect">
            <a:avLst/>
          </a:prstGeom>
          <a:noFill/>
        </p:spPr>
        <p:txBody>
          <a:bodyPr wrap="square" rtlCol="0">
            <a:spAutoFit/>
          </a:bodyPr>
          <a:lstStyle/>
          <a:p>
            <a:pPr algn="r"/>
            <a:r>
              <a:rPr lang="en-US" sz="3600" b="1" dirty="0">
                <a:latin typeface="Helvetica Neue" charset="0"/>
                <a:ea typeface="Helvetica Neue" charset="0"/>
                <a:cs typeface="Helvetica Neue" charset="0"/>
              </a:rPr>
              <a:t>The Science of Giving:</a:t>
            </a:r>
          </a:p>
        </p:txBody>
      </p:sp>
      <p:pic>
        <p:nvPicPr>
          <p:cNvPr id="7" name="Picture 6">
            <a:extLst>
              <a:ext uri="{FF2B5EF4-FFF2-40B4-BE49-F238E27FC236}">
                <a16:creationId xmlns:a16="http://schemas.microsoft.com/office/drawing/2014/main" id="{27E138FA-266F-A442-966C-72C528372255}"/>
              </a:ext>
            </a:extLst>
          </p:cNvPr>
          <p:cNvPicPr>
            <a:picLocks noChangeAspect="1"/>
          </p:cNvPicPr>
          <p:nvPr/>
        </p:nvPicPr>
        <p:blipFill>
          <a:blip r:embed="rId4"/>
          <a:stretch>
            <a:fillRect/>
          </a:stretch>
        </p:blipFill>
        <p:spPr>
          <a:xfrm>
            <a:off x="382960" y="5679136"/>
            <a:ext cx="3175622" cy="892856"/>
          </a:xfrm>
          <a:prstGeom prst="rect">
            <a:avLst/>
          </a:prstGeom>
        </p:spPr>
      </p:pic>
    </p:spTree>
    <p:extLst>
      <p:ext uri="{BB962C8B-B14F-4D97-AF65-F5344CB8AC3E}">
        <p14:creationId xmlns:p14="http://schemas.microsoft.com/office/powerpoint/2010/main" val="6743324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5947" y="0"/>
            <a:ext cx="8454887" cy="10868705"/>
          </a:xfrm>
          <a:prstGeom prst="rect">
            <a:avLst/>
          </a:prstGeom>
          <a:solidFill>
            <a:schemeClr val="tx2">
              <a:lumMod val="75000"/>
            </a:schemeClr>
          </a:solidFill>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rot="21120757">
            <a:off x="3171130" y="1645055"/>
            <a:ext cx="7704627" cy="6610909"/>
          </a:xfrm>
          <a:prstGeom prst="rect">
            <a:avLst/>
          </a:prstGeom>
        </p:spPr>
      </p:pic>
      <p:sp>
        <p:nvSpPr>
          <p:cNvPr id="4" name="Donut 3"/>
          <p:cNvSpPr/>
          <p:nvPr/>
        </p:nvSpPr>
        <p:spPr>
          <a:xfrm rot="21208676">
            <a:off x="1703653" y="1436553"/>
            <a:ext cx="9388531" cy="2445144"/>
          </a:xfrm>
          <a:prstGeom prst="donut">
            <a:avLst>
              <a:gd name="adj" fmla="val 2638"/>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rot="16200000">
            <a:off x="8853051" y="3101008"/>
            <a:ext cx="5843010" cy="369332"/>
          </a:xfrm>
          <a:prstGeom prst="rect">
            <a:avLst/>
          </a:prstGeom>
          <a:noFill/>
        </p:spPr>
        <p:txBody>
          <a:bodyPr wrap="none" rtlCol="0">
            <a:spAutoFit/>
          </a:bodyPr>
          <a:lstStyle/>
          <a:p>
            <a:r>
              <a:rPr lang="en-US" dirty="0"/>
              <a:t>Sharon </a:t>
            </a:r>
            <a:r>
              <a:rPr lang="en-US" dirty="0" err="1"/>
              <a:t>Shavitt</a:t>
            </a:r>
            <a:r>
              <a:rPr lang="en-US" dirty="0"/>
              <a:t>, professor of </a:t>
            </a:r>
            <a:r>
              <a:rPr lang="en-US" dirty="0" err="1"/>
              <a:t>marketing,University</a:t>
            </a:r>
            <a:r>
              <a:rPr lang="en-US" dirty="0"/>
              <a:t> of Illinois</a:t>
            </a:r>
          </a:p>
        </p:txBody>
      </p:sp>
    </p:spTree>
    <p:extLst>
      <p:ext uri="{BB962C8B-B14F-4D97-AF65-F5344CB8AC3E}">
        <p14:creationId xmlns:p14="http://schemas.microsoft.com/office/powerpoint/2010/main" val="64328707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Helvetica Neue" charset="0"/>
                <a:ea typeface="Helvetica Neue" charset="0"/>
                <a:cs typeface="Helvetica Neue" charset="0"/>
              </a:rPr>
              <a:t>Hurricane Named Harry</a:t>
            </a:r>
          </a:p>
        </p:txBody>
      </p:sp>
      <p:sp>
        <p:nvSpPr>
          <p:cNvPr id="5" name="Rectangle 4"/>
          <p:cNvSpPr/>
          <p:nvPr/>
        </p:nvSpPr>
        <p:spPr>
          <a:xfrm>
            <a:off x="3368394" y="5090160"/>
            <a:ext cx="838200" cy="518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876408" y="4709828"/>
            <a:ext cx="838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27887" y="3781559"/>
            <a:ext cx="8382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036233" y="2804160"/>
            <a:ext cx="822960" cy="2804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665483" y="884588"/>
            <a:ext cx="822960" cy="4739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271027" y="4206240"/>
            <a:ext cx="1159292" cy="646331"/>
          </a:xfrm>
          <a:prstGeom prst="rect">
            <a:avLst/>
          </a:prstGeom>
          <a:noFill/>
        </p:spPr>
        <p:txBody>
          <a:bodyPr wrap="none" rtlCol="0">
            <a:spAutoFit/>
          </a:bodyPr>
          <a:lstStyle/>
          <a:p>
            <a:r>
              <a:rPr lang="en-US" sz="3600" b="1" dirty="0">
                <a:latin typeface="Helvetica Neue" charset="0"/>
                <a:ea typeface="Helvetica Neue" charset="0"/>
                <a:cs typeface="Helvetica Neue" charset="0"/>
              </a:rPr>
              <a:t>33%</a:t>
            </a:r>
          </a:p>
        </p:txBody>
      </p:sp>
      <p:sp>
        <p:nvSpPr>
          <p:cNvPr id="11" name="TextBox 10"/>
          <p:cNvSpPr txBox="1"/>
          <p:nvPr/>
        </p:nvSpPr>
        <p:spPr>
          <a:xfrm>
            <a:off x="4830715" y="3883074"/>
            <a:ext cx="1159292" cy="646331"/>
          </a:xfrm>
          <a:prstGeom prst="rect">
            <a:avLst/>
          </a:prstGeom>
          <a:noFill/>
        </p:spPr>
        <p:txBody>
          <a:bodyPr wrap="none" rtlCol="0">
            <a:spAutoFit/>
          </a:bodyPr>
          <a:lstStyle/>
          <a:p>
            <a:r>
              <a:rPr lang="en-US" sz="3600" b="1" dirty="0">
                <a:latin typeface="Helvetica Neue" charset="0"/>
                <a:ea typeface="Helvetica Neue" charset="0"/>
                <a:cs typeface="Helvetica Neue" charset="0"/>
              </a:rPr>
              <a:t>50%</a:t>
            </a:r>
          </a:p>
        </p:txBody>
      </p:sp>
      <p:sp>
        <p:nvSpPr>
          <p:cNvPr id="12" name="TextBox 11"/>
          <p:cNvSpPr txBox="1"/>
          <p:nvPr/>
        </p:nvSpPr>
        <p:spPr>
          <a:xfrm>
            <a:off x="6217316" y="3011126"/>
            <a:ext cx="1415772" cy="646331"/>
          </a:xfrm>
          <a:prstGeom prst="rect">
            <a:avLst/>
          </a:prstGeom>
          <a:noFill/>
        </p:spPr>
        <p:txBody>
          <a:bodyPr wrap="none" rtlCol="0">
            <a:spAutoFit/>
          </a:bodyPr>
          <a:lstStyle/>
          <a:p>
            <a:r>
              <a:rPr lang="en-US" sz="3600" b="1">
                <a:latin typeface="Helvetica Neue" charset="0"/>
                <a:ea typeface="Helvetica Neue" charset="0"/>
                <a:cs typeface="Helvetica Neue" charset="0"/>
              </a:rPr>
              <a:t>100%</a:t>
            </a:r>
            <a:endParaRPr lang="en-US" sz="3600" b="1" dirty="0">
              <a:latin typeface="Helvetica Neue" charset="0"/>
              <a:ea typeface="Helvetica Neue" charset="0"/>
              <a:cs typeface="Helvetica Neue" charset="0"/>
            </a:endParaRPr>
          </a:p>
        </p:txBody>
      </p:sp>
      <p:sp>
        <p:nvSpPr>
          <p:cNvPr id="13" name="TextBox 12"/>
          <p:cNvSpPr txBox="1"/>
          <p:nvPr/>
        </p:nvSpPr>
        <p:spPr>
          <a:xfrm>
            <a:off x="7828388" y="2114232"/>
            <a:ext cx="1415772" cy="646331"/>
          </a:xfrm>
          <a:prstGeom prst="rect">
            <a:avLst/>
          </a:prstGeom>
          <a:noFill/>
        </p:spPr>
        <p:txBody>
          <a:bodyPr wrap="none" rtlCol="0">
            <a:spAutoFit/>
          </a:bodyPr>
          <a:lstStyle/>
          <a:p>
            <a:r>
              <a:rPr lang="en-US" sz="3600" b="1" dirty="0">
                <a:latin typeface="Helvetica Neue" charset="0"/>
                <a:ea typeface="Helvetica Neue" charset="0"/>
                <a:cs typeface="Helvetica Neue" charset="0"/>
              </a:rPr>
              <a:t>150%</a:t>
            </a:r>
          </a:p>
        </p:txBody>
      </p:sp>
      <p:sp>
        <p:nvSpPr>
          <p:cNvPr id="14" name="TextBox 13"/>
          <p:cNvSpPr txBox="1"/>
          <p:nvPr/>
        </p:nvSpPr>
        <p:spPr>
          <a:xfrm>
            <a:off x="9493994" y="283309"/>
            <a:ext cx="1415772" cy="646331"/>
          </a:xfrm>
          <a:prstGeom prst="rect">
            <a:avLst/>
          </a:prstGeom>
          <a:noFill/>
        </p:spPr>
        <p:txBody>
          <a:bodyPr wrap="none" rtlCol="0">
            <a:spAutoFit/>
          </a:bodyPr>
          <a:lstStyle/>
          <a:p>
            <a:r>
              <a:rPr lang="en-US" sz="3600" b="1" dirty="0">
                <a:latin typeface="Helvetica Neue" charset="0"/>
                <a:ea typeface="Helvetica Neue" charset="0"/>
                <a:cs typeface="Helvetica Neue" charset="0"/>
              </a:rPr>
              <a:t>260%</a:t>
            </a:r>
          </a:p>
        </p:txBody>
      </p:sp>
      <p:sp>
        <p:nvSpPr>
          <p:cNvPr id="15" name="TextBox 14"/>
          <p:cNvSpPr txBox="1"/>
          <p:nvPr/>
        </p:nvSpPr>
        <p:spPr>
          <a:xfrm>
            <a:off x="2837752" y="5624228"/>
            <a:ext cx="1806905" cy="646331"/>
          </a:xfrm>
          <a:prstGeom prst="rect">
            <a:avLst/>
          </a:prstGeom>
          <a:noFill/>
        </p:spPr>
        <p:txBody>
          <a:bodyPr wrap="none" rtlCol="0">
            <a:spAutoFit/>
          </a:bodyPr>
          <a:lstStyle/>
          <a:p>
            <a:r>
              <a:rPr lang="en-US" sz="3600" dirty="0">
                <a:latin typeface="Helvetica Neue Medium" charset="0"/>
                <a:ea typeface="Helvetica Neue Medium" charset="0"/>
                <a:cs typeface="Helvetica Neue Medium" charset="0"/>
              </a:rPr>
              <a:t>Charley</a:t>
            </a:r>
          </a:p>
        </p:txBody>
      </p:sp>
      <p:sp>
        <p:nvSpPr>
          <p:cNvPr id="16" name="TextBox 15"/>
          <p:cNvSpPr txBox="1"/>
          <p:nvPr/>
        </p:nvSpPr>
        <p:spPr>
          <a:xfrm>
            <a:off x="4586582" y="5635792"/>
            <a:ext cx="1747594" cy="646331"/>
          </a:xfrm>
          <a:prstGeom prst="rect">
            <a:avLst/>
          </a:prstGeom>
          <a:noFill/>
        </p:spPr>
        <p:txBody>
          <a:bodyPr wrap="none" rtlCol="0">
            <a:spAutoFit/>
          </a:bodyPr>
          <a:lstStyle/>
          <a:p>
            <a:r>
              <a:rPr lang="en-US" sz="3600" dirty="0">
                <a:solidFill>
                  <a:schemeClr val="accent5"/>
                </a:solidFill>
                <a:latin typeface="Helvetica Neue Medium" charset="0"/>
                <a:ea typeface="Helvetica Neue Medium" charset="0"/>
                <a:cs typeface="Helvetica Neue Medium" charset="0"/>
              </a:rPr>
              <a:t>Francis</a:t>
            </a:r>
          </a:p>
        </p:txBody>
      </p:sp>
      <p:sp>
        <p:nvSpPr>
          <p:cNvPr id="17" name="TextBox 16"/>
          <p:cNvSpPr txBox="1"/>
          <p:nvPr/>
        </p:nvSpPr>
        <p:spPr>
          <a:xfrm>
            <a:off x="6365527" y="5645334"/>
            <a:ext cx="1072730" cy="646331"/>
          </a:xfrm>
          <a:prstGeom prst="rect">
            <a:avLst/>
          </a:prstGeom>
          <a:noFill/>
        </p:spPr>
        <p:txBody>
          <a:bodyPr wrap="none" rtlCol="0">
            <a:spAutoFit/>
          </a:bodyPr>
          <a:lstStyle/>
          <a:p>
            <a:r>
              <a:rPr lang="en-US" sz="3600" dirty="0">
                <a:latin typeface="Helvetica Neue Medium" charset="0"/>
                <a:ea typeface="Helvetica Neue Medium" charset="0"/>
                <a:cs typeface="Helvetica Neue Medium" charset="0"/>
              </a:rPr>
              <a:t>Ivan</a:t>
            </a:r>
          </a:p>
        </p:txBody>
      </p:sp>
      <p:sp>
        <p:nvSpPr>
          <p:cNvPr id="18" name="TextBox 17"/>
          <p:cNvSpPr txBox="1"/>
          <p:nvPr/>
        </p:nvSpPr>
        <p:spPr>
          <a:xfrm>
            <a:off x="7611176" y="5645333"/>
            <a:ext cx="1704313" cy="646331"/>
          </a:xfrm>
          <a:prstGeom prst="rect">
            <a:avLst/>
          </a:prstGeom>
          <a:noFill/>
        </p:spPr>
        <p:txBody>
          <a:bodyPr wrap="none" rtlCol="0">
            <a:spAutoFit/>
          </a:bodyPr>
          <a:lstStyle/>
          <a:p>
            <a:r>
              <a:rPr lang="en-US" sz="3600" dirty="0">
                <a:solidFill>
                  <a:schemeClr val="accent5"/>
                </a:solidFill>
                <a:latin typeface="Helvetica Neue Medium" charset="0"/>
                <a:ea typeface="Helvetica Neue Medium" charset="0"/>
                <a:cs typeface="Helvetica Neue Medium" charset="0"/>
              </a:rPr>
              <a:t>Katrina</a:t>
            </a:r>
          </a:p>
        </p:txBody>
      </p:sp>
      <p:sp>
        <p:nvSpPr>
          <p:cNvPr id="19" name="TextBox 18"/>
          <p:cNvSpPr txBox="1"/>
          <p:nvPr/>
        </p:nvSpPr>
        <p:spPr>
          <a:xfrm>
            <a:off x="9561438" y="5669280"/>
            <a:ext cx="1031051" cy="646331"/>
          </a:xfrm>
          <a:prstGeom prst="rect">
            <a:avLst/>
          </a:prstGeom>
          <a:noFill/>
        </p:spPr>
        <p:txBody>
          <a:bodyPr wrap="none" rtlCol="0">
            <a:spAutoFit/>
          </a:bodyPr>
          <a:lstStyle/>
          <a:p>
            <a:r>
              <a:rPr lang="en-US" sz="3600" dirty="0">
                <a:latin typeface="Helvetica Neue Medium" charset="0"/>
                <a:ea typeface="Helvetica Neue Medium" charset="0"/>
                <a:cs typeface="Helvetica Neue Medium" charset="0"/>
              </a:rPr>
              <a:t>Rita</a:t>
            </a:r>
          </a:p>
        </p:txBody>
      </p:sp>
    </p:spTree>
    <p:extLst>
      <p:ext uri="{BB962C8B-B14F-4D97-AF65-F5344CB8AC3E}">
        <p14:creationId xmlns:p14="http://schemas.microsoft.com/office/powerpoint/2010/main" val="157689696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4115"/>
            <a:ext cx="10515600" cy="1325563"/>
          </a:xfrm>
        </p:spPr>
        <p:txBody>
          <a:bodyPr>
            <a:normAutofit/>
          </a:bodyPr>
          <a:lstStyle/>
          <a:p>
            <a:r>
              <a:rPr lang="en-US" sz="4000" b="1" dirty="0">
                <a:solidFill>
                  <a:schemeClr val="tx1">
                    <a:lumMod val="85000"/>
                  </a:schemeClr>
                </a:solidFill>
                <a:latin typeface="Helvetica Neue" charset="0"/>
                <a:ea typeface="Helvetica Neue" charset="0"/>
                <a:cs typeface="Helvetica Neue" charset="0"/>
              </a:rPr>
              <a:t>Organ Donations</a:t>
            </a:r>
            <a:br>
              <a:rPr lang="en-US" sz="4000" b="1" dirty="0">
                <a:solidFill>
                  <a:schemeClr val="accent5">
                    <a:lumMod val="40000"/>
                    <a:lumOff val="60000"/>
                  </a:schemeClr>
                </a:solidFill>
                <a:latin typeface="Helvetica Neue" charset="0"/>
                <a:ea typeface="Helvetica Neue" charset="0"/>
                <a:cs typeface="Helvetica Neue" charset="0"/>
              </a:rPr>
            </a:br>
            <a:endParaRPr lang="en-US" sz="4000" b="1" dirty="0">
              <a:solidFill>
                <a:schemeClr val="accent5">
                  <a:lumMod val="40000"/>
                  <a:lumOff val="60000"/>
                </a:schemeClr>
              </a:solidFill>
              <a:latin typeface="Helvetica Neue" charset="0"/>
              <a:ea typeface="Helvetica Neue" charset="0"/>
              <a:cs typeface="Helvetica Neue" charset="0"/>
            </a:endParaRPr>
          </a:p>
        </p:txBody>
      </p:sp>
      <p:sp>
        <p:nvSpPr>
          <p:cNvPr id="3" name="Rectangle 2"/>
          <p:cNvSpPr/>
          <p:nvPr/>
        </p:nvSpPr>
        <p:spPr>
          <a:xfrm>
            <a:off x="2880360" y="5760720"/>
            <a:ext cx="640080" cy="18288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897880" y="4663440"/>
            <a:ext cx="609600" cy="128016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909060" y="5394960"/>
            <a:ext cx="617220" cy="54864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07280" y="5166360"/>
            <a:ext cx="609600" cy="77724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815749" y="4908649"/>
            <a:ext cx="822661" cy="584775"/>
          </a:xfrm>
          <a:prstGeom prst="rect">
            <a:avLst/>
          </a:prstGeom>
          <a:noFill/>
        </p:spPr>
        <p:txBody>
          <a:bodyPr wrap="none" rtlCol="0">
            <a:spAutoFit/>
          </a:bodyPr>
          <a:lstStyle/>
          <a:p>
            <a:r>
              <a:rPr lang="en-US" sz="3200" b="1" dirty="0">
                <a:latin typeface="Helvetica Neue" charset="0"/>
                <a:ea typeface="Helvetica Neue" charset="0"/>
                <a:cs typeface="Helvetica Neue" charset="0"/>
              </a:rPr>
              <a:t>4%</a:t>
            </a:r>
          </a:p>
        </p:txBody>
      </p:sp>
      <p:sp>
        <p:nvSpPr>
          <p:cNvPr id="13" name="TextBox 12"/>
          <p:cNvSpPr txBox="1"/>
          <p:nvPr/>
        </p:nvSpPr>
        <p:spPr>
          <a:xfrm>
            <a:off x="3765570" y="4632960"/>
            <a:ext cx="1050288" cy="584775"/>
          </a:xfrm>
          <a:prstGeom prst="rect">
            <a:avLst/>
          </a:prstGeom>
          <a:noFill/>
        </p:spPr>
        <p:txBody>
          <a:bodyPr wrap="none" rtlCol="0">
            <a:spAutoFit/>
          </a:bodyPr>
          <a:lstStyle/>
          <a:p>
            <a:r>
              <a:rPr lang="en-US" sz="3200" b="1" dirty="0">
                <a:latin typeface="Helvetica Neue" charset="0"/>
                <a:ea typeface="Helvetica Neue" charset="0"/>
                <a:cs typeface="Helvetica Neue" charset="0"/>
              </a:rPr>
              <a:t>12%</a:t>
            </a:r>
          </a:p>
        </p:txBody>
      </p:sp>
      <p:sp>
        <p:nvSpPr>
          <p:cNvPr id="14" name="TextBox 13"/>
          <p:cNvSpPr txBox="1"/>
          <p:nvPr/>
        </p:nvSpPr>
        <p:spPr>
          <a:xfrm>
            <a:off x="4804568" y="4340274"/>
            <a:ext cx="1050288" cy="584775"/>
          </a:xfrm>
          <a:prstGeom prst="rect">
            <a:avLst/>
          </a:prstGeom>
          <a:noFill/>
        </p:spPr>
        <p:txBody>
          <a:bodyPr wrap="none" rtlCol="0">
            <a:spAutoFit/>
          </a:bodyPr>
          <a:lstStyle/>
          <a:p>
            <a:r>
              <a:rPr lang="en-US" sz="3200" b="1" dirty="0">
                <a:latin typeface="Helvetica Neue" charset="0"/>
                <a:ea typeface="Helvetica Neue" charset="0"/>
                <a:cs typeface="Helvetica Neue" charset="0"/>
              </a:rPr>
              <a:t>17%</a:t>
            </a:r>
          </a:p>
        </p:txBody>
      </p:sp>
      <p:sp>
        <p:nvSpPr>
          <p:cNvPr id="15" name="TextBox 14"/>
          <p:cNvSpPr txBox="1"/>
          <p:nvPr/>
        </p:nvSpPr>
        <p:spPr>
          <a:xfrm>
            <a:off x="5819854" y="3950285"/>
            <a:ext cx="1068626" cy="584775"/>
          </a:xfrm>
          <a:prstGeom prst="rect">
            <a:avLst/>
          </a:prstGeom>
          <a:noFill/>
        </p:spPr>
        <p:txBody>
          <a:bodyPr wrap="square" rtlCol="0">
            <a:spAutoFit/>
          </a:bodyPr>
          <a:lstStyle/>
          <a:p>
            <a:r>
              <a:rPr lang="en-US" sz="3200" b="1" dirty="0">
                <a:latin typeface="Helvetica Neue" charset="0"/>
                <a:ea typeface="Helvetica Neue" charset="0"/>
                <a:cs typeface="Helvetica Neue" charset="0"/>
              </a:rPr>
              <a:t>28%</a:t>
            </a:r>
          </a:p>
        </p:txBody>
      </p:sp>
      <p:sp>
        <p:nvSpPr>
          <p:cNvPr id="25" name="TextBox 24"/>
          <p:cNvSpPr txBox="1"/>
          <p:nvPr/>
        </p:nvSpPr>
        <p:spPr>
          <a:xfrm rot="16200000">
            <a:off x="5221468" y="2389146"/>
            <a:ext cx="2037595" cy="523220"/>
          </a:xfrm>
          <a:prstGeom prst="rect">
            <a:avLst/>
          </a:prstGeom>
          <a:noFill/>
        </p:spPr>
        <p:txBody>
          <a:bodyPr wrap="square" rtlCol="0">
            <a:spAutoFit/>
          </a:bodyPr>
          <a:lstStyle/>
          <a:p>
            <a:r>
              <a:rPr lang="en-US" sz="2800" dirty="0">
                <a:solidFill>
                  <a:schemeClr val="tx1">
                    <a:lumMod val="85000"/>
                  </a:schemeClr>
                </a:solidFill>
                <a:latin typeface="Helvetica Neue Medium" charset="0"/>
                <a:ea typeface="Helvetica Neue Medium" charset="0"/>
                <a:cs typeface="Helvetica Neue Medium" charset="0"/>
              </a:rPr>
              <a:t>Holland</a:t>
            </a:r>
          </a:p>
        </p:txBody>
      </p:sp>
      <p:sp>
        <p:nvSpPr>
          <p:cNvPr id="26" name="TextBox 25"/>
          <p:cNvSpPr txBox="1"/>
          <p:nvPr/>
        </p:nvSpPr>
        <p:spPr>
          <a:xfrm rot="16200000">
            <a:off x="4505770" y="2628277"/>
            <a:ext cx="1544012" cy="523220"/>
          </a:xfrm>
          <a:prstGeom prst="rect">
            <a:avLst/>
          </a:prstGeom>
          <a:noFill/>
        </p:spPr>
        <p:txBody>
          <a:bodyPr wrap="none" rtlCol="0">
            <a:spAutoFit/>
          </a:bodyPr>
          <a:lstStyle/>
          <a:p>
            <a:r>
              <a:rPr lang="en-US" sz="2800" dirty="0">
                <a:solidFill>
                  <a:schemeClr val="tx1">
                    <a:lumMod val="85000"/>
                  </a:schemeClr>
                </a:solidFill>
                <a:latin typeface="Helvetica Neue Medium" charset="0"/>
                <a:ea typeface="Helvetica Neue Medium" charset="0"/>
                <a:cs typeface="Helvetica Neue Medium" charset="0"/>
              </a:rPr>
              <a:t>England</a:t>
            </a:r>
          </a:p>
        </p:txBody>
      </p:sp>
      <p:sp>
        <p:nvSpPr>
          <p:cNvPr id="27" name="TextBox 26"/>
          <p:cNvSpPr txBox="1"/>
          <p:nvPr/>
        </p:nvSpPr>
        <p:spPr>
          <a:xfrm rot="16200000">
            <a:off x="3421337" y="2552374"/>
            <a:ext cx="1689886" cy="523220"/>
          </a:xfrm>
          <a:prstGeom prst="rect">
            <a:avLst/>
          </a:prstGeom>
          <a:noFill/>
        </p:spPr>
        <p:txBody>
          <a:bodyPr wrap="none" rtlCol="0">
            <a:spAutoFit/>
          </a:bodyPr>
          <a:lstStyle/>
          <a:p>
            <a:r>
              <a:rPr lang="en-US" sz="2800" dirty="0">
                <a:solidFill>
                  <a:schemeClr val="tx1">
                    <a:lumMod val="85000"/>
                  </a:schemeClr>
                </a:solidFill>
                <a:latin typeface="Helvetica Neue Medium" charset="0"/>
                <a:ea typeface="Helvetica Neue Medium" charset="0"/>
                <a:cs typeface="Helvetica Neue Medium" charset="0"/>
              </a:rPr>
              <a:t>Germany</a:t>
            </a:r>
          </a:p>
        </p:txBody>
      </p:sp>
      <p:sp>
        <p:nvSpPr>
          <p:cNvPr id="28" name="TextBox 27"/>
          <p:cNvSpPr txBox="1"/>
          <p:nvPr/>
        </p:nvSpPr>
        <p:spPr>
          <a:xfrm rot="16200000">
            <a:off x="2320178" y="2513894"/>
            <a:ext cx="1760445" cy="523220"/>
          </a:xfrm>
          <a:prstGeom prst="rect">
            <a:avLst/>
          </a:prstGeom>
          <a:noFill/>
        </p:spPr>
        <p:txBody>
          <a:bodyPr wrap="square" rtlCol="0">
            <a:spAutoFit/>
          </a:bodyPr>
          <a:lstStyle/>
          <a:p>
            <a:r>
              <a:rPr lang="en-US" sz="2800" dirty="0">
                <a:solidFill>
                  <a:schemeClr val="tx1">
                    <a:lumMod val="85000"/>
                  </a:schemeClr>
                </a:solidFill>
                <a:latin typeface="Helvetica Neue Medium" charset="0"/>
                <a:ea typeface="Helvetica Neue Medium" charset="0"/>
                <a:cs typeface="Helvetica Neue Medium" charset="0"/>
              </a:rPr>
              <a:t>Denmark</a:t>
            </a:r>
          </a:p>
        </p:txBody>
      </p:sp>
    </p:spTree>
    <p:extLst>
      <p:ext uri="{BB962C8B-B14F-4D97-AF65-F5344CB8AC3E}">
        <p14:creationId xmlns:p14="http://schemas.microsoft.com/office/powerpoint/2010/main" val="32558134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4115"/>
            <a:ext cx="10515600" cy="1325563"/>
          </a:xfrm>
        </p:spPr>
        <p:txBody>
          <a:bodyPr>
            <a:normAutofit/>
          </a:bodyPr>
          <a:lstStyle/>
          <a:p>
            <a:r>
              <a:rPr lang="en-US" sz="4000" b="1" dirty="0">
                <a:solidFill>
                  <a:schemeClr val="tx1">
                    <a:lumMod val="85000"/>
                  </a:schemeClr>
                </a:solidFill>
                <a:latin typeface="Helvetica Neue" charset="0"/>
                <a:ea typeface="Helvetica Neue" charset="0"/>
                <a:cs typeface="Helvetica Neue" charset="0"/>
              </a:rPr>
              <a:t>Organ Donations</a:t>
            </a:r>
            <a:br>
              <a:rPr lang="en-US" sz="4000" b="1">
                <a:solidFill>
                  <a:schemeClr val="accent5">
                    <a:lumMod val="40000"/>
                    <a:lumOff val="60000"/>
                  </a:schemeClr>
                </a:solidFill>
                <a:latin typeface="Helvetica Neue" charset="0"/>
                <a:ea typeface="Helvetica Neue" charset="0"/>
                <a:cs typeface="Helvetica Neue" charset="0"/>
              </a:rPr>
            </a:br>
            <a:endParaRPr lang="en-US" sz="4000" b="1" dirty="0">
              <a:solidFill>
                <a:schemeClr val="accent5">
                  <a:lumMod val="40000"/>
                  <a:lumOff val="60000"/>
                </a:schemeClr>
              </a:solidFill>
              <a:latin typeface="Helvetica Neue" charset="0"/>
              <a:ea typeface="Helvetica Neue" charset="0"/>
              <a:cs typeface="Helvetica Neue" charset="0"/>
            </a:endParaRPr>
          </a:p>
        </p:txBody>
      </p:sp>
      <p:sp>
        <p:nvSpPr>
          <p:cNvPr id="3" name="Rectangle 2"/>
          <p:cNvSpPr/>
          <p:nvPr/>
        </p:nvSpPr>
        <p:spPr>
          <a:xfrm>
            <a:off x="2880360" y="5760720"/>
            <a:ext cx="640080" cy="18288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897880" y="4663440"/>
            <a:ext cx="609600" cy="128016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888480" y="1554480"/>
            <a:ext cx="701040" cy="4389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909060" y="5394960"/>
            <a:ext cx="617220" cy="54864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07280" y="5166360"/>
            <a:ext cx="609600" cy="77724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79080" y="1447800"/>
            <a:ext cx="685800" cy="449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945880" y="1447800"/>
            <a:ext cx="701040" cy="449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073640" y="1432084"/>
            <a:ext cx="701040" cy="449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815749" y="4908649"/>
            <a:ext cx="822661" cy="584775"/>
          </a:xfrm>
          <a:prstGeom prst="rect">
            <a:avLst/>
          </a:prstGeom>
          <a:noFill/>
        </p:spPr>
        <p:txBody>
          <a:bodyPr wrap="none" rtlCol="0">
            <a:spAutoFit/>
          </a:bodyPr>
          <a:lstStyle/>
          <a:p>
            <a:r>
              <a:rPr lang="en-US" sz="3200" b="1" dirty="0">
                <a:latin typeface="Helvetica Neue" charset="0"/>
                <a:ea typeface="Helvetica Neue" charset="0"/>
                <a:cs typeface="Helvetica Neue" charset="0"/>
              </a:rPr>
              <a:t>4%</a:t>
            </a:r>
          </a:p>
        </p:txBody>
      </p:sp>
      <p:sp>
        <p:nvSpPr>
          <p:cNvPr id="13" name="TextBox 12"/>
          <p:cNvSpPr txBox="1"/>
          <p:nvPr/>
        </p:nvSpPr>
        <p:spPr>
          <a:xfrm>
            <a:off x="3765570" y="4632960"/>
            <a:ext cx="1050288" cy="584775"/>
          </a:xfrm>
          <a:prstGeom prst="rect">
            <a:avLst/>
          </a:prstGeom>
          <a:noFill/>
        </p:spPr>
        <p:txBody>
          <a:bodyPr wrap="none" rtlCol="0">
            <a:spAutoFit/>
          </a:bodyPr>
          <a:lstStyle/>
          <a:p>
            <a:r>
              <a:rPr lang="en-US" sz="3200" b="1" dirty="0">
                <a:latin typeface="Helvetica Neue" charset="0"/>
                <a:ea typeface="Helvetica Neue" charset="0"/>
                <a:cs typeface="Helvetica Neue" charset="0"/>
              </a:rPr>
              <a:t>12%</a:t>
            </a:r>
          </a:p>
        </p:txBody>
      </p:sp>
      <p:sp>
        <p:nvSpPr>
          <p:cNvPr id="14" name="TextBox 13"/>
          <p:cNvSpPr txBox="1"/>
          <p:nvPr/>
        </p:nvSpPr>
        <p:spPr>
          <a:xfrm>
            <a:off x="4804568" y="4340274"/>
            <a:ext cx="1050288" cy="584775"/>
          </a:xfrm>
          <a:prstGeom prst="rect">
            <a:avLst/>
          </a:prstGeom>
          <a:noFill/>
        </p:spPr>
        <p:txBody>
          <a:bodyPr wrap="none" rtlCol="0">
            <a:spAutoFit/>
          </a:bodyPr>
          <a:lstStyle/>
          <a:p>
            <a:r>
              <a:rPr lang="en-US" sz="3200" b="1" dirty="0">
                <a:latin typeface="Helvetica Neue" charset="0"/>
                <a:ea typeface="Helvetica Neue" charset="0"/>
                <a:cs typeface="Helvetica Neue" charset="0"/>
              </a:rPr>
              <a:t>17%</a:t>
            </a:r>
          </a:p>
        </p:txBody>
      </p:sp>
      <p:sp>
        <p:nvSpPr>
          <p:cNvPr id="15" name="TextBox 14"/>
          <p:cNvSpPr txBox="1"/>
          <p:nvPr/>
        </p:nvSpPr>
        <p:spPr>
          <a:xfrm>
            <a:off x="5819854" y="3950285"/>
            <a:ext cx="1068626" cy="584775"/>
          </a:xfrm>
          <a:prstGeom prst="rect">
            <a:avLst/>
          </a:prstGeom>
          <a:noFill/>
        </p:spPr>
        <p:txBody>
          <a:bodyPr wrap="square" rtlCol="0">
            <a:spAutoFit/>
          </a:bodyPr>
          <a:lstStyle/>
          <a:p>
            <a:r>
              <a:rPr lang="en-US" sz="3200" b="1" dirty="0">
                <a:latin typeface="Helvetica Neue" charset="0"/>
                <a:ea typeface="Helvetica Neue" charset="0"/>
                <a:cs typeface="Helvetica Neue" charset="0"/>
              </a:rPr>
              <a:t>28%</a:t>
            </a:r>
          </a:p>
        </p:txBody>
      </p:sp>
      <p:sp>
        <p:nvSpPr>
          <p:cNvPr id="16" name="TextBox 15"/>
          <p:cNvSpPr txBox="1"/>
          <p:nvPr/>
        </p:nvSpPr>
        <p:spPr>
          <a:xfrm>
            <a:off x="6704687" y="841325"/>
            <a:ext cx="1068626" cy="584775"/>
          </a:xfrm>
          <a:prstGeom prst="rect">
            <a:avLst/>
          </a:prstGeom>
          <a:noFill/>
        </p:spPr>
        <p:txBody>
          <a:bodyPr wrap="square" rtlCol="0">
            <a:spAutoFit/>
          </a:bodyPr>
          <a:lstStyle/>
          <a:p>
            <a:r>
              <a:rPr lang="en-US" sz="3200" b="1">
                <a:latin typeface="Helvetica Neue" charset="0"/>
                <a:ea typeface="Helvetica Neue" charset="0"/>
                <a:cs typeface="Helvetica Neue" charset="0"/>
              </a:rPr>
              <a:t>96%</a:t>
            </a:r>
            <a:endParaRPr lang="en-US" sz="3200" b="1" dirty="0">
              <a:latin typeface="Helvetica Neue" charset="0"/>
              <a:ea typeface="Helvetica Neue" charset="0"/>
              <a:cs typeface="Helvetica Neue" charset="0"/>
            </a:endParaRPr>
          </a:p>
        </p:txBody>
      </p:sp>
      <p:sp>
        <p:nvSpPr>
          <p:cNvPr id="17" name="TextBox 16"/>
          <p:cNvSpPr txBox="1"/>
          <p:nvPr/>
        </p:nvSpPr>
        <p:spPr>
          <a:xfrm>
            <a:off x="7773313" y="667415"/>
            <a:ext cx="1068626" cy="584775"/>
          </a:xfrm>
          <a:prstGeom prst="rect">
            <a:avLst/>
          </a:prstGeom>
          <a:noFill/>
        </p:spPr>
        <p:txBody>
          <a:bodyPr wrap="square" rtlCol="0">
            <a:spAutoFit/>
          </a:bodyPr>
          <a:lstStyle/>
          <a:p>
            <a:r>
              <a:rPr lang="en-US" sz="3200" b="1">
                <a:latin typeface="Helvetica Neue" charset="0"/>
                <a:ea typeface="Helvetica Neue" charset="0"/>
                <a:cs typeface="Helvetica Neue" charset="0"/>
              </a:rPr>
              <a:t>98%</a:t>
            </a:r>
            <a:endParaRPr lang="en-US" sz="3200" b="1" dirty="0">
              <a:latin typeface="Helvetica Neue" charset="0"/>
              <a:ea typeface="Helvetica Neue" charset="0"/>
              <a:cs typeface="Helvetica Neue" charset="0"/>
            </a:endParaRPr>
          </a:p>
        </p:txBody>
      </p:sp>
      <p:sp>
        <p:nvSpPr>
          <p:cNvPr id="18" name="TextBox 17"/>
          <p:cNvSpPr txBox="1"/>
          <p:nvPr/>
        </p:nvSpPr>
        <p:spPr>
          <a:xfrm>
            <a:off x="8836461" y="667415"/>
            <a:ext cx="1068626" cy="584775"/>
          </a:xfrm>
          <a:prstGeom prst="rect">
            <a:avLst/>
          </a:prstGeom>
          <a:noFill/>
        </p:spPr>
        <p:txBody>
          <a:bodyPr wrap="square" rtlCol="0">
            <a:spAutoFit/>
          </a:bodyPr>
          <a:lstStyle/>
          <a:p>
            <a:r>
              <a:rPr lang="en-US" sz="3200" b="1">
                <a:latin typeface="Helvetica Neue" charset="0"/>
                <a:ea typeface="Helvetica Neue" charset="0"/>
                <a:cs typeface="Helvetica Neue" charset="0"/>
              </a:rPr>
              <a:t>98%</a:t>
            </a:r>
            <a:endParaRPr lang="en-US" sz="3200" b="1" dirty="0">
              <a:latin typeface="Helvetica Neue" charset="0"/>
              <a:ea typeface="Helvetica Neue" charset="0"/>
              <a:cs typeface="Helvetica Neue" charset="0"/>
            </a:endParaRPr>
          </a:p>
        </p:txBody>
      </p:sp>
      <p:sp>
        <p:nvSpPr>
          <p:cNvPr id="19" name="TextBox 18"/>
          <p:cNvSpPr txBox="1"/>
          <p:nvPr/>
        </p:nvSpPr>
        <p:spPr>
          <a:xfrm>
            <a:off x="9889847" y="700639"/>
            <a:ext cx="1068626" cy="584775"/>
          </a:xfrm>
          <a:prstGeom prst="rect">
            <a:avLst/>
          </a:prstGeom>
          <a:noFill/>
        </p:spPr>
        <p:txBody>
          <a:bodyPr wrap="square" rtlCol="0">
            <a:spAutoFit/>
          </a:bodyPr>
          <a:lstStyle/>
          <a:p>
            <a:r>
              <a:rPr lang="en-US" sz="3200" b="1">
                <a:latin typeface="Helvetica Neue" charset="0"/>
                <a:ea typeface="Helvetica Neue" charset="0"/>
                <a:cs typeface="Helvetica Neue" charset="0"/>
              </a:rPr>
              <a:t>98%</a:t>
            </a:r>
            <a:endParaRPr lang="en-US" sz="3200" b="1" dirty="0">
              <a:latin typeface="Helvetica Neue" charset="0"/>
              <a:ea typeface="Helvetica Neue" charset="0"/>
              <a:cs typeface="Helvetica Neue" charset="0"/>
            </a:endParaRPr>
          </a:p>
        </p:txBody>
      </p:sp>
      <p:sp>
        <p:nvSpPr>
          <p:cNvPr id="20" name="TextBox 19"/>
          <p:cNvSpPr txBox="1"/>
          <p:nvPr/>
        </p:nvSpPr>
        <p:spPr>
          <a:xfrm rot="16200000">
            <a:off x="6434896" y="2599690"/>
            <a:ext cx="1544012" cy="523220"/>
          </a:xfrm>
          <a:prstGeom prst="rect">
            <a:avLst/>
          </a:prstGeom>
          <a:noFill/>
        </p:spPr>
        <p:txBody>
          <a:bodyPr wrap="none" rtlCol="0">
            <a:spAutoFit/>
          </a:bodyPr>
          <a:lstStyle/>
          <a:p>
            <a:r>
              <a:rPr lang="en-US" sz="2800" dirty="0">
                <a:solidFill>
                  <a:schemeClr val="tx1">
                    <a:lumMod val="85000"/>
                  </a:schemeClr>
                </a:solidFill>
                <a:latin typeface="Helvetica Neue Medium" charset="0"/>
                <a:ea typeface="Helvetica Neue Medium" charset="0"/>
                <a:cs typeface="Helvetica Neue Medium" charset="0"/>
              </a:rPr>
              <a:t>Belgium</a:t>
            </a:r>
          </a:p>
        </p:txBody>
      </p:sp>
      <p:sp>
        <p:nvSpPr>
          <p:cNvPr id="22" name="TextBox 21"/>
          <p:cNvSpPr txBox="1"/>
          <p:nvPr/>
        </p:nvSpPr>
        <p:spPr>
          <a:xfrm rot="16200000">
            <a:off x="7434861" y="2628277"/>
            <a:ext cx="1504446" cy="523220"/>
          </a:xfrm>
          <a:prstGeom prst="rect">
            <a:avLst/>
          </a:prstGeom>
          <a:noFill/>
        </p:spPr>
        <p:txBody>
          <a:bodyPr wrap="square" rtlCol="0">
            <a:spAutoFit/>
          </a:bodyPr>
          <a:lstStyle/>
          <a:p>
            <a:r>
              <a:rPr lang="en-US" sz="2800" dirty="0">
                <a:solidFill>
                  <a:schemeClr val="tx1">
                    <a:lumMod val="85000"/>
                  </a:schemeClr>
                </a:solidFill>
                <a:latin typeface="Helvetica Neue Medium" charset="0"/>
                <a:ea typeface="Helvetica Neue Medium" charset="0"/>
                <a:cs typeface="Helvetica Neue Medium" charset="0"/>
              </a:rPr>
              <a:t>Austria</a:t>
            </a:r>
          </a:p>
        </p:txBody>
      </p:sp>
      <p:sp>
        <p:nvSpPr>
          <p:cNvPr id="23" name="TextBox 22"/>
          <p:cNvSpPr txBox="1"/>
          <p:nvPr/>
        </p:nvSpPr>
        <p:spPr>
          <a:xfrm rot="16200000">
            <a:off x="8309706" y="2389145"/>
            <a:ext cx="1947969" cy="523220"/>
          </a:xfrm>
          <a:prstGeom prst="rect">
            <a:avLst/>
          </a:prstGeom>
          <a:noFill/>
        </p:spPr>
        <p:txBody>
          <a:bodyPr wrap="square" rtlCol="0">
            <a:spAutoFit/>
          </a:bodyPr>
          <a:lstStyle/>
          <a:p>
            <a:r>
              <a:rPr lang="en-US" sz="2800" dirty="0">
                <a:solidFill>
                  <a:schemeClr val="tx1">
                    <a:lumMod val="85000"/>
                  </a:schemeClr>
                </a:solidFill>
                <a:latin typeface="Helvetica Neue Medium" charset="0"/>
                <a:ea typeface="Helvetica Neue Medium" charset="0"/>
                <a:cs typeface="Helvetica Neue Medium" charset="0"/>
              </a:rPr>
              <a:t>France</a:t>
            </a:r>
          </a:p>
        </p:txBody>
      </p:sp>
      <p:sp>
        <p:nvSpPr>
          <p:cNvPr id="24" name="TextBox 23"/>
          <p:cNvSpPr txBox="1"/>
          <p:nvPr/>
        </p:nvSpPr>
        <p:spPr>
          <a:xfrm rot="16200000">
            <a:off x="9619426" y="2558876"/>
            <a:ext cx="1584088" cy="523220"/>
          </a:xfrm>
          <a:prstGeom prst="rect">
            <a:avLst/>
          </a:prstGeom>
          <a:noFill/>
        </p:spPr>
        <p:txBody>
          <a:bodyPr wrap="none" rtlCol="0">
            <a:spAutoFit/>
          </a:bodyPr>
          <a:lstStyle/>
          <a:p>
            <a:r>
              <a:rPr lang="en-US" sz="2800" dirty="0">
                <a:solidFill>
                  <a:schemeClr val="tx1">
                    <a:lumMod val="85000"/>
                  </a:schemeClr>
                </a:solidFill>
                <a:latin typeface="Helvetica Neue Medium" charset="0"/>
                <a:ea typeface="Helvetica Neue Medium" charset="0"/>
                <a:cs typeface="Helvetica Neue Medium" charset="0"/>
              </a:rPr>
              <a:t>Hungary</a:t>
            </a:r>
          </a:p>
        </p:txBody>
      </p:sp>
      <p:sp>
        <p:nvSpPr>
          <p:cNvPr id="25" name="TextBox 24"/>
          <p:cNvSpPr txBox="1"/>
          <p:nvPr/>
        </p:nvSpPr>
        <p:spPr>
          <a:xfrm rot="16200000">
            <a:off x="5221468" y="2389146"/>
            <a:ext cx="2037595" cy="523220"/>
          </a:xfrm>
          <a:prstGeom prst="rect">
            <a:avLst/>
          </a:prstGeom>
          <a:noFill/>
        </p:spPr>
        <p:txBody>
          <a:bodyPr wrap="square" rtlCol="0">
            <a:spAutoFit/>
          </a:bodyPr>
          <a:lstStyle/>
          <a:p>
            <a:r>
              <a:rPr lang="en-US" sz="2800" dirty="0">
                <a:solidFill>
                  <a:schemeClr val="tx1">
                    <a:lumMod val="85000"/>
                  </a:schemeClr>
                </a:solidFill>
                <a:latin typeface="Helvetica Neue Medium" charset="0"/>
                <a:ea typeface="Helvetica Neue Medium" charset="0"/>
                <a:cs typeface="Helvetica Neue Medium" charset="0"/>
              </a:rPr>
              <a:t>Holland</a:t>
            </a:r>
          </a:p>
        </p:txBody>
      </p:sp>
      <p:sp>
        <p:nvSpPr>
          <p:cNvPr id="26" name="TextBox 25"/>
          <p:cNvSpPr txBox="1"/>
          <p:nvPr/>
        </p:nvSpPr>
        <p:spPr>
          <a:xfrm rot="16200000">
            <a:off x="4505770" y="2628277"/>
            <a:ext cx="1544012" cy="523220"/>
          </a:xfrm>
          <a:prstGeom prst="rect">
            <a:avLst/>
          </a:prstGeom>
          <a:noFill/>
        </p:spPr>
        <p:txBody>
          <a:bodyPr wrap="none" rtlCol="0">
            <a:spAutoFit/>
          </a:bodyPr>
          <a:lstStyle/>
          <a:p>
            <a:r>
              <a:rPr lang="en-US" sz="2800" dirty="0">
                <a:solidFill>
                  <a:schemeClr val="tx1">
                    <a:lumMod val="85000"/>
                  </a:schemeClr>
                </a:solidFill>
                <a:latin typeface="Helvetica Neue Medium" charset="0"/>
                <a:ea typeface="Helvetica Neue Medium" charset="0"/>
                <a:cs typeface="Helvetica Neue Medium" charset="0"/>
              </a:rPr>
              <a:t>England</a:t>
            </a:r>
          </a:p>
        </p:txBody>
      </p:sp>
      <p:sp>
        <p:nvSpPr>
          <p:cNvPr id="27" name="TextBox 26"/>
          <p:cNvSpPr txBox="1"/>
          <p:nvPr/>
        </p:nvSpPr>
        <p:spPr>
          <a:xfrm rot="16200000">
            <a:off x="3421337" y="2552374"/>
            <a:ext cx="1689886" cy="523220"/>
          </a:xfrm>
          <a:prstGeom prst="rect">
            <a:avLst/>
          </a:prstGeom>
          <a:noFill/>
        </p:spPr>
        <p:txBody>
          <a:bodyPr wrap="none" rtlCol="0">
            <a:spAutoFit/>
          </a:bodyPr>
          <a:lstStyle/>
          <a:p>
            <a:r>
              <a:rPr lang="en-US" sz="2800" dirty="0">
                <a:solidFill>
                  <a:schemeClr val="tx1">
                    <a:lumMod val="85000"/>
                  </a:schemeClr>
                </a:solidFill>
                <a:latin typeface="Helvetica Neue Medium" charset="0"/>
                <a:ea typeface="Helvetica Neue Medium" charset="0"/>
                <a:cs typeface="Helvetica Neue Medium" charset="0"/>
              </a:rPr>
              <a:t>Germany</a:t>
            </a:r>
          </a:p>
        </p:txBody>
      </p:sp>
      <p:sp>
        <p:nvSpPr>
          <p:cNvPr id="28" name="TextBox 27"/>
          <p:cNvSpPr txBox="1"/>
          <p:nvPr/>
        </p:nvSpPr>
        <p:spPr>
          <a:xfrm rot="16200000">
            <a:off x="2320178" y="2513894"/>
            <a:ext cx="1760445" cy="523220"/>
          </a:xfrm>
          <a:prstGeom prst="rect">
            <a:avLst/>
          </a:prstGeom>
          <a:noFill/>
        </p:spPr>
        <p:txBody>
          <a:bodyPr wrap="square" rtlCol="0">
            <a:spAutoFit/>
          </a:bodyPr>
          <a:lstStyle/>
          <a:p>
            <a:r>
              <a:rPr lang="en-US" sz="2800" dirty="0">
                <a:solidFill>
                  <a:schemeClr val="tx1">
                    <a:lumMod val="85000"/>
                  </a:schemeClr>
                </a:solidFill>
                <a:latin typeface="Helvetica Neue Medium" charset="0"/>
                <a:ea typeface="Helvetica Neue Medium" charset="0"/>
                <a:cs typeface="Helvetica Neue Medium" charset="0"/>
              </a:rPr>
              <a:t>Denmark</a:t>
            </a:r>
          </a:p>
        </p:txBody>
      </p:sp>
    </p:spTree>
    <p:extLst>
      <p:ext uri="{BB962C8B-B14F-4D97-AF65-F5344CB8AC3E}">
        <p14:creationId xmlns:p14="http://schemas.microsoft.com/office/powerpoint/2010/main" val="147124686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4115"/>
            <a:ext cx="10515600" cy="1325563"/>
          </a:xfrm>
        </p:spPr>
        <p:txBody>
          <a:bodyPr>
            <a:normAutofit/>
          </a:bodyPr>
          <a:lstStyle/>
          <a:p>
            <a:r>
              <a:rPr lang="en-US" sz="4000" b="1" dirty="0">
                <a:solidFill>
                  <a:schemeClr val="tx1">
                    <a:lumMod val="85000"/>
                  </a:schemeClr>
                </a:solidFill>
                <a:latin typeface="Helvetica Neue" charset="0"/>
                <a:ea typeface="Helvetica Neue" charset="0"/>
                <a:cs typeface="Helvetica Neue" charset="0"/>
              </a:rPr>
              <a:t>Organ Donations</a:t>
            </a:r>
            <a:br>
              <a:rPr lang="en-US" sz="4000" b="1" dirty="0">
                <a:solidFill>
                  <a:schemeClr val="accent5">
                    <a:lumMod val="40000"/>
                    <a:lumOff val="60000"/>
                  </a:schemeClr>
                </a:solidFill>
                <a:latin typeface="Helvetica Neue" charset="0"/>
                <a:ea typeface="Helvetica Neue" charset="0"/>
                <a:cs typeface="Helvetica Neue" charset="0"/>
              </a:rPr>
            </a:br>
            <a:r>
              <a:rPr lang="en-US" sz="4000" b="1" dirty="0">
                <a:solidFill>
                  <a:schemeClr val="accent5">
                    <a:lumMod val="40000"/>
                    <a:lumOff val="60000"/>
                  </a:schemeClr>
                </a:solidFill>
                <a:latin typeface="Helvetica Neue" charset="0"/>
                <a:ea typeface="Helvetica Neue" charset="0"/>
                <a:cs typeface="Helvetica Neue" charset="0"/>
              </a:rPr>
              <a:t>Opt In vs Opt Out</a:t>
            </a:r>
          </a:p>
        </p:txBody>
      </p:sp>
      <p:sp>
        <p:nvSpPr>
          <p:cNvPr id="3" name="Rectangle 2"/>
          <p:cNvSpPr/>
          <p:nvPr/>
        </p:nvSpPr>
        <p:spPr>
          <a:xfrm>
            <a:off x="2880360" y="5760720"/>
            <a:ext cx="640080" cy="18288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897880" y="4663440"/>
            <a:ext cx="609600" cy="128016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888480" y="1554480"/>
            <a:ext cx="701040" cy="4389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909060" y="5394960"/>
            <a:ext cx="617220" cy="54864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07280" y="5166360"/>
            <a:ext cx="609600" cy="77724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79080" y="1447800"/>
            <a:ext cx="685800" cy="449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945880" y="1447800"/>
            <a:ext cx="701040" cy="449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073640" y="1432084"/>
            <a:ext cx="701040" cy="449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815749" y="4908649"/>
            <a:ext cx="822661" cy="584775"/>
          </a:xfrm>
          <a:prstGeom prst="rect">
            <a:avLst/>
          </a:prstGeom>
          <a:noFill/>
        </p:spPr>
        <p:txBody>
          <a:bodyPr wrap="none" rtlCol="0">
            <a:spAutoFit/>
          </a:bodyPr>
          <a:lstStyle/>
          <a:p>
            <a:r>
              <a:rPr lang="en-US" sz="3200" b="1" dirty="0">
                <a:latin typeface="Helvetica Neue" charset="0"/>
                <a:ea typeface="Helvetica Neue" charset="0"/>
                <a:cs typeface="Helvetica Neue" charset="0"/>
              </a:rPr>
              <a:t>4%</a:t>
            </a:r>
          </a:p>
        </p:txBody>
      </p:sp>
      <p:sp>
        <p:nvSpPr>
          <p:cNvPr id="13" name="TextBox 12"/>
          <p:cNvSpPr txBox="1"/>
          <p:nvPr/>
        </p:nvSpPr>
        <p:spPr>
          <a:xfrm>
            <a:off x="3765570" y="4632960"/>
            <a:ext cx="1050288" cy="584775"/>
          </a:xfrm>
          <a:prstGeom prst="rect">
            <a:avLst/>
          </a:prstGeom>
          <a:noFill/>
        </p:spPr>
        <p:txBody>
          <a:bodyPr wrap="none" rtlCol="0">
            <a:spAutoFit/>
          </a:bodyPr>
          <a:lstStyle/>
          <a:p>
            <a:r>
              <a:rPr lang="en-US" sz="3200" b="1" dirty="0">
                <a:latin typeface="Helvetica Neue" charset="0"/>
                <a:ea typeface="Helvetica Neue" charset="0"/>
                <a:cs typeface="Helvetica Neue" charset="0"/>
              </a:rPr>
              <a:t>12%</a:t>
            </a:r>
          </a:p>
        </p:txBody>
      </p:sp>
      <p:sp>
        <p:nvSpPr>
          <p:cNvPr id="14" name="TextBox 13"/>
          <p:cNvSpPr txBox="1"/>
          <p:nvPr/>
        </p:nvSpPr>
        <p:spPr>
          <a:xfrm>
            <a:off x="4804568" y="4340274"/>
            <a:ext cx="1050288" cy="584775"/>
          </a:xfrm>
          <a:prstGeom prst="rect">
            <a:avLst/>
          </a:prstGeom>
          <a:noFill/>
        </p:spPr>
        <p:txBody>
          <a:bodyPr wrap="none" rtlCol="0">
            <a:spAutoFit/>
          </a:bodyPr>
          <a:lstStyle/>
          <a:p>
            <a:r>
              <a:rPr lang="en-US" sz="3200" b="1" dirty="0">
                <a:latin typeface="Helvetica Neue" charset="0"/>
                <a:ea typeface="Helvetica Neue" charset="0"/>
                <a:cs typeface="Helvetica Neue" charset="0"/>
              </a:rPr>
              <a:t>17%</a:t>
            </a:r>
          </a:p>
        </p:txBody>
      </p:sp>
      <p:sp>
        <p:nvSpPr>
          <p:cNvPr id="15" name="TextBox 14"/>
          <p:cNvSpPr txBox="1"/>
          <p:nvPr/>
        </p:nvSpPr>
        <p:spPr>
          <a:xfrm>
            <a:off x="5819854" y="3950285"/>
            <a:ext cx="1068626" cy="584775"/>
          </a:xfrm>
          <a:prstGeom prst="rect">
            <a:avLst/>
          </a:prstGeom>
          <a:noFill/>
        </p:spPr>
        <p:txBody>
          <a:bodyPr wrap="square" rtlCol="0">
            <a:spAutoFit/>
          </a:bodyPr>
          <a:lstStyle/>
          <a:p>
            <a:r>
              <a:rPr lang="en-US" sz="3200" b="1" dirty="0">
                <a:latin typeface="Helvetica Neue" charset="0"/>
                <a:ea typeface="Helvetica Neue" charset="0"/>
                <a:cs typeface="Helvetica Neue" charset="0"/>
              </a:rPr>
              <a:t>28%</a:t>
            </a:r>
          </a:p>
        </p:txBody>
      </p:sp>
      <p:sp>
        <p:nvSpPr>
          <p:cNvPr id="16" name="TextBox 15"/>
          <p:cNvSpPr txBox="1"/>
          <p:nvPr/>
        </p:nvSpPr>
        <p:spPr>
          <a:xfrm>
            <a:off x="6704687" y="841325"/>
            <a:ext cx="1068626" cy="584775"/>
          </a:xfrm>
          <a:prstGeom prst="rect">
            <a:avLst/>
          </a:prstGeom>
          <a:noFill/>
        </p:spPr>
        <p:txBody>
          <a:bodyPr wrap="square" rtlCol="0">
            <a:spAutoFit/>
          </a:bodyPr>
          <a:lstStyle/>
          <a:p>
            <a:r>
              <a:rPr lang="en-US" sz="3200" b="1">
                <a:latin typeface="Helvetica Neue" charset="0"/>
                <a:ea typeface="Helvetica Neue" charset="0"/>
                <a:cs typeface="Helvetica Neue" charset="0"/>
              </a:rPr>
              <a:t>96%</a:t>
            </a:r>
            <a:endParaRPr lang="en-US" sz="3200" b="1" dirty="0">
              <a:latin typeface="Helvetica Neue" charset="0"/>
              <a:ea typeface="Helvetica Neue" charset="0"/>
              <a:cs typeface="Helvetica Neue" charset="0"/>
            </a:endParaRPr>
          </a:p>
        </p:txBody>
      </p:sp>
      <p:sp>
        <p:nvSpPr>
          <p:cNvPr id="17" name="TextBox 16"/>
          <p:cNvSpPr txBox="1"/>
          <p:nvPr/>
        </p:nvSpPr>
        <p:spPr>
          <a:xfrm>
            <a:off x="7773313" y="667415"/>
            <a:ext cx="1068626" cy="584775"/>
          </a:xfrm>
          <a:prstGeom prst="rect">
            <a:avLst/>
          </a:prstGeom>
          <a:noFill/>
        </p:spPr>
        <p:txBody>
          <a:bodyPr wrap="square" rtlCol="0">
            <a:spAutoFit/>
          </a:bodyPr>
          <a:lstStyle/>
          <a:p>
            <a:r>
              <a:rPr lang="en-US" sz="3200" b="1">
                <a:latin typeface="Helvetica Neue" charset="0"/>
                <a:ea typeface="Helvetica Neue" charset="0"/>
                <a:cs typeface="Helvetica Neue" charset="0"/>
              </a:rPr>
              <a:t>98%</a:t>
            </a:r>
            <a:endParaRPr lang="en-US" sz="3200" b="1" dirty="0">
              <a:latin typeface="Helvetica Neue" charset="0"/>
              <a:ea typeface="Helvetica Neue" charset="0"/>
              <a:cs typeface="Helvetica Neue" charset="0"/>
            </a:endParaRPr>
          </a:p>
        </p:txBody>
      </p:sp>
      <p:sp>
        <p:nvSpPr>
          <p:cNvPr id="18" name="TextBox 17"/>
          <p:cNvSpPr txBox="1"/>
          <p:nvPr/>
        </p:nvSpPr>
        <p:spPr>
          <a:xfrm>
            <a:off x="8836461" y="667415"/>
            <a:ext cx="1068626" cy="584775"/>
          </a:xfrm>
          <a:prstGeom prst="rect">
            <a:avLst/>
          </a:prstGeom>
          <a:noFill/>
        </p:spPr>
        <p:txBody>
          <a:bodyPr wrap="square" rtlCol="0">
            <a:spAutoFit/>
          </a:bodyPr>
          <a:lstStyle/>
          <a:p>
            <a:r>
              <a:rPr lang="en-US" sz="3200" b="1">
                <a:latin typeface="Helvetica Neue" charset="0"/>
                <a:ea typeface="Helvetica Neue" charset="0"/>
                <a:cs typeface="Helvetica Neue" charset="0"/>
              </a:rPr>
              <a:t>98%</a:t>
            </a:r>
            <a:endParaRPr lang="en-US" sz="3200" b="1" dirty="0">
              <a:latin typeface="Helvetica Neue" charset="0"/>
              <a:ea typeface="Helvetica Neue" charset="0"/>
              <a:cs typeface="Helvetica Neue" charset="0"/>
            </a:endParaRPr>
          </a:p>
        </p:txBody>
      </p:sp>
      <p:sp>
        <p:nvSpPr>
          <p:cNvPr id="19" name="TextBox 18"/>
          <p:cNvSpPr txBox="1"/>
          <p:nvPr/>
        </p:nvSpPr>
        <p:spPr>
          <a:xfrm>
            <a:off x="9889847" y="700639"/>
            <a:ext cx="1068626" cy="584775"/>
          </a:xfrm>
          <a:prstGeom prst="rect">
            <a:avLst/>
          </a:prstGeom>
          <a:noFill/>
        </p:spPr>
        <p:txBody>
          <a:bodyPr wrap="square" rtlCol="0">
            <a:spAutoFit/>
          </a:bodyPr>
          <a:lstStyle/>
          <a:p>
            <a:r>
              <a:rPr lang="en-US" sz="3200" b="1">
                <a:latin typeface="Helvetica Neue" charset="0"/>
                <a:ea typeface="Helvetica Neue" charset="0"/>
                <a:cs typeface="Helvetica Neue" charset="0"/>
              </a:rPr>
              <a:t>98%</a:t>
            </a:r>
            <a:endParaRPr lang="en-US" sz="3200" b="1" dirty="0">
              <a:latin typeface="Helvetica Neue" charset="0"/>
              <a:ea typeface="Helvetica Neue" charset="0"/>
              <a:cs typeface="Helvetica Neue" charset="0"/>
            </a:endParaRPr>
          </a:p>
        </p:txBody>
      </p:sp>
      <p:sp>
        <p:nvSpPr>
          <p:cNvPr id="20" name="TextBox 19"/>
          <p:cNvSpPr txBox="1"/>
          <p:nvPr/>
        </p:nvSpPr>
        <p:spPr>
          <a:xfrm rot="16200000">
            <a:off x="6434896" y="2599690"/>
            <a:ext cx="1544012" cy="523220"/>
          </a:xfrm>
          <a:prstGeom prst="rect">
            <a:avLst/>
          </a:prstGeom>
          <a:noFill/>
        </p:spPr>
        <p:txBody>
          <a:bodyPr wrap="none" rtlCol="0">
            <a:spAutoFit/>
          </a:bodyPr>
          <a:lstStyle/>
          <a:p>
            <a:r>
              <a:rPr lang="en-US" sz="2800" dirty="0">
                <a:solidFill>
                  <a:schemeClr val="tx1">
                    <a:lumMod val="85000"/>
                  </a:schemeClr>
                </a:solidFill>
                <a:latin typeface="Helvetica Neue Medium" charset="0"/>
                <a:ea typeface="Helvetica Neue Medium" charset="0"/>
                <a:cs typeface="Helvetica Neue Medium" charset="0"/>
              </a:rPr>
              <a:t>Belgium</a:t>
            </a:r>
          </a:p>
        </p:txBody>
      </p:sp>
      <p:sp>
        <p:nvSpPr>
          <p:cNvPr id="22" name="TextBox 21"/>
          <p:cNvSpPr txBox="1"/>
          <p:nvPr/>
        </p:nvSpPr>
        <p:spPr>
          <a:xfrm rot="16200000">
            <a:off x="7434861" y="2628277"/>
            <a:ext cx="1504446" cy="523220"/>
          </a:xfrm>
          <a:prstGeom prst="rect">
            <a:avLst/>
          </a:prstGeom>
          <a:noFill/>
        </p:spPr>
        <p:txBody>
          <a:bodyPr wrap="square" rtlCol="0">
            <a:spAutoFit/>
          </a:bodyPr>
          <a:lstStyle/>
          <a:p>
            <a:r>
              <a:rPr lang="en-US" sz="2800" dirty="0">
                <a:solidFill>
                  <a:schemeClr val="tx1">
                    <a:lumMod val="85000"/>
                  </a:schemeClr>
                </a:solidFill>
                <a:latin typeface="Helvetica Neue Medium" charset="0"/>
                <a:ea typeface="Helvetica Neue Medium" charset="0"/>
                <a:cs typeface="Helvetica Neue Medium" charset="0"/>
              </a:rPr>
              <a:t>Austria</a:t>
            </a:r>
          </a:p>
        </p:txBody>
      </p:sp>
      <p:sp>
        <p:nvSpPr>
          <p:cNvPr id="23" name="TextBox 22"/>
          <p:cNvSpPr txBox="1"/>
          <p:nvPr/>
        </p:nvSpPr>
        <p:spPr>
          <a:xfrm rot="16200000">
            <a:off x="8309706" y="2389145"/>
            <a:ext cx="1947969" cy="523220"/>
          </a:xfrm>
          <a:prstGeom prst="rect">
            <a:avLst/>
          </a:prstGeom>
          <a:noFill/>
        </p:spPr>
        <p:txBody>
          <a:bodyPr wrap="square" rtlCol="0">
            <a:spAutoFit/>
          </a:bodyPr>
          <a:lstStyle/>
          <a:p>
            <a:r>
              <a:rPr lang="en-US" sz="2800" dirty="0">
                <a:solidFill>
                  <a:schemeClr val="tx1">
                    <a:lumMod val="85000"/>
                  </a:schemeClr>
                </a:solidFill>
                <a:latin typeface="Helvetica Neue Medium" charset="0"/>
                <a:ea typeface="Helvetica Neue Medium" charset="0"/>
                <a:cs typeface="Helvetica Neue Medium" charset="0"/>
              </a:rPr>
              <a:t>France</a:t>
            </a:r>
          </a:p>
        </p:txBody>
      </p:sp>
      <p:sp>
        <p:nvSpPr>
          <p:cNvPr id="24" name="TextBox 23"/>
          <p:cNvSpPr txBox="1"/>
          <p:nvPr/>
        </p:nvSpPr>
        <p:spPr>
          <a:xfrm rot="16200000">
            <a:off x="9619426" y="2558876"/>
            <a:ext cx="1584088" cy="523220"/>
          </a:xfrm>
          <a:prstGeom prst="rect">
            <a:avLst/>
          </a:prstGeom>
          <a:noFill/>
        </p:spPr>
        <p:txBody>
          <a:bodyPr wrap="none" rtlCol="0">
            <a:spAutoFit/>
          </a:bodyPr>
          <a:lstStyle/>
          <a:p>
            <a:r>
              <a:rPr lang="en-US" sz="2800" dirty="0">
                <a:solidFill>
                  <a:schemeClr val="tx1">
                    <a:lumMod val="85000"/>
                  </a:schemeClr>
                </a:solidFill>
                <a:latin typeface="Helvetica Neue Medium" charset="0"/>
                <a:ea typeface="Helvetica Neue Medium" charset="0"/>
                <a:cs typeface="Helvetica Neue Medium" charset="0"/>
              </a:rPr>
              <a:t>Hungary</a:t>
            </a:r>
          </a:p>
        </p:txBody>
      </p:sp>
      <p:sp>
        <p:nvSpPr>
          <p:cNvPr id="25" name="TextBox 24"/>
          <p:cNvSpPr txBox="1"/>
          <p:nvPr/>
        </p:nvSpPr>
        <p:spPr>
          <a:xfrm rot="16200000">
            <a:off x="5221468" y="2389146"/>
            <a:ext cx="2037595" cy="523220"/>
          </a:xfrm>
          <a:prstGeom prst="rect">
            <a:avLst/>
          </a:prstGeom>
          <a:noFill/>
        </p:spPr>
        <p:txBody>
          <a:bodyPr wrap="square" rtlCol="0">
            <a:spAutoFit/>
          </a:bodyPr>
          <a:lstStyle/>
          <a:p>
            <a:r>
              <a:rPr lang="en-US" sz="2800" dirty="0">
                <a:solidFill>
                  <a:schemeClr val="tx1">
                    <a:lumMod val="85000"/>
                  </a:schemeClr>
                </a:solidFill>
                <a:latin typeface="Helvetica Neue Medium" charset="0"/>
                <a:ea typeface="Helvetica Neue Medium" charset="0"/>
                <a:cs typeface="Helvetica Neue Medium" charset="0"/>
              </a:rPr>
              <a:t>Holland</a:t>
            </a:r>
          </a:p>
        </p:txBody>
      </p:sp>
      <p:sp>
        <p:nvSpPr>
          <p:cNvPr id="26" name="TextBox 25"/>
          <p:cNvSpPr txBox="1"/>
          <p:nvPr/>
        </p:nvSpPr>
        <p:spPr>
          <a:xfrm rot="16200000">
            <a:off x="4505770" y="2628277"/>
            <a:ext cx="1544012" cy="523220"/>
          </a:xfrm>
          <a:prstGeom prst="rect">
            <a:avLst/>
          </a:prstGeom>
          <a:noFill/>
        </p:spPr>
        <p:txBody>
          <a:bodyPr wrap="none" rtlCol="0">
            <a:spAutoFit/>
          </a:bodyPr>
          <a:lstStyle/>
          <a:p>
            <a:r>
              <a:rPr lang="en-US" sz="2800" dirty="0">
                <a:solidFill>
                  <a:schemeClr val="tx1">
                    <a:lumMod val="85000"/>
                  </a:schemeClr>
                </a:solidFill>
                <a:latin typeface="Helvetica Neue Medium" charset="0"/>
                <a:ea typeface="Helvetica Neue Medium" charset="0"/>
                <a:cs typeface="Helvetica Neue Medium" charset="0"/>
              </a:rPr>
              <a:t>England</a:t>
            </a:r>
          </a:p>
        </p:txBody>
      </p:sp>
      <p:sp>
        <p:nvSpPr>
          <p:cNvPr id="27" name="TextBox 26"/>
          <p:cNvSpPr txBox="1"/>
          <p:nvPr/>
        </p:nvSpPr>
        <p:spPr>
          <a:xfrm rot="16200000">
            <a:off x="3421337" y="2552374"/>
            <a:ext cx="1689886" cy="523220"/>
          </a:xfrm>
          <a:prstGeom prst="rect">
            <a:avLst/>
          </a:prstGeom>
          <a:noFill/>
        </p:spPr>
        <p:txBody>
          <a:bodyPr wrap="none" rtlCol="0">
            <a:spAutoFit/>
          </a:bodyPr>
          <a:lstStyle/>
          <a:p>
            <a:r>
              <a:rPr lang="en-US" sz="2800" dirty="0">
                <a:solidFill>
                  <a:schemeClr val="tx1">
                    <a:lumMod val="85000"/>
                  </a:schemeClr>
                </a:solidFill>
                <a:latin typeface="Helvetica Neue Medium" charset="0"/>
                <a:ea typeface="Helvetica Neue Medium" charset="0"/>
                <a:cs typeface="Helvetica Neue Medium" charset="0"/>
              </a:rPr>
              <a:t>Germany</a:t>
            </a:r>
          </a:p>
        </p:txBody>
      </p:sp>
      <p:sp>
        <p:nvSpPr>
          <p:cNvPr id="28" name="TextBox 27"/>
          <p:cNvSpPr txBox="1"/>
          <p:nvPr/>
        </p:nvSpPr>
        <p:spPr>
          <a:xfrm rot="16200000">
            <a:off x="2320178" y="2513894"/>
            <a:ext cx="1760445" cy="523220"/>
          </a:xfrm>
          <a:prstGeom prst="rect">
            <a:avLst/>
          </a:prstGeom>
          <a:noFill/>
        </p:spPr>
        <p:txBody>
          <a:bodyPr wrap="square" rtlCol="0">
            <a:spAutoFit/>
          </a:bodyPr>
          <a:lstStyle/>
          <a:p>
            <a:r>
              <a:rPr lang="en-US" sz="2800" dirty="0">
                <a:solidFill>
                  <a:schemeClr val="tx1">
                    <a:lumMod val="85000"/>
                  </a:schemeClr>
                </a:solidFill>
                <a:latin typeface="Helvetica Neue Medium" charset="0"/>
                <a:ea typeface="Helvetica Neue Medium" charset="0"/>
                <a:cs typeface="Helvetica Neue Medium" charset="0"/>
              </a:rPr>
              <a:t>Denmark</a:t>
            </a:r>
          </a:p>
        </p:txBody>
      </p:sp>
    </p:spTree>
    <p:extLst>
      <p:ext uri="{BB962C8B-B14F-4D97-AF65-F5344CB8AC3E}">
        <p14:creationId xmlns:p14="http://schemas.microsoft.com/office/powerpoint/2010/main" val="204792600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Helvetica Neue" charset="0"/>
                <a:ea typeface="Helvetica Neue" charset="0"/>
                <a:cs typeface="Helvetica Neue" charset="0"/>
              </a:rPr>
              <a:t>Opt In vs Opt Out</a:t>
            </a:r>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a:solidFill>
                  <a:srgbClr val="FFFF00"/>
                </a:solidFill>
              </a:rPr>
              <a:t>NOW</a:t>
            </a:r>
          </a:p>
          <a:p>
            <a:pPr marL="0" marR="0" lvl="0" indent="0" defTabSz="914400" eaLnBrk="1" fontAlgn="auto" latinLnBrk="0" hangingPunct="1">
              <a:lnSpc>
                <a:spcPct val="100000"/>
              </a:lnSpc>
              <a:spcBef>
                <a:spcPts val="0"/>
              </a:spcBef>
              <a:spcAft>
                <a:spcPts val="0"/>
              </a:spcAft>
              <a:buClrTx/>
              <a:buSzTx/>
              <a:buFontTx/>
              <a:buNone/>
              <a:tabLst/>
              <a:defRPr/>
            </a:pPr>
            <a:r>
              <a:rPr lang="en-US" dirty="0"/>
              <a:t>• $40 one year membership</a:t>
            </a:r>
          </a:p>
          <a:p>
            <a:pPr marL="0" marR="0" lvl="0" indent="0" defTabSz="914400" eaLnBrk="1" fontAlgn="auto" latinLnBrk="0" hangingPunct="1">
              <a:lnSpc>
                <a:spcPct val="100000"/>
              </a:lnSpc>
              <a:spcBef>
                <a:spcPts val="0"/>
              </a:spcBef>
              <a:spcAft>
                <a:spcPts val="0"/>
              </a:spcAft>
              <a:buClrTx/>
              <a:buSzTx/>
              <a:buFontTx/>
              <a:buNone/>
              <a:tabLst/>
              <a:defRPr/>
            </a:pPr>
            <a:r>
              <a:rPr lang="en-US" dirty="0"/>
              <a:t>• People renew when they go to the museum next not when due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b="1" dirty="0">
                <a:solidFill>
                  <a:srgbClr val="FFFF00"/>
                </a:solidFill>
              </a:rPr>
              <a:t>ALTERNATIVE</a:t>
            </a:r>
          </a:p>
          <a:p>
            <a:pPr marL="0" marR="0" lvl="0" indent="0" defTabSz="914400" eaLnBrk="1" fontAlgn="auto" latinLnBrk="0" hangingPunct="1">
              <a:lnSpc>
                <a:spcPct val="100000"/>
              </a:lnSpc>
              <a:spcBef>
                <a:spcPts val="0"/>
              </a:spcBef>
              <a:spcAft>
                <a:spcPts val="0"/>
              </a:spcAft>
              <a:buClrTx/>
              <a:buSzTx/>
              <a:buFontTx/>
              <a:buNone/>
              <a:tabLst/>
              <a:defRPr/>
            </a:pPr>
            <a:r>
              <a:rPr lang="en-US" dirty="0"/>
              <a:t>• $25 for 6 months</a:t>
            </a:r>
          </a:p>
          <a:p>
            <a:pPr marL="0" marR="0" lvl="0" indent="0" defTabSz="914400" eaLnBrk="1" fontAlgn="auto" latinLnBrk="0" hangingPunct="1">
              <a:lnSpc>
                <a:spcPct val="100000"/>
              </a:lnSpc>
              <a:spcBef>
                <a:spcPts val="0"/>
              </a:spcBef>
              <a:spcAft>
                <a:spcPts val="0"/>
              </a:spcAft>
              <a:buClrTx/>
              <a:buSzTx/>
              <a:buFontTx/>
              <a:buNone/>
              <a:tabLst/>
              <a:defRPr/>
            </a:pPr>
            <a:r>
              <a:rPr lang="en-US" dirty="0"/>
              <a:t>• Charge to credit card, renew automatically</a:t>
            </a:r>
          </a:p>
          <a:p>
            <a:pPr marL="0" marR="0" lvl="0" indent="0" defTabSz="914400" eaLnBrk="1" fontAlgn="auto" latinLnBrk="0" hangingPunct="1">
              <a:lnSpc>
                <a:spcPct val="100000"/>
              </a:lnSpc>
              <a:spcBef>
                <a:spcPts val="0"/>
              </a:spcBef>
              <a:spcAft>
                <a:spcPts val="0"/>
              </a:spcAft>
              <a:buClrTx/>
              <a:buSzTx/>
              <a:buFontTx/>
              <a:buNone/>
              <a:tabLst/>
              <a:defRPr/>
            </a:pPr>
            <a:r>
              <a:rPr lang="en-US" dirty="0"/>
              <a:t>• Credit card statement: “JMA800-555-1212”</a:t>
            </a:r>
          </a:p>
          <a:p>
            <a:pPr marL="0" marR="0" lvl="0" indent="0" defTabSz="914400" eaLnBrk="1" fontAlgn="auto" latinLnBrk="0" hangingPunct="1">
              <a:lnSpc>
                <a:spcPct val="100000"/>
              </a:lnSpc>
              <a:spcBef>
                <a:spcPts val="0"/>
              </a:spcBef>
              <a:spcAft>
                <a:spcPts val="0"/>
              </a:spcAft>
              <a:buClrTx/>
              <a:buSzTx/>
              <a:buFontTx/>
              <a:buNone/>
              <a:tabLst/>
              <a:defRPr/>
            </a:pPr>
            <a:r>
              <a:rPr lang="en-US" dirty="0"/>
              <a:t>• Cancel, refund $25, keep membership</a:t>
            </a:r>
          </a:p>
        </p:txBody>
      </p:sp>
    </p:spTree>
    <p:extLst>
      <p:ext uri="{BB962C8B-B14F-4D97-AF65-F5344CB8AC3E}">
        <p14:creationId xmlns:p14="http://schemas.microsoft.com/office/powerpoint/2010/main" val="140168615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299" y="2369938"/>
            <a:ext cx="10274969" cy="1478162"/>
          </a:xfrm>
        </p:spPr>
        <p:txBody>
          <a:bodyPr>
            <a:noAutofit/>
          </a:bodyPr>
          <a:lstStyle/>
          <a:p>
            <a:pPr algn="ctr"/>
            <a:r>
              <a:rPr lang="en-US" sz="6000" b="1" dirty="0"/>
              <a:t>Everything matters</a:t>
            </a:r>
          </a:p>
        </p:txBody>
      </p:sp>
    </p:spTree>
    <p:extLst>
      <p:ext uri="{BB962C8B-B14F-4D97-AF65-F5344CB8AC3E}">
        <p14:creationId xmlns:p14="http://schemas.microsoft.com/office/powerpoint/2010/main" val="188881174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latin typeface="Helvetica Neue" charset="0"/>
                <a:ea typeface="Helvetica Neue" charset="0"/>
                <a:cs typeface="Helvetica Neue" charset="0"/>
              </a:rPr>
              <a:t>The Elements of Fundraising</a:t>
            </a:r>
          </a:p>
        </p:txBody>
      </p:sp>
      <p:sp>
        <p:nvSpPr>
          <p:cNvPr id="3" name="Content Placeholder 2"/>
          <p:cNvSpPr>
            <a:spLocks noGrp="1"/>
          </p:cNvSpPr>
          <p:nvPr>
            <p:ph idx="1"/>
          </p:nvPr>
        </p:nvSpPr>
        <p:spPr/>
        <p:txBody>
          <a:bodyPr>
            <a:normAutofit/>
          </a:bodyPr>
          <a:lstStyle/>
          <a:p>
            <a:r>
              <a:rPr lang="en-US" sz="4000" dirty="0">
                <a:solidFill>
                  <a:schemeClr val="tx1">
                    <a:lumMod val="65000"/>
                  </a:schemeClr>
                </a:solidFill>
                <a:latin typeface="Helvetica Neue Medium" charset="0"/>
                <a:ea typeface="Helvetica Neue Medium" charset="0"/>
                <a:cs typeface="Helvetica Neue Medium" charset="0"/>
              </a:rPr>
              <a:t>Strategy</a:t>
            </a:r>
          </a:p>
          <a:p>
            <a:r>
              <a:rPr lang="en-US" sz="4000" dirty="0">
                <a:solidFill>
                  <a:schemeClr val="tx1">
                    <a:lumMod val="65000"/>
                  </a:schemeClr>
                </a:solidFill>
                <a:latin typeface="Helvetica Neue Medium" charset="0"/>
                <a:ea typeface="Helvetica Neue Medium" charset="0"/>
                <a:cs typeface="Helvetica Neue Medium" charset="0"/>
              </a:rPr>
              <a:t>Tactics</a:t>
            </a:r>
          </a:p>
          <a:p>
            <a:r>
              <a:rPr lang="en-US" sz="4000" dirty="0">
                <a:solidFill>
                  <a:schemeClr val="tx1">
                    <a:lumMod val="65000"/>
                  </a:schemeClr>
                </a:solidFill>
                <a:latin typeface="Helvetica Neue Medium" charset="0"/>
                <a:ea typeface="Helvetica Neue Medium" charset="0"/>
                <a:cs typeface="Helvetica Neue Medium" charset="0"/>
              </a:rPr>
              <a:t>Experience</a:t>
            </a:r>
          </a:p>
          <a:p>
            <a:r>
              <a:rPr lang="en-US" sz="4000" dirty="0">
                <a:solidFill>
                  <a:schemeClr val="tx1">
                    <a:lumMod val="65000"/>
                  </a:schemeClr>
                </a:solidFill>
                <a:latin typeface="Helvetica Neue Medium" charset="0"/>
                <a:ea typeface="Helvetica Neue Medium" charset="0"/>
                <a:cs typeface="Helvetica Neue Medium" charset="0"/>
              </a:rPr>
              <a:t>Gut feelings, anecdotes, habit</a:t>
            </a:r>
          </a:p>
          <a:p>
            <a:r>
              <a:rPr lang="en-US" sz="4800" b="1" dirty="0">
                <a:latin typeface="Helvetica Neue" charset="0"/>
                <a:ea typeface="Helvetica Neue" charset="0"/>
                <a:cs typeface="Helvetica Neue" charset="0"/>
              </a:rPr>
              <a:t>Science</a:t>
            </a:r>
          </a:p>
        </p:txBody>
      </p:sp>
    </p:spTree>
    <p:extLst>
      <p:ext uri="{BB962C8B-B14F-4D97-AF65-F5344CB8AC3E}">
        <p14:creationId xmlns:p14="http://schemas.microsoft.com/office/powerpoint/2010/main" val="199712119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tx1">
                    <a:lumMod val="75000"/>
                  </a:schemeClr>
                </a:solidFill>
                <a:latin typeface="Helvetica Neue" charset="0"/>
                <a:ea typeface="Helvetica Neue" charset="0"/>
                <a:cs typeface="Helvetica Neue" charset="0"/>
              </a:rPr>
              <a:t>Fundraising Landscape</a:t>
            </a:r>
          </a:p>
        </p:txBody>
      </p:sp>
      <p:sp>
        <p:nvSpPr>
          <p:cNvPr id="3" name="Content Placeholder 2"/>
          <p:cNvSpPr>
            <a:spLocks noGrp="1"/>
          </p:cNvSpPr>
          <p:nvPr>
            <p:ph idx="1"/>
          </p:nvPr>
        </p:nvSpPr>
        <p:spPr>
          <a:xfrm>
            <a:off x="1120000" y="1556085"/>
            <a:ext cx="10233800" cy="4876800"/>
          </a:xfrm>
        </p:spPr>
        <p:txBody>
          <a:bodyPr>
            <a:normAutofit fontScale="92500" lnSpcReduction="20000"/>
          </a:bodyPr>
          <a:lstStyle/>
          <a:p>
            <a:pPr>
              <a:lnSpc>
                <a:spcPct val="110000"/>
              </a:lnSpc>
            </a:pPr>
            <a:r>
              <a:rPr lang="en-US" sz="3200" b="1" dirty="0">
                <a:solidFill>
                  <a:schemeClr val="accent5"/>
                </a:solidFill>
                <a:latin typeface="Avenir Next Demi Bold" panose="020B0503020202020204" pitchFamily="34" charset="0"/>
                <a:ea typeface="Helvetica Neue Medium" charset="0"/>
                <a:cs typeface="Helvetica Neue Medium" charset="0"/>
              </a:rPr>
              <a:t>1,000,000</a:t>
            </a:r>
            <a:r>
              <a:rPr lang="en-US" sz="3200" b="1" dirty="0">
                <a:solidFill>
                  <a:schemeClr val="accent2">
                    <a:lumMod val="40000"/>
                    <a:lumOff val="60000"/>
                  </a:schemeClr>
                </a:solidFill>
                <a:latin typeface="Avenir Next Demi Bold" panose="020B0503020202020204" pitchFamily="34" charset="0"/>
                <a:ea typeface="Helvetica Neue Medium" charset="0"/>
                <a:cs typeface="Helvetica Neue Medium" charset="0"/>
              </a:rPr>
              <a:t> causes – and religious (+300,000)</a:t>
            </a:r>
          </a:p>
          <a:p>
            <a:pPr>
              <a:lnSpc>
                <a:spcPct val="110000"/>
              </a:lnSpc>
            </a:pPr>
            <a:r>
              <a:rPr lang="en-US" sz="3200" b="1" dirty="0">
                <a:solidFill>
                  <a:schemeClr val="accent5"/>
                </a:solidFill>
                <a:latin typeface="Avenir Next Demi Bold" panose="020B0503020202020204" pitchFamily="34" charset="0"/>
                <a:ea typeface="Helvetica Neue Medium" charset="0"/>
                <a:cs typeface="Helvetica Neue Medium" charset="0"/>
              </a:rPr>
              <a:t>3.8</a:t>
            </a:r>
            <a:r>
              <a:rPr lang="en-US" sz="3200" b="1" dirty="0">
                <a:solidFill>
                  <a:schemeClr val="accent2">
                    <a:lumMod val="40000"/>
                    <a:lumOff val="60000"/>
                  </a:schemeClr>
                </a:solidFill>
                <a:latin typeface="Avenir Next Demi Bold" panose="020B0503020202020204" pitchFamily="34" charset="0"/>
                <a:ea typeface="Helvetica Neue Medium" charset="0"/>
                <a:cs typeface="Helvetica Neue Medium" charset="0"/>
              </a:rPr>
              <a:t> billion pieces of solicitation mail</a:t>
            </a:r>
          </a:p>
          <a:p>
            <a:pPr>
              <a:lnSpc>
                <a:spcPct val="110000"/>
              </a:lnSpc>
            </a:pPr>
            <a:r>
              <a:rPr lang="en-US" sz="3200" b="1" dirty="0">
                <a:solidFill>
                  <a:schemeClr val="accent5"/>
                </a:solidFill>
                <a:latin typeface="Avenir Next Demi Bold" panose="020B0503020202020204" pitchFamily="34" charset="0"/>
                <a:ea typeface="Helvetica Neue Medium" charset="0"/>
                <a:cs typeface="Helvetica Neue Medium" charset="0"/>
              </a:rPr>
              <a:t>147</a:t>
            </a:r>
            <a:r>
              <a:rPr lang="en-US" sz="3200" b="1" dirty="0">
                <a:solidFill>
                  <a:schemeClr val="accent2">
                    <a:lumMod val="40000"/>
                    <a:lumOff val="60000"/>
                  </a:schemeClr>
                </a:solidFill>
                <a:latin typeface="Avenir Next Demi Bold" panose="020B0503020202020204" pitchFamily="34" charset="0"/>
                <a:ea typeface="Helvetica Neue Medium" charset="0"/>
                <a:cs typeface="Helvetica Neue Medium" charset="0"/>
              </a:rPr>
              <a:t> emails daily</a:t>
            </a:r>
          </a:p>
          <a:p>
            <a:pPr>
              <a:lnSpc>
                <a:spcPct val="110000"/>
              </a:lnSpc>
            </a:pPr>
            <a:r>
              <a:rPr lang="en-US" sz="3200" b="1" dirty="0">
                <a:solidFill>
                  <a:schemeClr val="accent5"/>
                </a:solidFill>
                <a:latin typeface="Avenir Next Demi Bold" panose="020B0503020202020204" pitchFamily="34" charset="0"/>
                <a:ea typeface="Helvetica Neue Medium" charset="0"/>
                <a:cs typeface="Helvetica Neue Medium" charset="0"/>
              </a:rPr>
              <a:t>58% </a:t>
            </a:r>
            <a:r>
              <a:rPr lang="en-US" sz="3200" b="1" dirty="0">
                <a:solidFill>
                  <a:schemeClr val="accent2">
                    <a:lumMod val="40000"/>
                    <a:lumOff val="60000"/>
                  </a:schemeClr>
                </a:solidFill>
                <a:latin typeface="Avenir Next Demi Bold" panose="020B0503020202020204" pitchFamily="34" charset="0"/>
                <a:ea typeface="Helvetica Neue Medium" charset="0"/>
                <a:cs typeface="Helvetica Neue Medium" charset="0"/>
              </a:rPr>
              <a:t>increase in robocalls in 2018</a:t>
            </a:r>
          </a:p>
          <a:p>
            <a:pPr>
              <a:lnSpc>
                <a:spcPct val="110000"/>
              </a:lnSpc>
            </a:pPr>
            <a:r>
              <a:rPr lang="en-US" sz="3200" b="1" dirty="0">
                <a:solidFill>
                  <a:schemeClr val="accent5"/>
                </a:solidFill>
                <a:latin typeface="Avenir Next Demi Bold" panose="020B0503020202020204" pitchFamily="34" charset="0"/>
                <a:ea typeface="Helvetica Neue" charset="0"/>
                <a:cs typeface="Helvetica Neue" charset="0"/>
              </a:rPr>
              <a:t>45</a:t>
            </a:r>
            <a:r>
              <a:rPr lang="en-US" sz="3200" b="1" dirty="0">
                <a:solidFill>
                  <a:schemeClr val="tx1"/>
                </a:solidFill>
                <a:latin typeface="Avenir Next Demi Bold" panose="020B0503020202020204" pitchFamily="34" charset="0"/>
                <a:ea typeface="Helvetica Neue" charset="0"/>
                <a:cs typeface="Helvetica Neue" charset="0"/>
              </a:rPr>
              <a:t> </a:t>
            </a:r>
            <a:r>
              <a:rPr lang="en-US" sz="3200" b="1" dirty="0">
                <a:solidFill>
                  <a:schemeClr val="accent2">
                    <a:lumMod val="40000"/>
                    <a:lumOff val="60000"/>
                  </a:schemeClr>
                </a:solidFill>
                <a:latin typeface="Avenir Next Demi Bold" panose="020B0503020202020204" pitchFamily="34" charset="0"/>
                <a:ea typeface="Helvetica Neue" charset="0"/>
                <a:cs typeface="Helvetica Neue" charset="0"/>
              </a:rPr>
              <a:t>times a day – check our cell phones (85% apps)</a:t>
            </a:r>
          </a:p>
          <a:p>
            <a:pPr>
              <a:lnSpc>
                <a:spcPct val="110000"/>
              </a:lnSpc>
            </a:pPr>
            <a:r>
              <a:rPr lang="en-US" sz="3200" b="1" dirty="0">
                <a:solidFill>
                  <a:schemeClr val="accent5"/>
                </a:solidFill>
                <a:latin typeface="Avenir Next Demi Bold" panose="020B0503020202020204" pitchFamily="34" charset="0"/>
                <a:ea typeface="Helvetica Neue Medium" charset="0"/>
                <a:cs typeface="Helvetica Neue Medium" charset="0"/>
              </a:rPr>
              <a:t>2+ </a:t>
            </a:r>
            <a:r>
              <a:rPr lang="en-US" sz="3200" b="1" dirty="0">
                <a:solidFill>
                  <a:schemeClr val="accent2">
                    <a:lumMod val="40000"/>
                    <a:lumOff val="60000"/>
                  </a:schemeClr>
                </a:solidFill>
                <a:latin typeface="Avenir Next Demi Bold" panose="020B0503020202020204" pitchFamily="34" charset="0"/>
                <a:ea typeface="Helvetica Neue Medium" charset="0"/>
                <a:cs typeface="Helvetica Neue Medium" charset="0"/>
              </a:rPr>
              <a:t>hours of video daily</a:t>
            </a:r>
          </a:p>
          <a:p>
            <a:pPr>
              <a:lnSpc>
                <a:spcPct val="110000"/>
              </a:lnSpc>
            </a:pPr>
            <a:r>
              <a:rPr lang="en-US" sz="3200" b="1" dirty="0">
                <a:solidFill>
                  <a:schemeClr val="accent5"/>
                </a:solidFill>
                <a:latin typeface="Avenir Next Demi Bold" panose="020B0503020202020204" pitchFamily="34" charset="0"/>
                <a:ea typeface="Helvetica Neue Medium" charset="0"/>
                <a:cs typeface="Helvetica Neue Medium" charset="0"/>
              </a:rPr>
              <a:t>2.5</a:t>
            </a:r>
            <a:r>
              <a:rPr lang="en-US" sz="3200" b="1" dirty="0">
                <a:solidFill>
                  <a:schemeClr val="accent2">
                    <a:lumMod val="40000"/>
                    <a:lumOff val="60000"/>
                  </a:schemeClr>
                </a:solidFill>
                <a:latin typeface="Avenir Next Demi Bold" panose="020B0503020202020204" pitchFamily="34" charset="0"/>
                <a:ea typeface="Helvetica Neue Medium" charset="0"/>
                <a:cs typeface="Helvetica Neue Medium" charset="0"/>
              </a:rPr>
              <a:t> hours of desktop use daily</a:t>
            </a:r>
          </a:p>
          <a:p>
            <a:pPr>
              <a:lnSpc>
                <a:spcPct val="110000"/>
              </a:lnSpc>
            </a:pPr>
            <a:r>
              <a:rPr lang="en-US" sz="3200" b="1" dirty="0">
                <a:solidFill>
                  <a:schemeClr val="accent5"/>
                </a:solidFill>
                <a:latin typeface="Avenir Next Demi Bold" panose="020B0503020202020204" pitchFamily="34" charset="0"/>
                <a:ea typeface="Helvetica Neue Medium" charset="0"/>
                <a:cs typeface="Helvetica Neue Medium" charset="0"/>
              </a:rPr>
              <a:t>2.8</a:t>
            </a:r>
            <a:r>
              <a:rPr lang="en-US" sz="3200" b="1" dirty="0">
                <a:solidFill>
                  <a:schemeClr val="accent2">
                    <a:lumMod val="40000"/>
                    <a:lumOff val="60000"/>
                  </a:schemeClr>
                </a:solidFill>
                <a:latin typeface="Avenir Next Demi Bold" panose="020B0503020202020204" pitchFamily="34" charset="0"/>
                <a:ea typeface="Helvetica Neue Medium" charset="0"/>
                <a:cs typeface="Helvetica Neue Medium" charset="0"/>
              </a:rPr>
              <a:t> hours of mobile use daily</a:t>
            </a:r>
          </a:p>
          <a:p>
            <a:pPr>
              <a:lnSpc>
                <a:spcPct val="110000"/>
              </a:lnSpc>
            </a:pPr>
            <a:r>
              <a:rPr lang="en-US" sz="3200" b="1" dirty="0">
                <a:solidFill>
                  <a:schemeClr val="accent5"/>
                </a:solidFill>
                <a:latin typeface="Avenir Next Demi Bold" panose="020B0503020202020204" pitchFamily="34" charset="0"/>
                <a:ea typeface="Helvetica Neue Medium" charset="0"/>
                <a:cs typeface="Helvetica Neue Medium" charset="0"/>
              </a:rPr>
              <a:t>87% </a:t>
            </a:r>
            <a:r>
              <a:rPr lang="en-US" sz="3200" b="1" dirty="0">
                <a:solidFill>
                  <a:schemeClr val="accent2">
                    <a:lumMod val="40000"/>
                    <a:lumOff val="60000"/>
                  </a:schemeClr>
                </a:solidFill>
                <a:latin typeface="Avenir Next Demi Bold" panose="020B0503020202020204" pitchFamily="34" charset="0"/>
                <a:ea typeface="Helvetica Neue Medium" charset="0"/>
                <a:cs typeface="Helvetica Neue Medium" charset="0"/>
              </a:rPr>
              <a:t>of millennials’ phones never leave their side!</a:t>
            </a:r>
          </a:p>
        </p:txBody>
      </p:sp>
    </p:spTree>
    <p:extLst>
      <p:ext uri="{BB962C8B-B14F-4D97-AF65-F5344CB8AC3E}">
        <p14:creationId xmlns:p14="http://schemas.microsoft.com/office/powerpoint/2010/main" val="96529203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Helvetica Neue" charset="0"/>
                <a:ea typeface="Helvetica Neue" charset="0"/>
                <a:cs typeface="Helvetica Neue" charset="0"/>
              </a:rPr>
              <a:t>Impact</a:t>
            </a:r>
          </a:p>
        </p:txBody>
      </p:sp>
      <p:sp>
        <p:nvSpPr>
          <p:cNvPr id="3" name="Content Placeholder 2"/>
          <p:cNvSpPr>
            <a:spLocks noGrp="1"/>
          </p:cNvSpPr>
          <p:nvPr>
            <p:ph idx="1"/>
          </p:nvPr>
        </p:nvSpPr>
        <p:spPr>
          <a:xfrm>
            <a:off x="838200" y="1825625"/>
            <a:ext cx="10753578" cy="4351338"/>
          </a:xfrm>
        </p:spPr>
        <p:txBody>
          <a:bodyPr>
            <a:noAutofit/>
          </a:bodyPr>
          <a:lstStyle/>
          <a:p>
            <a:r>
              <a:rPr lang="en-US" sz="3600" dirty="0">
                <a:solidFill>
                  <a:schemeClr val="accent5"/>
                </a:solidFill>
                <a:latin typeface="Helvetica Neue" charset="0"/>
                <a:ea typeface="Helvetica Neue" charset="0"/>
                <a:cs typeface="Helvetica Neue" charset="0"/>
              </a:rPr>
              <a:t>Di</a:t>
            </a:r>
            <a:r>
              <a:rPr lang="en-US" sz="4000" dirty="0">
                <a:solidFill>
                  <a:schemeClr val="accent5"/>
                </a:solidFill>
                <a:latin typeface="Helvetica Neue" charset="0"/>
                <a:ea typeface="Helvetica Neue" charset="0"/>
                <a:cs typeface="Helvetica Neue" charset="0"/>
              </a:rPr>
              <a:t>straction (lack of attention)</a:t>
            </a:r>
          </a:p>
          <a:p>
            <a:r>
              <a:rPr lang="en-US" sz="4000" dirty="0">
                <a:solidFill>
                  <a:schemeClr val="accent5"/>
                </a:solidFill>
                <a:latin typeface="Helvetica Neue" charset="0"/>
                <a:ea typeface="Helvetica Neue" charset="0"/>
                <a:cs typeface="Helvetica Neue" charset="0"/>
              </a:rPr>
              <a:t>Solicitation fatigue</a:t>
            </a:r>
          </a:p>
          <a:p>
            <a:r>
              <a:rPr lang="en-US" sz="4000" dirty="0">
                <a:solidFill>
                  <a:schemeClr val="accent5"/>
                </a:solidFill>
                <a:latin typeface="Helvetica Neue" charset="0"/>
                <a:ea typeface="Helvetica Neue" charset="0"/>
                <a:cs typeface="Helvetica Neue" charset="0"/>
              </a:rPr>
              <a:t>Giving fatigue</a:t>
            </a:r>
          </a:p>
          <a:p>
            <a:endParaRPr lang="en-US" sz="4000" dirty="0">
              <a:solidFill>
                <a:schemeClr val="accent5"/>
              </a:solidFill>
              <a:latin typeface="Helvetica Neue" charset="0"/>
              <a:ea typeface="Helvetica Neue" charset="0"/>
              <a:cs typeface="Helvetica Neue" charset="0"/>
            </a:endParaRPr>
          </a:p>
          <a:p>
            <a:r>
              <a:rPr lang="en-US" sz="4000" dirty="0">
                <a:solidFill>
                  <a:schemeClr val="tx1">
                    <a:lumMod val="95000"/>
                  </a:schemeClr>
                </a:solidFill>
                <a:latin typeface="Helvetica Neue" charset="0"/>
                <a:ea typeface="Helvetica Neue" charset="0"/>
                <a:cs typeface="Helvetica Neue" charset="0"/>
              </a:rPr>
              <a:t>39% retention rates</a:t>
            </a:r>
            <a:endParaRPr lang="en-US" sz="4000" dirty="0">
              <a:solidFill>
                <a:schemeClr val="tx2">
                  <a:lumMod val="60000"/>
                  <a:lumOff val="4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39469700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11500"/>
                    </a14:imgEffect>
                    <a14:imgEffect>
                      <a14:saturation sat="41000"/>
                    </a14:imgEffect>
                  </a14:imgLayer>
                </a14:imgProps>
              </a:ext>
              <a:ext uri="{28A0092B-C50C-407E-A947-70E740481C1C}">
                <a14:useLocalDpi xmlns:a14="http://schemas.microsoft.com/office/drawing/2010/main"/>
              </a:ext>
            </a:extLst>
          </a:blip>
          <a:stretch>
            <a:fillRect/>
          </a:stretch>
        </p:blipFill>
        <p:spPr>
          <a:xfrm>
            <a:off x="1" y="1351723"/>
            <a:ext cx="4291027" cy="2850576"/>
          </a:xfrm>
          <a:prstGeom prst="rect">
            <a:avLst/>
          </a:prstGeom>
        </p:spPr>
      </p:pic>
      <p:pic>
        <p:nvPicPr>
          <p:cNvPr id="6" name="Picture 5"/>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11184"/>
                    </a14:imgEffect>
                    <a14:imgEffect>
                      <a14:saturation sat="239000"/>
                    </a14:imgEffect>
                  </a14:imgLayer>
                </a14:imgProps>
              </a:ext>
            </a:extLst>
          </a:blip>
          <a:stretch>
            <a:fillRect/>
          </a:stretch>
        </p:blipFill>
        <p:spPr>
          <a:xfrm>
            <a:off x="4419672" y="1351722"/>
            <a:ext cx="3823457" cy="2864634"/>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colorTemperature colorTemp="8725"/>
                    </a14:imgEffect>
                    <a14:imgEffect>
                      <a14:saturation sat="134000"/>
                    </a14:imgEffect>
                  </a14:imgLayer>
                </a14:imgProps>
              </a:ext>
            </a:extLst>
          </a:blip>
          <a:stretch>
            <a:fillRect/>
          </a:stretch>
        </p:blipFill>
        <p:spPr>
          <a:xfrm>
            <a:off x="8371774" y="1351722"/>
            <a:ext cx="3820226" cy="2836518"/>
          </a:xfrm>
          <a:prstGeom prst="rect">
            <a:avLst/>
          </a:prstGeom>
        </p:spPr>
      </p:pic>
    </p:spTree>
    <p:extLst>
      <p:ext uri="{BB962C8B-B14F-4D97-AF65-F5344CB8AC3E}">
        <p14:creationId xmlns:p14="http://schemas.microsoft.com/office/powerpoint/2010/main" val="32011849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Helvetica Neue" charset="0"/>
                <a:ea typeface="Helvetica Neue" charset="0"/>
                <a:cs typeface="Helvetica Neue" charset="0"/>
              </a:rPr>
              <a:t>The Science of Giving</a:t>
            </a:r>
          </a:p>
        </p:txBody>
      </p:sp>
      <p:sp>
        <p:nvSpPr>
          <p:cNvPr id="3" name="Content Placeholder 2"/>
          <p:cNvSpPr>
            <a:spLocks noGrp="1"/>
          </p:cNvSpPr>
          <p:nvPr>
            <p:ph sz="half" idx="1"/>
          </p:nvPr>
        </p:nvSpPr>
        <p:spPr>
          <a:xfrm>
            <a:off x="1120000" y="1825624"/>
            <a:ext cx="9807080" cy="4475587"/>
          </a:xfrm>
        </p:spPr>
        <p:txBody>
          <a:bodyPr>
            <a:normAutofit/>
          </a:bodyPr>
          <a:lstStyle/>
          <a:p>
            <a:pPr marL="0" indent="0" algn="ctr">
              <a:lnSpc>
                <a:spcPct val="150000"/>
              </a:lnSpc>
              <a:buNone/>
            </a:pPr>
            <a:r>
              <a:rPr lang="en-US" sz="4400" b="1" dirty="0">
                <a:solidFill>
                  <a:schemeClr val="tx2">
                    <a:lumMod val="60000"/>
                    <a:lumOff val="40000"/>
                  </a:schemeClr>
                </a:solidFill>
              </a:rPr>
              <a:t>Behavioral Economics</a:t>
            </a:r>
          </a:p>
          <a:p>
            <a:pPr marL="0" indent="0" algn="ctr">
              <a:lnSpc>
                <a:spcPct val="150000"/>
              </a:lnSpc>
              <a:buNone/>
            </a:pPr>
            <a:r>
              <a:rPr lang="en-US" sz="4400" b="1" dirty="0">
                <a:solidFill>
                  <a:schemeClr val="tx2">
                    <a:lumMod val="60000"/>
                    <a:lumOff val="40000"/>
                  </a:schemeClr>
                </a:solidFill>
              </a:rPr>
              <a:t>Behavioral and Social Psychology</a:t>
            </a:r>
          </a:p>
          <a:p>
            <a:pPr marL="0" indent="0" algn="ctr">
              <a:lnSpc>
                <a:spcPct val="150000"/>
              </a:lnSpc>
              <a:buNone/>
            </a:pPr>
            <a:r>
              <a:rPr lang="en-US" sz="4400" b="1" dirty="0" err="1">
                <a:solidFill>
                  <a:schemeClr val="tx2">
                    <a:lumMod val="60000"/>
                    <a:lumOff val="40000"/>
                  </a:schemeClr>
                </a:solidFill>
              </a:rPr>
              <a:t>Neuroeconomics</a:t>
            </a:r>
            <a:endParaRPr lang="en-US" sz="4400" b="1" dirty="0">
              <a:solidFill>
                <a:schemeClr val="tx2">
                  <a:lumMod val="60000"/>
                  <a:lumOff val="40000"/>
                </a:schemeClr>
              </a:solidFill>
            </a:endParaRPr>
          </a:p>
        </p:txBody>
      </p:sp>
    </p:spTree>
    <p:extLst>
      <p:ext uri="{BB962C8B-B14F-4D97-AF65-F5344CB8AC3E}">
        <p14:creationId xmlns:p14="http://schemas.microsoft.com/office/powerpoint/2010/main" val="122592285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tx1">
                    <a:lumMod val="85000"/>
                  </a:schemeClr>
                </a:solidFill>
                <a:latin typeface="Helvetica Neue" charset="0"/>
                <a:ea typeface="Helvetica Neue" charset="0"/>
                <a:cs typeface="Helvetica Neue" charset="0"/>
              </a:rPr>
              <a:t>Altruistic Brain Theory</a:t>
            </a:r>
            <a:r>
              <a:rPr lang="en-US" sz="4000" b="1" dirty="0">
                <a:solidFill>
                  <a:schemeClr val="accent5">
                    <a:lumMod val="75000"/>
                  </a:schemeClr>
                </a:solidFill>
                <a:latin typeface="Helvetica Neue" charset="0"/>
                <a:ea typeface="Helvetica Neue" charset="0"/>
                <a:cs typeface="Helvetica Neue" charset="0"/>
              </a:rPr>
              <a:t>:</a:t>
            </a:r>
            <a:r>
              <a:rPr lang="en-US" sz="4000" b="1" dirty="0">
                <a:solidFill>
                  <a:schemeClr val="tx2"/>
                </a:solidFill>
                <a:latin typeface="Helvetica Neue" charset="0"/>
                <a:ea typeface="Helvetica Neue" charset="0"/>
                <a:cs typeface="Helvetica Neue" charset="0"/>
              </a:rPr>
              <a:t> </a:t>
            </a:r>
            <a:br>
              <a:rPr lang="en-US" sz="4000" b="1" dirty="0">
                <a:solidFill>
                  <a:schemeClr val="tx2"/>
                </a:solidFill>
                <a:latin typeface="Helvetica Neue" charset="0"/>
                <a:ea typeface="Helvetica Neue" charset="0"/>
                <a:cs typeface="Helvetica Neue" charset="0"/>
              </a:rPr>
            </a:br>
            <a:endParaRPr lang="en-US" sz="4000" b="1" dirty="0">
              <a:solidFill>
                <a:schemeClr val="tx2"/>
              </a:solidFill>
              <a:latin typeface="Helvetica Neue" charset="0"/>
              <a:ea typeface="Helvetica Neue" charset="0"/>
              <a:cs typeface="Helvetica Neue" charset="0"/>
            </a:endParaRPr>
          </a:p>
        </p:txBody>
      </p:sp>
      <p:sp>
        <p:nvSpPr>
          <p:cNvPr id="4" name="Content Placeholder 3"/>
          <p:cNvSpPr>
            <a:spLocks noGrp="1"/>
          </p:cNvSpPr>
          <p:nvPr>
            <p:ph idx="1"/>
          </p:nvPr>
        </p:nvSpPr>
        <p:spPr>
          <a:xfrm>
            <a:off x="838200" y="2364128"/>
            <a:ext cx="7940040" cy="3287371"/>
          </a:xfrm>
        </p:spPr>
        <p:txBody>
          <a:bodyPr>
            <a:noAutofit/>
          </a:bodyPr>
          <a:lstStyle/>
          <a:p>
            <a:pPr marL="0" marR="0" lvl="0" indent="0" defTabSz="914400" eaLnBrk="1" fontAlgn="auto" latinLnBrk="0" hangingPunct="1">
              <a:lnSpc>
                <a:spcPct val="100000"/>
              </a:lnSpc>
              <a:spcBef>
                <a:spcPts val="0"/>
              </a:spcBef>
              <a:spcAft>
                <a:spcPts val="0"/>
              </a:spcAft>
              <a:buClrTx/>
              <a:buSzTx/>
              <a:buNone/>
              <a:tabLst/>
              <a:defRPr/>
            </a:pPr>
            <a:r>
              <a:rPr lang="en-US" sz="4000" b="1" dirty="0">
                <a:solidFill>
                  <a:schemeClr val="accent5"/>
                </a:solidFill>
              </a:rPr>
              <a:t>“We cannot act toward another human being unless we can literally picture that person in all of his or her humanity.”</a:t>
            </a:r>
          </a:p>
        </p:txBody>
      </p:sp>
      <p:sp>
        <p:nvSpPr>
          <p:cNvPr id="5" name="TextBox 4"/>
          <p:cNvSpPr txBox="1"/>
          <p:nvPr/>
        </p:nvSpPr>
        <p:spPr>
          <a:xfrm>
            <a:off x="9162110" y="5964952"/>
            <a:ext cx="2191690" cy="369332"/>
          </a:xfrm>
          <a:prstGeom prst="rect">
            <a:avLst/>
          </a:prstGeom>
          <a:noFill/>
        </p:spPr>
        <p:txBody>
          <a:bodyPr wrap="none" rtlCol="0">
            <a:spAutoFit/>
          </a:bodyPr>
          <a:lstStyle/>
          <a:p>
            <a:r>
              <a:rPr lang="en-US" dirty="0"/>
              <a:t>Donald W. Pfaff, PhD</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76361" y="232575"/>
            <a:ext cx="2587930" cy="3856016"/>
          </a:xfrm>
          <a:prstGeom prst="rect">
            <a:avLst/>
          </a:prstGeom>
        </p:spPr>
      </p:pic>
    </p:spTree>
    <p:extLst>
      <p:ext uri="{BB962C8B-B14F-4D97-AF65-F5344CB8AC3E}">
        <p14:creationId xmlns:p14="http://schemas.microsoft.com/office/powerpoint/2010/main" val="105842350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094580"/>
          </a:xfrm>
        </p:spPr>
        <p:txBody>
          <a:bodyPr>
            <a:normAutofit/>
          </a:bodyPr>
          <a:lstStyle/>
          <a:p>
            <a:r>
              <a:rPr lang="en-US" sz="4800" dirty="0">
                <a:solidFill>
                  <a:schemeClr val="accent5">
                    <a:lumMod val="75000"/>
                  </a:schemeClr>
                </a:solidFill>
                <a:latin typeface="Helvetica Neue Medium" charset="0"/>
                <a:ea typeface="Helvetica Neue Medium" charset="0"/>
                <a:cs typeface="Helvetica Neue Medium" charset="0"/>
              </a:rPr>
              <a:t>Value of Giving</a:t>
            </a:r>
            <a:br>
              <a:rPr lang="en-US" sz="4800" dirty="0">
                <a:solidFill>
                  <a:schemeClr val="accent5">
                    <a:lumMod val="75000"/>
                  </a:schemeClr>
                </a:solidFill>
                <a:latin typeface="Helvetica Neue Medium" charset="0"/>
                <a:ea typeface="Helvetica Neue Medium" charset="0"/>
                <a:cs typeface="Helvetica Neue Medium" charset="0"/>
              </a:rPr>
            </a:br>
            <a:r>
              <a:rPr lang="en-US" sz="4800" dirty="0">
                <a:solidFill>
                  <a:schemeClr val="tx2">
                    <a:lumMod val="50000"/>
                  </a:schemeClr>
                </a:solidFill>
                <a:latin typeface="Helvetica Neue Medium" charset="0"/>
                <a:ea typeface="Helvetica Neue Medium" charset="0"/>
                <a:cs typeface="Helvetica Neue Medium" charset="0"/>
              </a:rPr>
              <a:t>Social Norms</a:t>
            </a:r>
            <a:br>
              <a:rPr lang="en-US" sz="4800" dirty="0">
                <a:solidFill>
                  <a:schemeClr val="tx2">
                    <a:lumMod val="50000"/>
                  </a:schemeClr>
                </a:solidFill>
                <a:latin typeface="Helvetica Neue Medium" charset="0"/>
                <a:ea typeface="Helvetica Neue Medium" charset="0"/>
                <a:cs typeface="Helvetica Neue Medium" charset="0"/>
              </a:rPr>
            </a:br>
            <a:r>
              <a:rPr lang="en-US" sz="4800" dirty="0">
                <a:solidFill>
                  <a:schemeClr val="tx2">
                    <a:lumMod val="50000"/>
                  </a:schemeClr>
                </a:solidFill>
                <a:latin typeface="Helvetica Neue Medium" charset="0"/>
                <a:ea typeface="Helvetica Neue Medium" charset="0"/>
                <a:cs typeface="Helvetica Neue Medium" charset="0"/>
              </a:rPr>
              <a:t>Happiness</a:t>
            </a:r>
            <a:br>
              <a:rPr lang="en-US" sz="4800" dirty="0">
                <a:solidFill>
                  <a:schemeClr val="accent5">
                    <a:lumMod val="75000"/>
                  </a:schemeClr>
                </a:solidFill>
                <a:latin typeface="Helvetica Neue Medium" charset="0"/>
                <a:ea typeface="Helvetica Neue Medium" charset="0"/>
                <a:cs typeface="Helvetica Neue Medium" charset="0"/>
              </a:rPr>
            </a:br>
            <a:endParaRPr lang="en-US" sz="4800" dirty="0">
              <a:solidFill>
                <a:schemeClr val="accent5">
                  <a:lumMod val="75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202408369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Intent vs Action</a:t>
            </a:r>
          </a:p>
        </p:txBody>
      </p:sp>
      <p:sp>
        <p:nvSpPr>
          <p:cNvPr id="3" name="Content Placeholder 2"/>
          <p:cNvSpPr>
            <a:spLocks noGrp="1"/>
          </p:cNvSpPr>
          <p:nvPr>
            <p:ph idx="1"/>
          </p:nvPr>
        </p:nvSpPr>
        <p:spPr>
          <a:xfrm>
            <a:off x="1120000" y="2405575"/>
            <a:ext cx="10233800" cy="1760025"/>
          </a:xfrm>
        </p:spPr>
        <p:txBody>
          <a:bodyPr>
            <a:normAutofit/>
          </a:bodyPr>
          <a:lstStyle/>
          <a:p>
            <a:pPr marL="0" indent="0">
              <a:lnSpc>
                <a:spcPts val="5680"/>
              </a:lnSpc>
              <a:buNone/>
            </a:pPr>
            <a:r>
              <a:rPr lang="en-US" sz="4400" dirty="0">
                <a:solidFill>
                  <a:schemeClr val="accent3">
                    <a:lumMod val="40000"/>
                    <a:lumOff val="60000"/>
                  </a:schemeClr>
                </a:solidFill>
                <a:latin typeface="Helvetica Neue Medium" charset="0"/>
                <a:ea typeface="Helvetica Neue Medium" charset="0"/>
                <a:cs typeface="Helvetica Neue Medium" charset="0"/>
              </a:rPr>
              <a:t>“How many times did you give to the business school in the past 5 years?”</a:t>
            </a:r>
          </a:p>
        </p:txBody>
      </p:sp>
      <p:sp>
        <p:nvSpPr>
          <p:cNvPr id="4" name="TextBox 3"/>
          <p:cNvSpPr txBox="1"/>
          <p:nvPr/>
        </p:nvSpPr>
        <p:spPr>
          <a:xfrm>
            <a:off x="1120000" y="5524500"/>
            <a:ext cx="4317427" cy="369332"/>
          </a:xfrm>
          <a:prstGeom prst="rect">
            <a:avLst/>
          </a:prstGeom>
          <a:noFill/>
        </p:spPr>
        <p:txBody>
          <a:bodyPr wrap="square" rtlCol="0">
            <a:spAutoFit/>
          </a:bodyPr>
          <a:lstStyle/>
          <a:p>
            <a:r>
              <a:rPr lang="en-US" dirty="0"/>
              <a:t>Cornell University, Johnson School 1987</a:t>
            </a:r>
          </a:p>
        </p:txBody>
      </p:sp>
    </p:spTree>
    <p:extLst>
      <p:ext uri="{BB962C8B-B14F-4D97-AF65-F5344CB8AC3E}">
        <p14:creationId xmlns:p14="http://schemas.microsoft.com/office/powerpoint/2010/main" val="48648988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Intent to Give vs. Action</a:t>
            </a:r>
          </a:p>
        </p:txBody>
      </p:sp>
      <p:sp>
        <p:nvSpPr>
          <p:cNvPr id="6" name="Left-Right Arrow 5"/>
          <p:cNvSpPr/>
          <p:nvPr/>
        </p:nvSpPr>
        <p:spPr>
          <a:xfrm>
            <a:off x="1341327" y="4507754"/>
            <a:ext cx="9892897" cy="192810"/>
          </a:xfrm>
          <a:prstGeom prst="lef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762668" y="4604159"/>
            <a:ext cx="9641541" cy="707886"/>
          </a:xfrm>
          <a:prstGeom prst="rect">
            <a:avLst/>
          </a:prstGeom>
          <a:noFill/>
        </p:spPr>
        <p:txBody>
          <a:bodyPr wrap="square" rtlCol="0">
            <a:spAutoFit/>
          </a:bodyPr>
          <a:lstStyle/>
          <a:p>
            <a:r>
              <a:rPr lang="en-US" sz="4000" dirty="0">
                <a:latin typeface="Helvetica Neue Medium" charset="0"/>
                <a:ea typeface="Helvetica Neue Medium" charset="0"/>
                <a:cs typeface="Helvetica Neue Medium" charset="0"/>
              </a:rPr>
              <a:t>1        2        3        4        5        6        7</a:t>
            </a:r>
          </a:p>
        </p:txBody>
      </p:sp>
      <p:sp>
        <p:nvSpPr>
          <p:cNvPr id="11" name="Up Arrow Callout 10"/>
          <p:cNvSpPr/>
          <p:nvPr/>
        </p:nvSpPr>
        <p:spPr>
          <a:xfrm>
            <a:off x="6190232" y="4093723"/>
            <a:ext cx="45719" cy="407963"/>
          </a:xfrm>
          <a:prstGeom prst="upArrowCallout">
            <a:avLst>
              <a:gd name="adj1" fmla="val 25000"/>
              <a:gd name="adj2" fmla="val 25000"/>
              <a:gd name="adj3" fmla="val 0"/>
              <a:gd name="adj4" fmla="val 7187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837143" y="3423117"/>
            <a:ext cx="900332" cy="646331"/>
          </a:xfrm>
          <a:prstGeom prst="rect">
            <a:avLst/>
          </a:prstGeom>
          <a:noFill/>
        </p:spPr>
        <p:txBody>
          <a:bodyPr wrap="square" rtlCol="0">
            <a:spAutoFit/>
          </a:bodyPr>
          <a:lstStyle/>
          <a:p>
            <a:r>
              <a:rPr lang="en-US" sz="3600" dirty="0"/>
              <a:t>4.0</a:t>
            </a:r>
          </a:p>
        </p:txBody>
      </p:sp>
      <p:sp>
        <p:nvSpPr>
          <p:cNvPr id="14" name="TextBox 13"/>
          <p:cNvSpPr txBox="1"/>
          <p:nvPr/>
        </p:nvSpPr>
        <p:spPr>
          <a:xfrm>
            <a:off x="838200" y="3655141"/>
            <a:ext cx="1758461" cy="523220"/>
          </a:xfrm>
          <a:prstGeom prst="rect">
            <a:avLst/>
          </a:prstGeom>
          <a:noFill/>
        </p:spPr>
        <p:txBody>
          <a:bodyPr wrap="square" rtlCol="0">
            <a:spAutoFit/>
          </a:bodyPr>
          <a:lstStyle/>
          <a:p>
            <a:r>
              <a:rPr lang="en-US" sz="2800" dirty="0"/>
              <a:t>Gave Less</a:t>
            </a:r>
          </a:p>
        </p:txBody>
      </p:sp>
      <p:sp>
        <p:nvSpPr>
          <p:cNvPr id="15" name="TextBox 14"/>
          <p:cNvSpPr txBox="1"/>
          <p:nvPr/>
        </p:nvSpPr>
        <p:spPr>
          <a:xfrm>
            <a:off x="9789008" y="3561168"/>
            <a:ext cx="1895381" cy="523220"/>
          </a:xfrm>
          <a:prstGeom prst="rect">
            <a:avLst/>
          </a:prstGeom>
          <a:noFill/>
        </p:spPr>
        <p:txBody>
          <a:bodyPr wrap="square" rtlCol="0">
            <a:spAutoFit/>
          </a:bodyPr>
          <a:lstStyle/>
          <a:p>
            <a:r>
              <a:rPr lang="en-US" sz="2800"/>
              <a:t>Gave More</a:t>
            </a:r>
            <a:endParaRPr lang="en-US" sz="2800" dirty="0"/>
          </a:p>
        </p:txBody>
      </p:sp>
    </p:spTree>
    <p:extLst>
      <p:ext uri="{BB962C8B-B14F-4D97-AF65-F5344CB8AC3E}">
        <p14:creationId xmlns:p14="http://schemas.microsoft.com/office/powerpoint/2010/main" val="138278584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Intent to Give vs. Action</a:t>
            </a:r>
          </a:p>
        </p:txBody>
      </p:sp>
      <p:sp>
        <p:nvSpPr>
          <p:cNvPr id="3" name="Content Placeholder 2"/>
          <p:cNvSpPr>
            <a:spLocks noGrp="1"/>
          </p:cNvSpPr>
          <p:nvPr>
            <p:ph idx="1"/>
          </p:nvPr>
        </p:nvSpPr>
        <p:spPr>
          <a:xfrm>
            <a:off x="1120000" y="1825625"/>
            <a:ext cx="10233800" cy="1670610"/>
          </a:xfrm>
        </p:spPr>
        <p:txBody>
          <a:bodyPr>
            <a:normAutofit fontScale="92500" lnSpcReduction="10000"/>
          </a:bodyPr>
          <a:lstStyle/>
          <a:p>
            <a:pPr marL="0" indent="0">
              <a:lnSpc>
                <a:spcPct val="150000"/>
              </a:lnSpc>
              <a:buNone/>
            </a:pPr>
            <a:r>
              <a:rPr lang="en-US" sz="4000" dirty="0">
                <a:solidFill>
                  <a:schemeClr val="tx1"/>
                </a:solidFill>
                <a:latin typeface="Helvetica Neue" charset="0"/>
                <a:ea typeface="Helvetica Neue" charset="0"/>
                <a:cs typeface="Helvetica Neue" charset="0"/>
              </a:rPr>
              <a:t>(A) Donors </a:t>
            </a:r>
            <a:r>
              <a:rPr lang="en-US" sz="4000" dirty="0">
                <a:solidFill>
                  <a:schemeClr val="accent6"/>
                </a:solidFill>
                <a:latin typeface="Helvetica Neue" charset="0"/>
                <a:ea typeface="Helvetica Neue" charset="0"/>
                <a:cs typeface="Helvetica Neue" charset="0"/>
              </a:rPr>
              <a:t>think</a:t>
            </a:r>
            <a:r>
              <a:rPr lang="en-US" sz="4000" dirty="0">
                <a:solidFill>
                  <a:schemeClr val="tx1"/>
                </a:solidFill>
                <a:latin typeface="Helvetica Neue" charset="0"/>
                <a:ea typeface="Helvetica Neue" charset="0"/>
                <a:cs typeface="Helvetica Neue" charset="0"/>
              </a:rPr>
              <a:t> they gave</a:t>
            </a:r>
            <a:br>
              <a:rPr lang="en-US" sz="4000" dirty="0">
                <a:solidFill>
                  <a:schemeClr val="accent5"/>
                </a:solidFill>
                <a:latin typeface="Helvetica Neue" charset="0"/>
                <a:ea typeface="Helvetica Neue" charset="0"/>
                <a:cs typeface="Helvetica Neue" charset="0"/>
              </a:rPr>
            </a:br>
            <a:r>
              <a:rPr lang="en-US" sz="4000" dirty="0">
                <a:solidFill>
                  <a:schemeClr val="accent5"/>
                </a:solidFill>
                <a:latin typeface="Helvetica Neue" charset="0"/>
                <a:ea typeface="Helvetica Neue" charset="0"/>
                <a:cs typeface="Helvetica Neue" charset="0"/>
              </a:rPr>
              <a:t>(B) Donors </a:t>
            </a:r>
            <a:r>
              <a:rPr lang="en-US" sz="4000" dirty="0">
                <a:solidFill>
                  <a:schemeClr val="accent6"/>
                </a:solidFill>
                <a:latin typeface="Helvetica Neue" charset="0"/>
                <a:ea typeface="Helvetica Neue" charset="0"/>
                <a:cs typeface="Helvetica Neue" charset="0"/>
              </a:rPr>
              <a:t>intend</a:t>
            </a:r>
            <a:r>
              <a:rPr lang="en-US" sz="4000" dirty="0">
                <a:solidFill>
                  <a:schemeClr val="accent5"/>
                </a:solidFill>
                <a:latin typeface="Helvetica Neue" charset="0"/>
                <a:ea typeface="Helvetica Neue" charset="0"/>
                <a:cs typeface="Helvetica Neue" charset="0"/>
              </a:rPr>
              <a:t> to give – but don’t</a:t>
            </a:r>
          </a:p>
        </p:txBody>
      </p:sp>
      <p:sp>
        <p:nvSpPr>
          <p:cNvPr id="6" name="Left-Right Arrow 5"/>
          <p:cNvSpPr/>
          <p:nvPr/>
        </p:nvSpPr>
        <p:spPr>
          <a:xfrm>
            <a:off x="1290918" y="4787154"/>
            <a:ext cx="9892897" cy="192810"/>
          </a:xfrm>
          <a:prstGeom prst="lef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712259" y="4883559"/>
            <a:ext cx="9641541" cy="707886"/>
          </a:xfrm>
          <a:prstGeom prst="rect">
            <a:avLst/>
          </a:prstGeom>
          <a:noFill/>
        </p:spPr>
        <p:txBody>
          <a:bodyPr wrap="square" rtlCol="0">
            <a:spAutoFit/>
          </a:bodyPr>
          <a:lstStyle/>
          <a:p>
            <a:r>
              <a:rPr lang="en-US" sz="4000">
                <a:latin typeface="Helvetica Neue Medium" charset="0"/>
                <a:ea typeface="Helvetica Neue Medium" charset="0"/>
                <a:cs typeface="Helvetica Neue Medium" charset="0"/>
              </a:rPr>
              <a:t>1        2        3        4        5        6        7</a:t>
            </a:r>
            <a:endParaRPr lang="en-US" sz="4000" dirty="0">
              <a:latin typeface="Helvetica Neue Medium" charset="0"/>
              <a:ea typeface="Helvetica Neue Medium" charset="0"/>
              <a:cs typeface="Helvetica Neue Medium" charset="0"/>
            </a:endParaRPr>
          </a:p>
        </p:txBody>
      </p:sp>
      <p:sp>
        <p:nvSpPr>
          <p:cNvPr id="9" name="Up Arrow Callout 8"/>
          <p:cNvSpPr/>
          <p:nvPr/>
        </p:nvSpPr>
        <p:spPr>
          <a:xfrm>
            <a:off x="4450080" y="4348848"/>
            <a:ext cx="45719" cy="407963"/>
          </a:xfrm>
          <a:prstGeom prst="upArrow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Callout 10"/>
          <p:cNvSpPr/>
          <p:nvPr/>
        </p:nvSpPr>
        <p:spPr>
          <a:xfrm>
            <a:off x="6139823" y="4373123"/>
            <a:ext cx="45719" cy="407963"/>
          </a:xfrm>
          <a:prstGeom prst="upArrowCallout">
            <a:avLst>
              <a:gd name="adj1" fmla="val 25000"/>
              <a:gd name="adj2" fmla="val 25000"/>
              <a:gd name="adj3" fmla="val 0"/>
              <a:gd name="adj4" fmla="val 7187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045633" y="3737367"/>
            <a:ext cx="900332" cy="646331"/>
          </a:xfrm>
          <a:prstGeom prst="rect">
            <a:avLst/>
          </a:prstGeom>
          <a:noFill/>
        </p:spPr>
        <p:txBody>
          <a:bodyPr wrap="square" rtlCol="0">
            <a:spAutoFit/>
          </a:bodyPr>
          <a:lstStyle/>
          <a:p>
            <a:r>
              <a:rPr lang="en-US" sz="3600" dirty="0">
                <a:solidFill>
                  <a:schemeClr val="accent5"/>
                </a:solidFill>
              </a:rPr>
              <a:t>2.9</a:t>
            </a:r>
          </a:p>
        </p:txBody>
      </p:sp>
      <p:sp>
        <p:nvSpPr>
          <p:cNvPr id="13" name="TextBox 12"/>
          <p:cNvSpPr txBox="1"/>
          <p:nvPr/>
        </p:nvSpPr>
        <p:spPr>
          <a:xfrm>
            <a:off x="5786734" y="3702517"/>
            <a:ext cx="900332" cy="646331"/>
          </a:xfrm>
          <a:prstGeom prst="rect">
            <a:avLst/>
          </a:prstGeom>
          <a:noFill/>
        </p:spPr>
        <p:txBody>
          <a:bodyPr wrap="square" rtlCol="0">
            <a:spAutoFit/>
          </a:bodyPr>
          <a:lstStyle/>
          <a:p>
            <a:r>
              <a:rPr lang="en-US" sz="3600" dirty="0"/>
              <a:t>4.0</a:t>
            </a:r>
          </a:p>
        </p:txBody>
      </p:sp>
      <p:sp>
        <p:nvSpPr>
          <p:cNvPr id="14" name="TextBox 13"/>
          <p:cNvSpPr txBox="1"/>
          <p:nvPr/>
        </p:nvSpPr>
        <p:spPr>
          <a:xfrm>
            <a:off x="787791" y="3934541"/>
            <a:ext cx="1758461" cy="523220"/>
          </a:xfrm>
          <a:prstGeom prst="rect">
            <a:avLst/>
          </a:prstGeom>
          <a:noFill/>
        </p:spPr>
        <p:txBody>
          <a:bodyPr wrap="square" rtlCol="0">
            <a:spAutoFit/>
          </a:bodyPr>
          <a:lstStyle/>
          <a:p>
            <a:r>
              <a:rPr lang="en-US" sz="2800" dirty="0"/>
              <a:t>Gave Less</a:t>
            </a:r>
          </a:p>
        </p:txBody>
      </p:sp>
      <p:sp>
        <p:nvSpPr>
          <p:cNvPr id="15" name="TextBox 14"/>
          <p:cNvSpPr txBox="1"/>
          <p:nvPr/>
        </p:nvSpPr>
        <p:spPr>
          <a:xfrm>
            <a:off x="9738599" y="3840568"/>
            <a:ext cx="1895381" cy="523220"/>
          </a:xfrm>
          <a:prstGeom prst="rect">
            <a:avLst/>
          </a:prstGeom>
          <a:noFill/>
        </p:spPr>
        <p:txBody>
          <a:bodyPr wrap="square" rtlCol="0">
            <a:spAutoFit/>
          </a:bodyPr>
          <a:lstStyle/>
          <a:p>
            <a:r>
              <a:rPr lang="en-US" sz="2800"/>
              <a:t>Gave More</a:t>
            </a:r>
            <a:endParaRPr lang="en-US" sz="2800" dirty="0"/>
          </a:p>
        </p:txBody>
      </p:sp>
    </p:spTree>
    <p:extLst>
      <p:ext uri="{BB962C8B-B14F-4D97-AF65-F5344CB8AC3E}">
        <p14:creationId xmlns:p14="http://schemas.microsoft.com/office/powerpoint/2010/main" val="28751879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Pre-Commitment</a:t>
            </a:r>
          </a:p>
        </p:txBody>
      </p:sp>
      <p:sp>
        <p:nvSpPr>
          <p:cNvPr id="3" name="Content Placeholder 2"/>
          <p:cNvSpPr>
            <a:spLocks noGrp="1"/>
          </p:cNvSpPr>
          <p:nvPr>
            <p:ph sz="half" idx="1"/>
          </p:nvPr>
        </p:nvSpPr>
        <p:spPr>
          <a:xfrm>
            <a:off x="838200" y="2654299"/>
            <a:ext cx="10942983" cy="3522663"/>
          </a:xfrm>
        </p:spPr>
        <p:txBody>
          <a:bodyPr>
            <a:normAutofit/>
          </a:bodyPr>
          <a:lstStyle/>
          <a:p>
            <a:pPr marL="0" indent="0">
              <a:buNone/>
            </a:pPr>
            <a:r>
              <a:rPr lang="en-US" sz="4400" dirty="0">
                <a:latin typeface="Helvetica Neue Medium" charset="0"/>
                <a:ea typeface="Helvetica Neue Medium" charset="0"/>
                <a:cs typeface="Helvetica Neue Medium" charset="0"/>
              </a:rPr>
              <a:t>Separate the </a:t>
            </a:r>
            <a:r>
              <a:rPr lang="en-US" sz="4400" b="1" dirty="0">
                <a:solidFill>
                  <a:schemeClr val="accent2"/>
                </a:solidFill>
                <a:latin typeface="Helvetica Neue Medium" charset="0"/>
                <a:ea typeface="Helvetica Neue Medium" charset="0"/>
                <a:cs typeface="Helvetica Neue Medium" charset="0"/>
              </a:rPr>
              <a:t>act</a:t>
            </a:r>
            <a:r>
              <a:rPr lang="en-US" sz="4400" dirty="0">
                <a:solidFill>
                  <a:schemeClr val="accent2"/>
                </a:solidFill>
                <a:latin typeface="Helvetica Neue Medium" charset="0"/>
                <a:ea typeface="Helvetica Neue Medium" charset="0"/>
                <a:cs typeface="Helvetica Neue Medium" charset="0"/>
              </a:rPr>
              <a:t> </a:t>
            </a:r>
            <a:r>
              <a:rPr lang="en-US" sz="4400" dirty="0">
                <a:latin typeface="Helvetica Neue Medium" charset="0"/>
                <a:ea typeface="Helvetica Neue Medium" charset="0"/>
                <a:cs typeface="Helvetica Neue Medium" charset="0"/>
              </a:rPr>
              <a:t>from the </a:t>
            </a:r>
            <a:r>
              <a:rPr lang="en-US" sz="4400" b="1" dirty="0">
                <a:solidFill>
                  <a:schemeClr val="accent2"/>
                </a:solidFill>
                <a:latin typeface="Helvetica Neue Medium" charset="0"/>
                <a:ea typeface="Helvetica Neue Medium" charset="0"/>
                <a:cs typeface="Helvetica Neue Medium" charset="0"/>
              </a:rPr>
              <a:t>pain:</a:t>
            </a:r>
          </a:p>
          <a:p>
            <a:pPr marL="0" indent="0">
              <a:buNone/>
            </a:pPr>
            <a:endParaRPr lang="en-US" sz="2000" dirty="0">
              <a:latin typeface="Helvetica Neue Medium" charset="0"/>
              <a:ea typeface="Helvetica Neue Medium" charset="0"/>
              <a:cs typeface="Helvetica Neue Medium" charset="0"/>
            </a:endParaRPr>
          </a:p>
          <a:p>
            <a:pPr marL="0" indent="0">
              <a:buNone/>
            </a:pPr>
            <a:r>
              <a:rPr lang="en-US" sz="4400" dirty="0">
                <a:solidFill>
                  <a:schemeClr val="accent5"/>
                </a:solidFill>
                <a:latin typeface="Helvetica Neue Medium" charset="0"/>
                <a:ea typeface="Helvetica Neue Medium" charset="0"/>
                <a:cs typeface="Helvetica Neue Medium" charset="0"/>
              </a:rPr>
              <a:t>Monthly giving: </a:t>
            </a:r>
            <a:r>
              <a:rPr lang="en-US" sz="4400" dirty="0">
                <a:solidFill>
                  <a:schemeClr val="tx1">
                    <a:lumMod val="75000"/>
                  </a:schemeClr>
                </a:solidFill>
                <a:latin typeface="Helvetica Neue Medium" charset="0"/>
                <a:ea typeface="Helvetica Neue Medium" charset="0"/>
                <a:cs typeface="Helvetica Neue Medium" charset="0"/>
              </a:rPr>
              <a:t>start </a:t>
            </a:r>
            <a:r>
              <a:rPr lang="en-US" sz="4400" dirty="0">
                <a:solidFill>
                  <a:schemeClr val="accent2"/>
                </a:solidFill>
                <a:latin typeface="Helvetica Neue Medium" charset="0"/>
                <a:ea typeface="Helvetica Neue Medium" charset="0"/>
                <a:cs typeface="Helvetica Neue Medium" charset="0"/>
              </a:rPr>
              <a:t>now</a:t>
            </a:r>
            <a:r>
              <a:rPr lang="en-US" sz="4400" dirty="0">
                <a:solidFill>
                  <a:schemeClr val="accent5"/>
                </a:solidFill>
                <a:latin typeface="Helvetica Neue Medium" charset="0"/>
                <a:ea typeface="Helvetica Neue Medium" charset="0"/>
                <a:cs typeface="Helvetica Neue Medium" charset="0"/>
              </a:rPr>
              <a:t> </a:t>
            </a:r>
            <a:r>
              <a:rPr lang="en-US" sz="4400" dirty="0">
                <a:solidFill>
                  <a:schemeClr val="tx1">
                    <a:lumMod val="75000"/>
                  </a:schemeClr>
                </a:solidFill>
                <a:latin typeface="Helvetica Neue Medium" charset="0"/>
                <a:ea typeface="Helvetica Neue Medium" charset="0"/>
                <a:cs typeface="Helvetica Neue Medium" charset="0"/>
              </a:rPr>
              <a:t>vs. in </a:t>
            </a:r>
            <a:r>
              <a:rPr lang="en-US" sz="4400" dirty="0">
                <a:solidFill>
                  <a:schemeClr val="accent2"/>
                </a:solidFill>
                <a:latin typeface="Helvetica Neue Medium" charset="0"/>
                <a:ea typeface="Helvetica Neue Medium" charset="0"/>
                <a:cs typeface="Helvetica Neue Medium" charset="0"/>
              </a:rPr>
              <a:t>2 months</a:t>
            </a:r>
          </a:p>
        </p:txBody>
      </p:sp>
    </p:spTree>
    <p:extLst>
      <p:ext uri="{BB962C8B-B14F-4D97-AF65-F5344CB8AC3E}">
        <p14:creationId xmlns:p14="http://schemas.microsoft.com/office/powerpoint/2010/main" val="44740405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Pre-Commitment</a:t>
            </a:r>
          </a:p>
        </p:txBody>
      </p:sp>
      <p:sp>
        <p:nvSpPr>
          <p:cNvPr id="5" name="Content Placeholder 4"/>
          <p:cNvSpPr>
            <a:spLocks noGrp="1"/>
          </p:cNvSpPr>
          <p:nvPr>
            <p:ph idx="1"/>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dirty="0">
                <a:latin typeface="Helvetica Neue Medium" charset="0"/>
                <a:ea typeface="Helvetica Neue Medium" charset="0"/>
                <a:cs typeface="Helvetica Neue Medium" charset="0"/>
              </a:rPr>
              <a:t>On January 1, 2020 ask your donors:</a:t>
            </a:r>
            <a:br>
              <a:rPr lang="en-US" sz="4400" dirty="0">
                <a:latin typeface="Helvetica Neue Medium" charset="0"/>
                <a:ea typeface="Helvetica Neue Medium" charset="0"/>
                <a:cs typeface="Helvetica Neue Medium" charset="0"/>
              </a:rPr>
            </a:br>
            <a:r>
              <a:rPr lang="en-US" sz="4400" dirty="0">
                <a:latin typeface="Helvetica Neue Medium" charset="0"/>
                <a:ea typeface="Helvetica Neue Medium" charset="0"/>
                <a:cs typeface="Helvetica Neue Medium" charset="0"/>
              </a:rPr>
              <a:t> </a:t>
            </a:r>
            <a:br>
              <a:rPr lang="en-US" sz="4400" dirty="0">
                <a:latin typeface="Helvetica Neue Medium" charset="0"/>
                <a:ea typeface="Helvetica Neue Medium" charset="0"/>
                <a:cs typeface="Helvetica Neue Medium" charset="0"/>
              </a:rPr>
            </a:br>
            <a:r>
              <a:rPr lang="en-US" sz="4400" dirty="0">
                <a:solidFill>
                  <a:schemeClr val="accent3">
                    <a:lumMod val="40000"/>
                    <a:lumOff val="60000"/>
                  </a:schemeClr>
                </a:solidFill>
                <a:latin typeface="Helvetica Neue Medium" charset="0"/>
                <a:ea typeface="Helvetica Neue Medium" charset="0"/>
                <a:cs typeface="Helvetica Neue Medium" charset="0"/>
              </a:rPr>
              <a:t>“Are you willing to make a gift to the Annual Fund before December 31?”</a:t>
            </a:r>
          </a:p>
          <a:p>
            <a:pPr marL="0" marR="0" lvl="0" indent="0" defTabSz="914400" eaLnBrk="1" fontAlgn="auto" latinLnBrk="0" hangingPunct="1">
              <a:lnSpc>
                <a:spcPct val="100000"/>
              </a:lnSpc>
              <a:spcBef>
                <a:spcPts val="0"/>
              </a:spcBef>
              <a:spcAft>
                <a:spcPts val="0"/>
              </a:spcAft>
              <a:buClrTx/>
              <a:buSzTx/>
              <a:buFontTx/>
              <a:buNone/>
              <a:tabLst/>
              <a:defRPr/>
            </a:pPr>
            <a:endParaRPr lang="en-US" sz="4400" dirty="0">
              <a:solidFill>
                <a:schemeClr val="accent3">
                  <a:lumMod val="40000"/>
                  <a:lumOff val="60000"/>
                </a:schemeClr>
              </a:solidFill>
              <a:latin typeface="Helvetica Neue Medium" charset="0"/>
              <a:ea typeface="Helvetica Neue Medium" charset="0"/>
              <a:cs typeface="Helvetica Neue Medium"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4400" dirty="0">
              <a:solidFill>
                <a:schemeClr val="accent3">
                  <a:lumMod val="40000"/>
                  <a:lumOff val="60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106774491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Incremental</a:t>
            </a:r>
          </a:p>
        </p:txBody>
      </p:sp>
      <p:sp>
        <p:nvSpPr>
          <p:cNvPr id="3" name="TextBox 2"/>
          <p:cNvSpPr txBox="1"/>
          <p:nvPr/>
        </p:nvSpPr>
        <p:spPr>
          <a:xfrm>
            <a:off x="3142600" y="2060799"/>
            <a:ext cx="1861339" cy="923330"/>
          </a:xfrm>
          <a:prstGeom prst="rect">
            <a:avLst/>
          </a:prstGeom>
          <a:noFill/>
        </p:spPr>
        <p:txBody>
          <a:bodyPr wrap="square" rtlCol="0">
            <a:spAutoFit/>
          </a:bodyPr>
          <a:lstStyle/>
          <a:p>
            <a:r>
              <a:rPr lang="en-US" sz="5400" dirty="0">
                <a:solidFill>
                  <a:schemeClr val="accent5">
                    <a:lumMod val="20000"/>
                    <a:lumOff val="80000"/>
                  </a:schemeClr>
                </a:solidFill>
                <a:latin typeface="Helvetica Neue Medium" charset="0"/>
                <a:ea typeface="Helvetica Neue Medium" charset="0"/>
                <a:cs typeface="Helvetica Neue Medium" charset="0"/>
              </a:rPr>
              <a:t>17%</a:t>
            </a:r>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9320" y="3144342"/>
            <a:ext cx="3442680" cy="2582010"/>
          </a:xfrm>
          <a:prstGeom prst="rect">
            <a:avLst/>
          </a:prstGeom>
        </p:spPr>
      </p:pic>
    </p:spTree>
    <p:extLst>
      <p:ext uri="{BB962C8B-B14F-4D97-AF65-F5344CB8AC3E}">
        <p14:creationId xmlns:p14="http://schemas.microsoft.com/office/powerpoint/2010/main" val="46178731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Incremental</a:t>
            </a:r>
          </a:p>
        </p:txBody>
      </p:sp>
      <p:sp>
        <p:nvSpPr>
          <p:cNvPr id="3" name="TextBox 2"/>
          <p:cNvSpPr txBox="1"/>
          <p:nvPr/>
        </p:nvSpPr>
        <p:spPr>
          <a:xfrm>
            <a:off x="3142600" y="2060799"/>
            <a:ext cx="1861339" cy="923330"/>
          </a:xfrm>
          <a:prstGeom prst="rect">
            <a:avLst/>
          </a:prstGeom>
          <a:noFill/>
        </p:spPr>
        <p:txBody>
          <a:bodyPr wrap="square" rtlCol="0">
            <a:spAutoFit/>
          </a:bodyPr>
          <a:lstStyle/>
          <a:p>
            <a:r>
              <a:rPr lang="en-US" sz="5400" dirty="0">
                <a:solidFill>
                  <a:schemeClr val="accent5">
                    <a:lumMod val="20000"/>
                    <a:lumOff val="80000"/>
                  </a:schemeClr>
                </a:solidFill>
                <a:latin typeface="Helvetica Neue Medium" charset="0"/>
                <a:ea typeface="Helvetica Neue Medium" charset="0"/>
                <a:cs typeface="Helvetica Neue Medium" charset="0"/>
              </a:rPr>
              <a:t>17%</a:t>
            </a:r>
          </a:p>
        </p:txBody>
      </p:sp>
      <p:sp>
        <p:nvSpPr>
          <p:cNvPr id="4" name="Curved Right Arrow 3"/>
          <p:cNvSpPr/>
          <p:nvPr/>
        </p:nvSpPr>
        <p:spPr>
          <a:xfrm>
            <a:off x="6540712" y="2060799"/>
            <a:ext cx="694074" cy="145157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40000"/>
                  <a:lumOff val="60000"/>
                </a:schemeClr>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9320" y="3144342"/>
            <a:ext cx="3442680" cy="2582010"/>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7231" y="1775526"/>
            <a:ext cx="873917" cy="460201"/>
          </a:xfrm>
          <a:prstGeom prst="rect">
            <a:avLst/>
          </a:prstGeom>
        </p:spPr>
      </p:pic>
    </p:spTree>
    <p:extLst>
      <p:ext uri="{BB962C8B-B14F-4D97-AF65-F5344CB8AC3E}">
        <p14:creationId xmlns:p14="http://schemas.microsoft.com/office/powerpoint/2010/main" val="133183979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Helvetica Neue" charset="0"/>
                <a:ea typeface="Helvetica Neue" charset="0"/>
                <a:cs typeface="Helvetica Neue" charset="0"/>
              </a:rPr>
              <a:t>The Science of Tipping</a:t>
            </a:r>
          </a:p>
        </p:txBody>
      </p:sp>
      <p:pic>
        <p:nvPicPr>
          <p:cNvPr id="5" name="Picture 4" descr="waiter_smile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02384" y="1997242"/>
            <a:ext cx="9089616" cy="4860758"/>
          </a:xfrm>
          <a:prstGeom prst="rect">
            <a:avLst/>
          </a:prstGeom>
        </p:spPr>
      </p:pic>
    </p:spTree>
    <p:extLst>
      <p:ext uri="{BB962C8B-B14F-4D97-AF65-F5344CB8AC3E}">
        <p14:creationId xmlns:p14="http://schemas.microsoft.com/office/powerpoint/2010/main" val="35526110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Incremental</a:t>
            </a:r>
          </a:p>
        </p:txBody>
      </p:sp>
      <p:sp>
        <p:nvSpPr>
          <p:cNvPr id="3" name="TextBox 2"/>
          <p:cNvSpPr txBox="1"/>
          <p:nvPr/>
        </p:nvSpPr>
        <p:spPr>
          <a:xfrm>
            <a:off x="3142600" y="2060799"/>
            <a:ext cx="1861339" cy="923330"/>
          </a:xfrm>
          <a:prstGeom prst="rect">
            <a:avLst/>
          </a:prstGeom>
          <a:noFill/>
        </p:spPr>
        <p:txBody>
          <a:bodyPr wrap="square" rtlCol="0">
            <a:spAutoFit/>
          </a:bodyPr>
          <a:lstStyle/>
          <a:p>
            <a:r>
              <a:rPr lang="en-US" sz="5400" dirty="0">
                <a:solidFill>
                  <a:schemeClr val="accent5">
                    <a:lumMod val="20000"/>
                    <a:lumOff val="80000"/>
                  </a:schemeClr>
                </a:solidFill>
                <a:latin typeface="Helvetica Neue Medium" charset="0"/>
                <a:ea typeface="Helvetica Neue Medium" charset="0"/>
                <a:cs typeface="Helvetica Neue Medium" charset="0"/>
              </a:rPr>
              <a:t>17%</a:t>
            </a:r>
          </a:p>
        </p:txBody>
      </p:sp>
      <p:sp>
        <p:nvSpPr>
          <p:cNvPr id="6" name="TextBox 5"/>
          <p:cNvSpPr txBox="1"/>
          <p:nvPr/>
        </p:nvSpPr>
        <p:spPr>
          <a:xfrm>
            <a:off x="9225212" y="2081038"/>
            <a:ext cx="1703124" cy="923330"/>
          </a:xfrm>
          <a:prstGeom prst="rect">
            <a:avLst/>
          </a:prstGeom>
          <a:noFill/>
        </p:spPr>
        <p:txBody>
          <a:bodyPr wrap="square" rtlCol="0">
            <a:spAutoFit/>
          </a:bodyPr>
          <a:lstStyle/>
          <a:p>
            <a:r>
              <a:rPr lang="en-US" sz="5400" dirty="0">
                <a:latin typeface="Helvetica Neue Medium" charset="0"/>
                <a:ea typeface="Helvetica Neue Medium" charset="0"/>
                <a:cs typeface="Helvetica Neue Medium" charset="0"/>
              </a:rPr>
              <a:t>76%</a:t>
            </a:r>
          </a:p>
        </p:txBody>
      </p:sp>
      <p:sp>
        <p:nvSpPr>
          <p:cNvPr id="4" name="Curved Right Arrow 3"/>
          <p:cNvSpPr/>
          <p:nvPr/>
        </p:nvSpPr>
        <p:spPr>
          <a:xfrm>
            <a:off x="6540712" y="2060799"/>
            <a:ext cx="694074" cy="145157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40000"/>
                  <a:lumOff val="60000"/>
                </a:schemeClr>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9320" y="3144342"/>
            <a:ext cx="3442680" cy="2582010"/>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7231" y="1775526"/>
            <a:ext cx="873917" cy="460201"/>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40378" y="3229763"/>
            <a:ext cx="3369669" cy="2527252"/>
          </a:xfrm>
          <a:prstGeom prst="rect">
            <a:avLst/>
          </a:prstGeom>
        </p:spPr>
      </p:pic>
    </p:spTree>
    <p:extLst>
      <p:ext uri="{BB962C8B-B14F-4D97-AF65-F5344CB8AC3E}">
        <p14:creationId xmlns:p14="http://schemas.microsoft.com/office/powerpoint/2010/main" val="150579581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Incremental</a:t>
            </a:r>
          </a:p>
        </p:txBody>
      </p:sp>
      <p:sp>
        <p:nvSpPr>
          <p:cNvPr id="3" name="Content Placeholder 2"/>
          <p:cNvSpPr>
            <a:spLocks noGrp="1"/>
          </p:cNvSpPr>
          <p:nvPr>
            <p:ph idx="1"/>
          </p:nvPr>
        </p:nvSpPr>
        <p:spPr>
          <a:xfrm>
            <a:off x="1120000" y="2546251"/>
            <a:ext cx="10233800" cy="2958256"/>
          </a:xfrm>
        </p:spPr>
        <p:txBody>
          <a:bodyPr>
            <a:normAutofit/>
          </a:bodyPr>
          <a:lstStyle/>
          <a:p>
            <a:pPr marL="0" indent="0" algn="ctr">
              <a:buNone/>
            </a:pPr>
            <a:r>
              <a:rPr lang="en-US" sz="8800" dirty="0">
                <a:solidFill>
                  <a:schemeClr val="accent5"/>
                </a:solidFill>
                <a:latin typeface="Helvetica Neue Medium" charset="0"/>
                <a:ea typeface="Helvetica Neue Medium" charset="0"/>
                <a:cs typeface="Helvetica Neue Medium" charset="0"/>
              </a:rPr>
              <a:t>$5 </a:t>
            </a:r>
            <a:r>
              <a:rPr lang="en-US" sz="8800" dirty="0">
                <a:solidFill>
                  <a:schemeClr val="tx1">
                    <a:lumMod val="75000"/>
                  </a:schemeClr>
                </a:solidFill>
                <a:latin typeface="Helvetica Neue Medium" charset="0"/>
                <a:ea typeface="Helvetica Neue Medium" charset="0"/>
                <a:cs typeface="Helvetica Neue Medium" charset="0"/>
              </a:rPr>
              <a:t>or</a:t>
            </a:r>
            <a:r>
              <a:rPr lang="en-US" sz="8800" dirty="0">
                <a:solidFill>
                  <a:schemeClr val="accent5"/>
                </a:solidFill>
                <a:latin typeface="Helvetica Neue Medium" charset="0"/>
                <a:ea typeface="Helvetica Neue Medium" charset="0"/>
                <a:cs typeface="Helvetica Neue Medium" charset="0"/>
              </a:rPr>
              <a:t> $25</a:t>
            </a:r>
          </a:p>
        </p:txBody>
      </p:sp>
    </p:spTree>
    <p:extLst>
      <p:ext uri="{BB962C8B-B14F-4D97-AF65-F5344CB8AC3E}">
        <p14:creationId xmlns:p14="http://schemas.microsoft.com/office/powerpoint/2010/main" val="5634326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Anchoring</a:t>
            </a:r>
          </a:p>
        </p:txBody>
      </p:sp>
      <p:sp>
        <p:nvSpPr>
          <p:cNvPr id="3" name="Content Placeholder 2"/>
          <p:cNvSpPr>
            <a:spLocks noGrp="1"/>
          </p:cNvSpPr>
          <p:nvPr>
            <p:ph sz="half" idx="1"/>
          </p:nvPr>
        </p:nvSpPr>
        <p:spPr>
          <a:xfrm>
            <a:off x="868189" y="1905138"/>
            <a:ext cx="5704870" cy="4351338"/>
          </a:xfrm>
        </p:spPr>
        <p:txBody>
          <a:bodyPr>
            <a:normAutofit/>
          </a:bodyPr>
          <a:lstStyle/>
          <a:p>
            <a:r>
              <a:rPr lang="en-US" sz="3600" dirty="0">
                <a:solidFill>
                  <a:schemeClr val="accent5"/>
                </a:solidFill>
                <a:latin typeface="Helvetica Neue Medium" charset="0"/>
                <a:ea typeface="Helvetica Neue Medium" charset="0"/>
                <a:cs typeface="Helvetica Neue Medium" charset="0"/>
              </a:rPr>
              <a:t>First gift</a:t>
            </a:r>
          </a:p>
          <a:p>
            <a:endParaRPr lang="en-US" sz="3600" dirty="0">
              <a:solidFill>
                <a:schemeClr val="accent5"/>
              </a:solidFill>
              <a:latin typeface="Helvetica Neue Medium" charset="0"/>
              <a:ea typeface="Helvetica Neue Medium" charset="0"/>
              <a:cs typeface="Helvetica Neue Medium" charset="0"/>
            </a:endParaRPr>
          </a:p>
          <a:p>
            <a:r>
              <a:rPr lang="en-US" sz="3600" dirty="0">
                <a:solidFill>
                  <a:schemeClr val="accent5"/>
                </a:solidFill>
                <a:latin typeface="Helvetica Neue Medium" charset="0"/>
                <a:ea typeface="Helvetica Neue Medium" charset="0"/>
                <a:cs typeface="Helvetica Neue Medium" charset="0"/>
              </a:rPr>
              <a:t>Test data: amount of first gift vs. lifetime and yearly average of gifts</a:t>
            </a:r>
          </a:p>
        </p:txBody>
      </p:sp>
      <p:sp>
        <p:nvSpPr>
          <p:cNvPr id="4" name="Content Placeholder 3"/>
          <p:cNvSpPr>
            <a:spLocks noGrp="1"/>
          </p:cNvSpPr>
          <p:nvPr>
            <p:ph sz="half" idx="2"/>
          </p:nvPr>
        </p:nvSpPr>
        <p:spPr>
          <a:xfrm>
            <a:off x="6573059" y="1690688"/>
            <a:ext cx="5033960" cy="1237957"/>
          </a:xfrm>
        </p:spPr>
        <p:txBody>
          <a:bodyPr>
            <a:normAutofit/>
          </a:bodyPr>
          <a:lstStyle/>
          <a:p>
            <a:pPr marL="0" indent="0" algn="ctr">
              <a:buNone/>
            </a:pPr>
            <a:r>
              <a:rPr lang="en-US" sz="6000" dirty="0">
                <a:solidFill>
                  <a:schemeClr val="accent2"/>
                </a:solidFill>
                <a:latin typeface="Helvetica Neue Medium" charset="0"/>
                <a:ea typeface="Helvetica Neue Medium" charset="0"/>
                <a:cs typeface="Helvetica Neue Medium" charset="0"/>
              </a:rPr>
              <a:t>$5</a:t>
            </a:r>
            <a:r>
              <a:rPr lang="en-US" sz="6000" dirty="0">
                <a:solidFill>
                  <a:schemeClr val="accent5"/>
                </a:solidFill>
                <a:latin typeface="Helvetica Neue Medium" charset="0"/>
                <a:ea typeface="Helvetica Neue Medium" charset="0"/>
                <a:cs typeface="Helvetica Neue Medium" charset="0"/>
              </a:rPr>
              <a:t> </a:t>
            </a:r>
            <a:r>
              <a:rPr lang="en-US" sz="6000" dirty="0">
                <a:solidFill>
                  <a:schemeClr val="tx1">
                    <a:lumMod val="75000"/>
                  </a:schemeClr>
                </a:solidFill>
                <a:latin typeface="Helvetica Neue Medium" charset="0"/>
                <a:ea typeface="Helvetica Neue Medium" charset="0"/>
                <a:cs typeface="Helvetica Neue Medium" charset="0"/>
              </a:rPr>
              <a:t>or</a:t>
            </a:r>
            <a:r>
              <a:rPr lang="en-US" sz="6000" dirty="0">
                <a:solidFill>
                  <a:schemeClr val="accent5"/>
                </a:solidFill>
                <a:latin typeface="Helvetica Neue Medium" charset="0"/>
                <a:ea typeface="Helvetica Neue Medium" charset="0"/>
                <a:cs typeface="Helvetica Neue Medium" charset="0"/>
              </a:rPr>
              <a:t> </a:t>
            </a:r>
            <a:r>
              <a:rPr lang="en-US" sz="6000" dirty="0">
                <a:solidFill>
                  <a:schemeClr val="accent2"/>
                </a:solidFill>
                <a:latin typeface="Helvetica Neue Medium" charset="0"/>
                <a:ea typeface="Helvetica Neue Medium" charset="0"/>
                <a:cs typeface="Helvetica Neue Medium" charset="0"/>
              </a:rPr>
              <a:t>$25</a:t>
            </a:r>
          </a:p>
        </p:txBody>
      </p:sp>
    </p:spTree>
    <p:extLst>
      <p:ext uri="{BB962C8B-B14F-4D97-AF65-F5344CB8AC3E}">
        <p14:creationId xmlns:p14="http://schemas.microsoft.com/office/powerpoint/2010/main" val="32177178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Anchoring</a:t>
            </a:r>
          </a:p>
        </p:txBody>
      </p:sp>
      <p:sp>
        <p:nvSpPr>
          <p:cNvPr id="3" name="Content Placeholder 2"/>
          <p:cNvSpPr>
            <a:spLocks noGrp="1"/>
          </p:cNvSpPr>
          <p:nvPr>
            <p:ph idx="1"/>
          </p:nvPr>
        </p:nvSpPr>
        <p:spPr>
          <a:xfrm>
            <a:off x="1120000" y="2546251"/>
            <a:ext cx="10233800" cy="1772531"/>
          </a:xfrm>
        </p:spPr>
        <p:txBody>
          <a:bodyPr>
            <a:normAutofit/>
          </a:bodyPr>
          <a:lstStyle/>
          <a:p>
            <a:pPr marL="0" indent="0" algn="ctr">
              <a:buNone/>
            </a:pPr>
            <a:r>
              <a:rPr lang="en-US" sz="4000" dirty="0">
                <a:solidFill>
                  <a:schemeClr val="accent5"/>
                </a:solidFill>
                <a:latin typeface="Helvetica Neue Medium" charset="0"/>
                <a:ea typeface="Helvetica Neue Medium" charset="0"/>
                <a:cs typeface="Helvetica Neue Medium" charset="0"/>
              </a:rPr>
              <a:t>“Put me down for what I gave last year.”</a:t>
            </a:r>
          </a:p>
        </p:txBody>
      </p:sp>
    </p:spTree>
    <p:extLst>
      <p:ext uri="{BB962C8B-B14F-4D97-AF65-F5344CB8AC3E}">
        <p14:creationId xmlns:p14="http://schemas.microsoft.com/office/powerpoint/2010/main" val="43291973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latin typeface="Helvetica Neue" charset="0"/>
                <a:ea typeface="Helvetica Neue" charset="0"/>
                <a:cs typeface="Helvetica Neue" charset="0"/>
              </a:rPr>
              <a:t>Reciprocation – </a:t>
            </a:r>
            <a:r>
              <a:rPr lang="en-US" sz="4400" b="1" dirty="0">
                <a:solidFill>
                  <a:schemeClr val="tx2"/>
                </a:solidFill>
                <a:latin typeface="Helvetica Neue" charset="0"/>
                <a:ea typeface="Helvetica Neue" charset="0"/>
                <a:cs typeface="Helvetica Neue" charset="0"/>
              </a:rPr>
              <a:t>Rejection then Retreat</a:t>
            </a:r>
          </a:p>
        </p:txBody>
      </p:sp>
      <p:sp>
        <p:nvSpPr>
          <p:cNvPr id="3" name="Content Placeholder 2"/>
          <p:cNvSpPr>
            <a:spLocks noGrp="1"/>
          </p:cNvSpPr>
          <p:nvPr>
            <p:ph sz="half" idx="1"/>
          </p:nvPr>
        </p:nvSpPr>
        <p:spPr>
          <a:xfrm>
            <a:off x="1119999" y="1825625"/>
            <a:ext cx="5505389" cy="4351338"/>
          </a:xfrm>
        </p:spPr>
        <p:txBody>
          <a:bodyPr>
            <a:noAutofit/>
          </a:bodyPr>
          <a:lstStyle/>
          <a:p>
            <a:pPr marL="0" indent="0">
              <a:buNone/>
            </a:pPr>
            <a:r>
              <a:rPr lang="en-US" sz="4400" dirty="0">
                <a:solidFill>
                  <a:schemeClr val="accent5">
                    <a:lumMod val="40000"/>
                    <a:lumOff val="60000"/>
                  </a:schemeClr>
                </a:solidFill>
                <a:latin typeface="Helvetica Neue Medium" charset="0"/>
                <a:ea typeface="Helvetica Neue Medium" charset="0"/>
                <a:cs typeface="Helvetica Neue Medium" charset="0"/>
              </a:rPr>
              <a:t>Show higher price before customer settles for more reasonable –  which was original intention of sale</a:t>
            </a:r>
          </a:p>
        </p:txBody>
      </p:sp>
      <p:sp>
        <p:nvSpPr>
          <p:cNvPr id="4" name="Content Placeholder 3"/>
          <p:cNvSpPr>
            <a:spLocks noGrp="1"/>
          </p:cNvSpPr>
          <p:nvPr>
            <p:ph sz="half" idx="2"/>
          </p:nvPr>
        </p:nvSpPr>
        <p:spPr>
          <a:xfrm>
            <a:off x="6801104" y="1825625"/>
            <a:ext cx="5033960" cy="1866699"/>
          </a:xfrm>
        </p:spPr>
        <p:txBody>
          <a:bodyPr>
            <a:normAutofit/>
          </a:bodyPr>
          <a:lstStyle/>
          <a:p>
            <a:pPr marL="0" indent="0">
              <a:buNone/>
            </a:pPr>
            <a:r>
              <a:rPr lang="en-US" sz="4400" dirty="0">
                <a:solidFill>
                  <a:schemeClr val="accent6"/>
                </a:solidFill>
                <a:latin typeface="Helvetica Neue Medium" charset="0"/>
                <a:ea typeface="Helvetica Neue Medium" charset="0"/>
                <a:cs typeface="Helvetica Neue Medium" charset="0"/>
              </a:rPr>
              <a:t>“Will you consider a gift of $500?”</a:t>
            </a:r>
          </a:p>
        </p:txBody>
      </p:sp>
    </p:spTree>
    <p:extLst>
      <p:ext uri="{BB962C8B-B14F-4D97-AF65-F5344CB8AC3E}">
        <p14:creationId xmlns:p14="http://schemas.microsoft.com/office/powerpoint/2010/main" val="175987819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Matching or Challenge Grants</a:t>
            </a:r>
          </a:p>
        </p:txBody>
      </p:sp>
      <p:sp>
        <p:nvSpPr>
          <p:cNvPr id="6" name="Content Placeholder 5"/>
          <p:cNvSpPr>
            <a:spLocks noGrp="1"/>
          </p:cNvSpPr>
          <p:nvPr>
            <p:ph sz="half" idx="1"/>
          </p:nvPr>
        </p:nvSpPr>
        <p:spPr>
          <a:xfrm>
            <a:off x="935421" y="1794094"/>
            <a:ext cx="10773103" cy="3891089"/>
          </a:xfrm>
        </p:spPr>
        <p:txBody>
          <a:bodyPr>
            <a:noAutofit/>
          </a:bodyPr>
          <a:lstStyle/>
          <a:p>
            <a:pPr marL="0" indent="0">
              <a:buNone/>
            </a:pPr>
            <a:r>
              <a:rPr lang="en-US" sz="3600" dirty="0">
                <a:solidFill>
                  <a:schemeClr val="accent5"/>
                </a:solidFill>
                <a:latin typeface="Helvetica Neue Medium" charset="0"/>
                <a:ea typeface="Helvetica Neue Medium" charset="0"/>
                <a:cs typeface="Helvetica Neue Medium" charset="0"/>
              </a:rPr>
              <a:t>Do matching campaigns work?</a:t>
            </a:r>
          </a:p>
          <a:p>
            <a:pPr marL="0" indent="0">
              <a:buNone/>
            </a:pPr>
            <a:r>
              <a:rPr lang="en-US" sz="3600" dirty="0">
                <a:solidFill>
                  <a:schemeClr val="accent5"/>
                </a:solidFill>
                <a:latin typeface="Helvetica Neue Medium" charset="0"/>
                <a:ea typeface="Helvetica Neue Medium" charset="0"/>
                <a:cs typeface="Helvetica Neue Medium" charset="0"/>
              </a:rPr>
              <a:t>Does the </a:t>
            </a:r>
            <a:r>
              <a:rPr lang="en-US" sz="3600" dirty="0">
                <a:solidFill>
                  <a:schemeClr val="accent6"/>
                </a:solidFill>
                <a:latin typeface="Helvetica Neue Medium" charset="0"/>
                <a:ea typeface="Helvetica Neue Medium" charset="0"/>
                <a:cs typeface="Helvetica Neue Medium" charset="0"/>
              </a:rPr>
              <a:t>multiple</a:t>
            </a:r>
            <a:r>
              <a:rPr lang="en-US" sz="3600" dirty="0">
                <a:solidFill>
                  <a:schemeClr val="accent5"/>
                </a:solidFill>
                <a:latin typeface="Helvetica Neue Medium" charset="0"/>
                <a:ea typeface="Helvetica Neue Medium" charset="0"/>
                <a:cs typeface="Helvetica Neue Medium" charset="0"/>
              </a:rPr>
              <a:t> have any impact on the results?</a:t>
            </a:r>
          </a:p>
          <a:p>
            <a:pPr marL="0" indent="0" algn="ctr">
              <a:buNone/>
            </a:pPr>
            <a:r>
              <a:rPr lang="en-US" sz="3600" b="1" dirty="0"/>
              <a:t>1 : 1</a:t>
            </a:r>
          </a:p>
          <a:p>
            <a:pPr marL="0" indent="0" algn="ctr">
              <a:buNone/>
            </a:pPr>
            <a:r>
              <a:rPr lang="en-US" sz="3600" b="1" dirty="0"/>
              <a:t>2 : 1</a:t>
            </a:r>
          </a:p>
          <a:p>
            <a:pPr marL="0" indent="0" algn="ctr">
              <a:buNone/>
            </a:pPr>
            <a:r>
              <a:rPr lang="en-US" sz="3600" b="1" dirty="0"/>
              <a:t>3 : 1</a:t>
            </a:r>
          </a:p>
          <a:p>
            <a:pPr marL="0" indent="0" algn="ctr">
              <a:buNone/>
            </a:pPr>
            <a:r>
              <a:rPr lang="en-US" sz="3600" b="1" dirty="0"/>
              <a:t>4 : 1</a:t>
            </a:r>
          </a:p>
        </p:txBody>
      </p:sp>
      <p:sp>
        <p:nvSpPr>
          <p:cNvPr id="3" name="TextBox 2"/>
          <p:cNvSpPr txBox="1"/>
          <p:nvPr/>
        </p:nvSpPr>
        <p:spPr>
          <a:xfrm>
            <a:off x="1219200" y="6035040"/>
            <a:ext cx="1532279" cy="369332"/>
          </a:xfrm>
          <a:prstGeom prst="rect">
            <a:avLst/>
          </a:prstGeom>
          <a:noFill/>
        </p:spPr>
        <p:txBody>
          <a:bodyPr wrap="none" rtlCol="0">
            <a:spAutoFit/>
          </a:bodyPr>
          <a:lstStyle/>
          <a:p>
            <a:r>
              <a:rPr lang="en-US" dirty="0"/>
              <a:t>Prof. John List</a:t>
            </a:r>
          </a:p>
        </p:txBody>
      </p:sp>
    </p:spTree>
    <p:extLst>
      <p:ext uri="{BB962C8B-B14F-4D97-AF65-F5344CB8AC3E}">
        <p14:creationId xmlns:p14="http://schemas.microsoft.com/office/powerpoint/2010/main" val="90081849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latin typeface="Helvetica Neue" charset="0"/>
                <a:ea typeface="Helvetica Neue" charset="0"/>
                <a:cs typeface="Helvetica Neue" charset="0"/>
              </a:rPr>
              <a:t>Matching or Challenge Grants</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17432" y="1669983"/>
            <a:ext cx="7074568" cy="5188017"/>
          </a:xfrm>
          <a:prstGeom prst="rect">
            <a:avLst/>
          </a:prstGeom>
        </p:spPr>
      </p:pic>
      <p:sp>
        <p:nvSpPr>
          <p:cNvPr id="3" name="Donut 2"/>
          <p:cNvSpPr/>
          <p:nvPr/>
        </p:nvSpPr>
        <p:spPr>
          <a:xfrm>
            <a:off x="6492170" y="2273794"/>
            <a:ext cx="1669774" cy="3445565"/>
          </a:xfrm>
          <a:prstGeom prst="donut">
            <a:avLst>
              <a:gd name="adj" fmla="val 31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094952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latin typeface="Helvetica Neue" charset="0"/>
                <a:ea typeface="Helvetica Neue" charset="0"/>
                <a:cs typeface="Helvetica Neue" charset="0"/>
              </a:rPr>
              <a:t>Matching or Challenge Grants</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2534924"/>
            <a:ext cx="3949700" cy="2896446"/>
          </a:xfrm>
          <a:prstGeom prst="rect">
            <a:avLst/>
          </a:prstGeom>
        </p:spPr>
      </p:pic>
      <p:sp>
        <p:nvSpPr>
          <p:cNvPr id="3" name="TextBox 2"/>
          <p:cNvSpPr txBox="1"/>
          <p:nvPr/>
        </p:nvSpPr>
        <p:spPr>
          <a:xfrm>
            <a:off x="5566611" y="2197768"/>
            <a:ext cx="6085320" cy="3416320"/>
          </a:xfrm>
          <a:prstGeom prst="rect">
            <a:avLst/>
          </a:prstGeom>
          <a:noFill/>
        </p:spPr>
        <p:txBody>
          <a:bodyPr wrap="none" rtlCol="0">
            <a:spAutoFit/>
          </a:bodyPr>
          <a:lstStyle/>
          <a:p>
            <a:pPr marL="685800" indent="-685800">
              <a:lnSpc>
                <a:spcPct val="150000"/>
              </a:lnSpc>
              <a:buFont typeface="Arial" charset="0"/>
              <a:buChar char="•"/>
            </a:pPr>
            <a:r>
              <a:rPr lang="en-US" sz="4800" b="1" dirty="0">
                <a:solidFill>
                  <a:schemeClr val="tx2">
                    <a:lumMod val="60000"/>
                    <a:lumOff val="40000"/>
                  </a:schemeClr>
                </a:solidFill>
                <a:latin typeface="Helvetica Neue" charset="0"/>
                <a:ea typeface="Helvetica Neue" charset="0"/>
                <a:cs typeface="Helvetica Neue" charset="0"/>
              </a:rPr>
              <a:t>Anonymous</a:t>
            </a:r>
          </a:p>
          <a:p>
            <a:pPr marL="685800" indent="-685800">
              <a:lnSpc>
                <a:spcPct val="150000"/>
              </a:lnSpc>
              <a:buFont typeface="Arial" charset="0"/>
              <a:buChar char="•"/>
            </a:pPr>
            <a:r>
              <a:rPr lang="en-US" sz="4800" b="1" dirty="0">
                <a:solidFill>
                  <a:schemeClr val="tx2">
                    <a:lumMod val="60000"/>
                    <a:lumOff val="40000"/>
                  </a:schemeClr>
                </a:solidFill>
                <a:latin typeface="Helvetica Neue" charset="0"/>
                <a:ea typeface="Helvetica Neue" charset="0"/>
                <a:cs typeface="Helvetica Neue" charset="0"/>
              </a:rPr>
              <a:t>Named Challenge</a:t>
            </a:r>
          </a:p>
          <a:p>
            <a:pPr marL="685800" indent="-685800">
              <a:lnSpc>
                <a:spcPct val="150000"/>
              </a:lnSpc>
              <a:buFont typeface="Arial" charset="0"/>
              <a:buChar char="•"/>
            </a:pPr>
            <a:r>
              <a:rPr lang="en-US" sz="4800" b="1" dirty="0">
                <a:solidFill>
                  <a:schemeClr val="tx2">
                    <a:lumMod val="60000"/>
                    <a:lumOff val="40000"/>
                  </a:schemeClr>
                </a:solidFill>
                <a:latin typeface="Helvetica Neue" charset="0"/>
                <a:ea typeface="Helvetica Neue" charset="0"/>
                <a:cs typeface="Helvetica Neue" charset="0"/>
              </a:rPr>
              <a:t>Group Challenge</a:t>
            </a:r>
          </a:p>
        </p:txBody>
      </p:sp>
    </p:spTree>
    <p:extLst>
      <p:ext uri="{BB962C8B-B14F-4D97-AF65-F5344CB8AC3E}">
        <p14:creationId xmlns:p14="http://schemas.microsoft.com/office/powerpoint/2010/main" val="4294508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652" y="365125"/>
            <a:ext cx="10724148" cy="1325563"/>
          </a:xfrm>
        </p:spPr>
        <p:txBody>
          <a:bodyPr>
            <a:normAutofit/>
          </a:bodyPr>
          <a:lstStyle/>
          <a:p>
            <a:r>
              <a:rPr lang="en-US" sz="4400" b="1" dirty="0">
                <a:latin typeface="Helvetica Neue" charset="0"/>
                <a:ea typeface="Helvetica Neue" charset="0"/>
                <a:cs typeface="Helvetica Neue" charset="0"/>
              </a:rPr>
              <a:t>Seeding a Campaign</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9652" y="1690685"/>
            <a:ext cx="5610726" cy="433896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48926" y="1690685"/>
            <a:ext cx="5635014" cy="4338961"/>
          </a:xfrm>
          <a:prstGeom prst="rect">
            <a:avLst/>
          </a:prstGeom>
        </p:spPr>
      </p:pic>
      <p:cxnSp>
        <p:nvCxnSpPr>
          <p:cNvPr id="8" name="Straight Connector 7"/>
          <p:cNvCxnSpPr/>
          <p:nvPr/>
        </p:nvCxnSpPr>
        <p:spPr>
          <a:xfrm>
            <a:off x="2894378" y="2319128"/>
            <a:ext cx="749970" cy="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110870" y="2319129"/>
            <a:ext cx="2140226" cy="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36320" y="6294120"/>
            <a:ext cx="1480342" cy="369332"/>
          </a:xfrm>
          <a:prstGeom prst="rect">
            <a:avLst/>
          </a:prstGeom>
          <a:noFill/>
        </p:spPr>
        <p:txBody>
          <a:bodyPr wrap="none" rtlCol="0">
            <a:spAutoFit/>
          </a:bodyPr>
          <a:lstStyle/>
          <a:p>
            <a:r>
              <a:rPr lang="en-US" dirty="0"/>
              <a:t>Prof John List</a:t>
            </a:r>
          </a:p>
        </p:txBody>
      </p:sp>
    </p:spTree>
    <p:extLst>
      <p:ext uri="{BB962C8B-B14F-4D97-AF65-F5344CB8AC3E}">
        <p14:creationId xmlns:p14="http://schemas.microsoft.com/office/powerpoint/2010/main" val="214093233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latin typeface="Helvetica Neue" charset="0"/>
                <a:ea typeface="Helvetica Neue" charset="0"/>
                <a:cs typeface="Helvetica Neue" charset="0"/>
              </a:rPr>
              <a:t>Menu Effect</a:t>
            </a:r>
          </a:p>
        </p:txBody>
      </p:sp>
      <p:sp>
        <p:nvSpPr>
          <p:cNvPr id="3" name="Content Placeholder 2"/>
          <p:cNvSpPr>
            <a:spLocks noGrp="1"/>
          </p:cNvSpPr>
          <p:nvPr>
            <p:ph sz="half" idx="1"/>
          </p:nvPr>
        </p:nvSpPr>
        <p:spPr/>
        <p:txBody>
          <a:bodyPr/>
          <a:lstStyle/>
          <a:p>
            <a:r>
              <a:rPr lang="en-US" dirty="0">
                <a:latin typeface="Helvetica Neue Medium" charset="0"/>
                <a:ea typeface="Helvetica Neue Medium" charset="0"/>
                <a:cs typeface="Helvetica Neue Medium" charset="0"/>
              </a:rPr>
              <a:t>Pledge card amounts</a:t>
            </a:r>
          </a:p>
          <a:p>
            <a:r>
              <a:rPr lang="en-US" dirty="0">
                <a:latin typeface="Helvetica Neue Medium" charset="0"/>
                <a:ea typeface="Helvetica Neue Medium" charset="0"/>
                <a:cs typeface="Helvetica Neue Medium" charset="0"/>
              </a:rPr>
              <a:t>Donor picks numbers</a:t>
            </a:r>
          </a:p>
          <a:p>
            <a:r>
              <a:rPr lang="en-US" dirty="0">
                <a:latin typeface="Helvetica Neue Medium" charset="0"/>
                <a:ea typeface="Helvetica Neue Medium" charset="0"/>
                <a:cs typeface="Helvetica Neue Medium" charset="0"/>
              </a:rPr>
              <a:t>Donor picks emotion and then states amount</a:t>
            </a:r>
          </a:p>
          <a:p>
            <a:r>
              <a:rPr lang="en-US" dirty="0">
                <a:latin typeface="Helvetica Neue Medium" charset="0"/>
                <a:ea typeface="Helvetica Neue Medium" charset="0"/>
                <a:cs typeface="Helvetica Neue Medium" charset="0"/>
              </a:rPr>
              <a:t>Single blank</a:t>
            </a:r>
          </a:p>
          <a:p>
            <a:r>
              <a:rPr lang="en-US" b="1" dirty="0">
                <a:solidFill>
                  <a:schemeClr val="accent1">
                    <a:lumMod val="40000"/>
                    <a:lumOff val="60000"/>
                  </a:schemeClr>
                </a:solidFill>
                <a:latin typeface="Helvetica Neue Medium" charset="0"/>
                <a:ea typeface="Helvetica Neue Medium" charset="0"/>
                <a:cs typeface="Helvetica Neue Medium" charset="0"/>
              </a:rPr>
              <a:t>Single blank with question</a:t>
            </a:r>
          </a:p>
          <a:p>
            <a:endParaRPr lang="en-US" dirty="0">
              <a:solidFill>
                <a:schemeClr val="accent5"/>
              </a:solidFill>
              <a:latin typeface="Helvetica Neue Medium" charset="0"/>
              <a:ea typeface="Helvetica Neue Medium" charset="0"/>
              <a:cs typeface="Helvetica Neue Medium" charset="0"/>
            </a:endParaRPr>
          </a:p>
          <a:p>
            <a:r>
              <a:rPr lang="en-US" dirty="0">
                <a:solidFill>
                  <a:schemeClr val="accent5"/>
                </a:solidFill>
                <a:latin typeface="Helvetica Neue Medium" charset="0"/>
                <a:ea typeface="Helvetica Neue Medium" charset="0"/>
                <a:cs typeface="Helvetica Neue Medium" charset="0"/>
              </a:rPr>
              <a:t>Happiness question: college, vacation</a:t>
            </a:r>
            <a:r>
              <a:rPr lang="is-IS" dirty="0">
                <a:solidFill>
                  <a:schemeClr val="accent5"/>
                </a:solidFill>
                <a:latin typeface="Helvetica Neue Medium" charset="0"/>
                <a:ea typeface="Helvetica Neue Medium" charset="0"/>
                <a:cs typeface="Helvetica Neue Medium" charset="0"/>
              </a:rPr>
              <a:t>….</a:t>
            </a:r>
            <a:endParaRPr lang="en-US" dirty="0">
              <a:solidFill>
                <a:schemeClr val="accent5"/>
              </a:solidFill>
              <a:latin typeface="Helvetica Neue Medium" charset="0"/>
              <a:ea typeface="Helvetica Neue Medium" charset="0"/>
              <a:cs typeface="Helvetica Neue Medium" charset="0"/>
            </a:endParaRPr>
          </a:p>
        </p:txBody>
      </p:sp>
      <p:pic>
        <p:nvPicPr>
          <p:cNvPr id="6" name="Content Placeholder 5"/>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145216" y="1944101"/>
            <a:ext cx="5911632" cy="2415864"/>
          </a:xfrm>
        </p:spPr>
      </p:pic>
    </p:spTree>
    <p:extLst>
      <p:ext uri="{BB962C8B-B14F-4D97-AF65-F5344CB8AC3E}">
        <p14:creationId xmlns:p14="http://schemas.microsoft.com/office/powerpoint/2010/main" val="91865342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Helvetica Neue" charset="0"/>
                <a:ea typeface="Helvetica Neue" charset="0"/>
                <a:cs typeface="Helvetica Neue" charset="0"/>
              </a:rPr>
              <a:t>The Polite Dinner Guest</a:t>
            </a:r>
          </a:p>
        </p:txBody>
      </p:sp>
      <p:sp>
        <p:nvSpPr>
          <p:cNvPr id="3" name="Content Placeholder 2"/>
          <p:cNvSpPr>
            <a:spLocks noGrp="1"/>
          </p:cNvSpPr>
          <p:nvPr>
            <p:ph idx="1"/>
          </p:nvPr>
        </p:nvSpPr>
        <p:spPr>
          <a:xfrm>
            <a:off x="1120000" y="1825625"/>
            <a:ext cx="5975281" cy="4351338"/>
          </a:xfrm>
        </p:spPr>
        <p:txBody>
          <a:bodyPr>
            <a:normAutofit/>
          </a:bodyPr>
          <a:lstStyle/>
          <a:p>
            <a:pPr marL="0" indent="0">
              <a:buNone/>
            </a:pPr>
            <a:r>
              <a:rPr lang="en-US" sz="4000" b="1" dirty="0">
                <a:solidFill>
                  <a:srgbClr val="FFFF00"/>
                </a:solidFill>
              </a:rPr>
              <a:t>Thank you for inviting me to dinner tonight. </a:t>
            </a:r>
          </a:p>
          <a:p>
            <a:pPr marL="0" indent="0">
              <a:buNone/>
            </a:pPr>
            <a:endParaRPr lang="en-US" sz="4000" b="1" dirty="0">
              <a:solidFill>
                <a:srgbClr val="FFFF00"/>
              </a:solidFill>
            </a:endParaRPr>
          </a:p>
          <a:p>
            <a:pPr marL="0" indent="0">
              <a:buNone/>
            </a:pPr>
            <a:r>
              <a:rPr lang="en-US" sz="4000" b="1" dirty="0">
                <a:solidFill>
                  <a:srgbClr val="FFFF00"/>
                </a:solidFill>
              </a:rPr>
              <a:t>Here’s a bottle of wine. </a:t>
            </a:r>
            <a:r>
              <a:rPr lang="en-US" sz="4000" b="1" i="1" dirty="0">
                <a:solidFill>
                  <a:schemeClr val="accent5">
                    <a:lumMod val="20000"/>
                    <a:lumOff val="80000"/>
                  </a:schemeClr>
                </a:solidFill>
              </a:rPr>
              <a:t>(worth $25)</a:t>
            </a:r>
          </a:p>
          <a:p>
            <a:pPr marL="0" indent="0">
              <a:buNone/>
            </a:pPr>
            <a:endParaRPr lang="en-US" sz="4000" dirty="0">
              <a:solidFill>
                <a:srgbClr val="FFFF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72084" y="1922182"/>
            <a:ext cx="4919916" cy="3286426"/>
          </a:xfrm>
          <a:prstGeom prst="rect">
            <a:avLst/>
          </a:prstGeom>
        </p:spPr>
      </p:pic>
    </p:spTree>
    <p:extLst>
      <p:ext uri="{BB962C8B-B14F-4D97-AF65-F5344CB8AC3E}">
        <p14:creationId xmlns:p14="http://schemas.microsoft.com/office/powerpoint/2010/main" val="108846223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latin typeface="Helvetica Neue" charset="0"/>
                <a:ea typeface="Helvetica Neue" charset="0"/>
                <a:cs typeface="Helvetica Neue" charset="0"/>
              </a:rPr>
              <a:t>Names</a:t>
            </a:r>
          </a:p>
        </p:txBody>
      </p:sp>
      <p:sp>
        <p:nvSpPr>
          <p:cNvPr id="5" name="Content Placeholder 4"/>
          <p:cNvSpPr>
            <a:spLocks noGrp="1"/>
          </p:cNvSpPr>
          <p:nvPr>
            <p:ph sz="half" idx="1"/>
          </p:nvPr>
        </p:nvSpPr>
        <p:spPr/>
        <p:txBody>
          <a:bodyPr/>
          <a:lstStyle/>
          <a:p>
            <a:r>
              <a:rPr lang="en-US" dirty="0">
                <a:solidFill>
                  <a:schemeClr val="accent5"/>
                </a:solidFill>
                <a:latin typeface="Helvetica Neue Medium" charset="0"/>
                <a:ea typeface="Helvetica Neue Medium" charset="0"/>
                <a:cs typeface="Helvetica Neue Medium" charset="0"/>
              </a:rPr>
              <a:t>Annual Fund </a:t>
            </a:r>
          </a:p>
          <a:p>
            <a:r>
              <a:rPr lang="en-US" dirty="0">
                <a:solidFill>
                  <a:schemeClr val="accent5"/>
                </a:solidFill>
                <a:latin typeface="Helvetica Neue Medium" charset="0"/>
                <a:ea typeface="Helvetica Neue Medium" charset="0"/>
                <a:cs typeface="Helvetica Neue Medium" charset="0"/>
              </a:rPr>
              <a:t>Scholarship</a:t>
            </a:r>
          </a:p>
          <a:p>
            <a:r>
              <a:rPr lang="en-US" dirty="0">
                <a:solidFill>
                  <a:schemeClr val="accent5"/>
                </a:solidFill>
                <a:latin typeface="Helvetica Neue Medium" charset="0"/>
                <a:ea typeface="Helvetica Neue Medium" charset="0"/>
                <a:cs typeface="Helvetica Neue Medium" charset="0"/>
              </a:rPr>
              <a:t>Operating Fund</a:t>
            </a:r>
          </a:p>
          <a:p>
            <a:endParaRPr lang="en-US" dirty="0">
              <a:solidFill>
                <a:schemeClr val="accent5"/>
              </a:solidFill>
              <a:latin typeface="Helvetica Neue Medium" charset="0"/>
              <a:ea typeface="Helvetica Neue Medium" charset="0"/>
              <a:cs typeface="Helvetica Neue Medium" charset="0"/>
            </a:endParaRPr>
          </a:p>
          <a:p>
            <a:endParaRPr lang="en-US" dirty="0">
              <a:solidFill>
                <a:schemeClr val="accent5"/>
              </a:solidFill>
              <a:latin typeface="Helvetica Neue Medium" charset="0"/>
              <a:ea typeface="Helvetica Neue Medium" charset="0"/>
              <a:cs typeface="Helvetica Neue Medium" charset="0"/>
            </a:endParaRPr>
          </a:p>
          <a:p>
            <a:r>
              <a:rPr lang="en-US" dirty="0">
                <a:solidFill>
                  <a:schemeClr val="accent5"/>
                </a:solidFill>
                <a:latin typeface="Helvetica Neue Medium" charset="0"/>
                <a:ea typeface="Helvetica Neue Medium" charset="0"/>
                <a:cs typeface="Helvetica Neue Medium" charset="0"/>
              </a:rPr>
              <a:t>Capital Campaign</a:t>
            </a:r>
            <a:r>
              <a:rPr lang="en-US" dirty="0"/>
              <a:t>	</a:t>
            </a:r>
          </a:p>
        </p:txBody>
      </p:sp>
    </p:spTree>
    <p:extLst>
      <p:ext uri="{BB962C8B-B14F-4D97-AF65-F5344CB8AC3E}">
        <p14:creationId xmlns:p14="http://schemas.microsoft.com/office/powerpoint/2010/main" val="164018817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latin typeface="Helvetica Neue" charset="0"/>
                <a:ea typeface="Helvetica Neue" charset="0"/>
                <a:cs typeface="Helvetica Neue" charset="0"/>
              </a:rPr>
              <a:t>Names</a:t>
            </a:r>
          </a:p>
        </p:txBody>
      </p:sp>
      <p:sp>
        <p:nvSpPr>
          <p:cNvPr id="5" name="Content Placeholder 4"/>
          <p:cNvSpPr>
            <a:spLocks noGrp="1"/>
          </p:cNvSpPr>
          <p:nvPr>
            <p:ph sz="half" idx="1"/>
          </p:nvPr>
        </p:nvSpPr>
        <p:spPr/>
        <p:txBody>
          <a:bodyPr/>
          <a:lstStyle/>
          <a:p>
            <a:r>
              <a:rPr lang="en-US" dirty="0">
                <a:solidFill>
                  <a:schemeClr val="accent5"/>
                </a:solidFill>
                <a:latin typeface="Helvetica Neue Medium" charset="0"/>
                <a:ea typeface="Helvetica Neue Medium" charset="0"/>
                <a:cs typeface="Helvetica Neue Medium" charset="0"/>
              </a:rPr>
              <a:t>Annual Fund </a:t>
            </a:r>
          </a:p>
          <a:p>
            <a:r>
              <a:rPr lang="en-US" dirty="0">
                <a:solidFill>
                  <a:schemeClr val="accent5"/>
                </a:solidFill>
                <a:latin typeface="Helvetica Neue Medium" charset="0"/>
                <a:ea typeface="Helvetica Neue Medium" charset="0"/>
                <a:cs typeface="Helvetica Neue Medium" charset="0"/>
              </a:rPr>
              <a:t>Scholarship</a:t>
            </a:r>
          </a:p>
          <a:p>
            <a:r>
              <a:rPr lang="en-US" dirty="0">
                <a:solidFill>
                  <a:schemeClr val="accent5"/>
                </a:solidFill>
                <a:latin typeface="Helvetica Neue Medium" charset="0"/>
                <a:ea typeface="Helvetica Neue Medium" charset="0"/>
                <a:cs typeface="Helvetica Neue Medium" charset="0"/>
              </a:rPr>
              <a:t>Operating Fund</a:t>
            </a:r>
          </a:p>
          <a:p>
            <a:endParaRPr lang="en-US" dirty="0">
              <a:solidFill>
                <a:schemeClr val="accent5"/>
              </a:solidFill>
              <a:latin typeface="Helvetica Neue Medium" charset="0"/>
              <a:ea typeface="Helvetica Neue Medium" charset="0"/>
              <a:cs typeface="Helvetica Neue Medium" charset="0"/>
            </a:endParaRPr>
          </a:p>
          <a:p>
            <a:endParaRPr lang="en-US" dirty="0">
              <a:solidFill>
                <a:schemeClr val="accent5"/>
              </a:solidFill>
              <a:latin typeface="Helvetica Neue Medium" charset="0"/>
              <a:ea typeface="Helvetica Neue Medium" charset="0"/>
              <a:cs typeface="Helvetica Neue Medium" charset="0"/>
            </a:endParaRPr>
          </a:p>
          <a:p>
            <a:r>
              <a:rPr lang="en-US" dirty="0">
                <a:solidFill>
                  <a:schemeClr val="accent5"/>
                </a:solidFill>
                <a:latin typeface="Helvetica Neue Medium" charset="0"/>
                <a:ea typeface="Helvetica Neue Medium" charset="0"/>
                <a:cs typeface="Helvetica Neue Medium" charset="0"/>
              </a:rPr>
              <a:t>Capital Campaign</a:t>
            </a:r>
            <a:r>
              <a:rPr lang="en-US" dirty="0"/>
              <a:t>	</a:t>
            </a:r>
          </a:p>
        </p:txBody>
      </p:sp>
      <p:sp>
        <p:nvSpPr>
          <p:cNvPr id="6" name="Content Placeholder 5"/>
          <p:cNvSpPr>
            <a:spLocks noGrp="1"/>
          </p:cNvSpPr>
          <p:nvPr>
            <p:ph sz="half" idx="2"/>
          </p:nvPr>
        </p:nvSpPr>
        <p:spPr>
          <a:xfrm>
            <a:off x="6319840" y="1825625"/>
            <a:ext cx="5314142" cy="4351338"/>
          </a:xfrm>
        </p:spPr>
        <p:txBody>
          <a:bodyPr/>
          <a:lstStyle/>
          <a:p>
            <a:r>
              <a:rPr lang="en-US" dirty="0">
                <a:solidFill>
                  <a:schemeClr val="accent6"/>
                </a:solidFill>
                <a:latin typeface="Helvetica Neue Medium" charset="0"/>
                <a:ea typeface="Helvetica Neue Medium" charset="0"/>
                <a:cs typeface="Helvetica Neue Medium" charset="0"/>
              </a:rPr>
              <a:t>Loyal Alumni Initiative</a:t>
            </a:r>
          </a:p>
          <a:p>
            <a:r>
              <a:rPr lang="en-US" dirty="0">
                <a:solidFill>
                  <a:schemeClr val="accent6"/>
                </a:solidFill>
                <a:latin typeface="Helvetica Neue Medium" charset="0"/>
                <a:ea typeface="Helvetica Neue Medium" charset="0"/>
                <a:cs typeface="Helvetica Neue Medium" charset="0"/>
              </a:rPr>
              <a:t>Presidential Scholar </a:t>
            </a:r>
          </a:p>
          <a:p>
            <a:r>
              <a:rPr lang="en-US" dirty="0">
                <a:solidFill>
                  <a:schemeClr val="accent6"/>
                </a:solidFill>
                <a:latin typeface="Helvetica Neue Medium" charset="0"/>
                <a:ea typeface="Helvetica Neue Medium" charset="0"/>
                <a:cs typeface="Helvetica Neue Medium" charset="0"/>
              </a:rPr>
              <a:t>Campus Beautification Fund</a:t>
            </a:r>
          </a:p>
          <a:p>
            <a:r>
              <a:rPr lang="en-US" dirty="0">
                <a:solidFill>
                  <a:schemeClr val="accent6"/>
                </a:solidFill>
                <a:latin typeface="Helvetica Neue Medium" charset="0"/>
                <a:ea typeface="Helvetica Neue Medium" charset="0"/>
                <a:cs typeface="Helvetica Neue Medium" charset="0"/>
              </a:rPr>
              <a:t>Campus Core Values Fund</a:t>
            </a:r>
          </a:p>
          <a:p>
            <a:endParaRPr lang="en-US" dirty="0">
              <a:solidFill>
                <a:schemeClr val="accent6"/>
              </a:solidFill>
              <a:latin typeface="Helvetica Neue Medium" charset="0"/>
              <a:ea typeface="Helvetica Neue Medium" charset="0"/>
              <a:cs typeface="Helvetica Neue Medium" charset="0"/>
            </a:endParaRPr>
          </a:p>
          <a:p>
            <a:r>
              <a:rPr lang="en-US" dirty="0">
                <a:solidFill>
                  <a:schemeClr val="accent6"/>
                </a:solidFill>
                <a:latin typeface="Helvetica Neue Medium" charset="0"/>
                <a:ea typeface="Helvetica Neue Medium" charset="0"/>
                <a:cs typeface="Helvetica Neue Medium" charset="0"/>
              </a:rPr>
              <a:t>New Century</a:t>
            </a:r>
          </a:p>
          <a:p>
            <a:r>
              <a:rPr lang="en-US" dirty="0">
                <a:solidFill>
                  <a:schemeClr val="accent6"/>
                </a:solidFill>
                <a:latin typeface="Helvetica Neue Medium" charset="0"/>
                <a:ea typeface="Helvetica Neue Medium" charset="0"/>
                <a:cs typeface="Helvetica Neue Medium" charset="0"/>
              </a:rPr>
              <a:t>Creating the Future</a:t>
            </a:r>
          </a:p>
          <a:p>
            <a:r>
              <a:rPr lang="en-US" dirty="0">
                <a:solidFill>
                  <a:schemeClr val="accent6"/>
                </a:solidFill>
                <a:latin typeface="Helvetica Neue Medium" charset="0"/>
                <a:ea typeface="Helvetica Neue Medium" charset="0"/>
                <a:cs typeface="Helvetica Neue Medium" charset="0"/>
              </a:rPr>
              <a:t>Centennial Fund</a:t>
            </a:r>
          </a:p>
        </p:txBody>
      </p:sp>
    </p:spTree>
    <p:extLst>
      <p:ext uri="{BB962C8B-B14F-4D97-AF65-F5344CB8AC3E}">
        <p14:creationId xmlns:p14="http://schemas.microsoft.com/office/powerpoint/2010/main" val="77185294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Helvetica Neue" charset="0"/>
                <a:ea typeface="Helvetica Neue" charset="0"/>
                <a:cs typeface="Helvetica Neue" charset="0"/>
              </a:rPr>
              <a:t>Names Matter</a:t>
            </a:r>
          </a:p>
        </p:txBody>
      </p:sp>
      <p:sp>
        <p:nvSpPr>
          <p:cNvPr id="3" name="Content Placeholder 2"/>
          <p:cNvSpPr>
            <a:spLocks noGrp="1"/>
          </p:cNvSpPr>
          <p:nvPr>
            <p:ph sz="half" idx="1"/>
          </p:nvPr>
        </p:nvSpPr>
        <p:spPr/>
        <p:txBody>
          <a:bodyPr>
            <a:normAutofit/>
          </a:bodyPr>
          <a:lstStyle/>
          <a:p>
            <a:pPr marL="514350" indent="-514350">
              <a:buFont typeface="+mj-lt"/>
              <a:buAutoNum type="alphaUcPeriod"/>
            </a:pPr>
            <a:r>
              <a:rPr lang="en-US" sz="3600" dirty="0">
                <a:solidFill>
                  <a:schemeClr val="accent5"/>
                </a:solidFill>
                <a:latin typeface="Helvetica Neue Medium" charset="0"/>
                <a:ea typeface="Helvetica Neue Medium" charset="0"/>
                <a:cs typeface="Helvetica Neue Medium" charset="0"/>
              </a:rPr>
              <a:t>bovine spongiform encephalopathy</a:t>
            </a:r>
          </a:p>
          <a:p>
            <a:pPr marL="514350" indent="-514350">
              <a:buFont typeface="+mj-lt"/>
              <a:buAutoNum type="alphaUcPeriod"/>
            </a:pPr>
            <a:r>
              <a:rPr lang="en-US" sz="3600" dirty="0">
                <a:solidFill>
                  <a:schemeClr val="accent5"/>
                </a:solidFill>
                <a:latin typeface="Helvetica Neue Medium" charset="0"/>
                <a:ea typeface="Helvetica Neue Medium" charset="0"/>
                <a:cs typeface="Helvetica Neue Medium" charset="0"/>
              </a:rPr>
              <a:t>Peter Gene </a:t>
            </a:r>
            <a:r>
              <a:rPr lang="en-US" sz="3600" dirty="0" err="1">
                <a:solidFill>
                  <a:schemeClr val="accent5"/>
                </a:solidFill>
                <a:latin typeface="Helvetica Neue Medium" charset="0"/>
                <a:ea typeface="Helvetica Neue Medium" charset="0"/>
                <a:cs typeface="Helvetica Neue Medium" charset="0"/>
              </a:rPr>
              <a:t>Bayot</a:t>
            </a:r>
            <a:r>
              <a:rPr lang="en-US" sz="3600" dirty="0">
                <a:solidFill>
                  <a:schemeClr val="accent5"/>
                </a:solidFill>
                <a:latin typeface="Helvetica Neue Medium" charset="0"/>
                <a:ea typeface="Helvetica Neue Medium" charset="0"/>
                <a:cs typeface="Helvetica Neue Medium" charset="0"/>
              </a:rPr>
              <a:t> Hernandez</a:t>
            </a:r>
          </a:p>
          <a:p>
            <a:pPr marL="514350" indent="-514350">
              <a:buFont typeface="+mj-lt"/>
              <a:buAutoNum type="alphaUcPeriod"/>
            </a:pPr>
            <a:r>
              <a:rPr lang="en-US" sz="3600" dirty="0">
                <a:solidFill>
                  <a:schemeClr val="accent5"/>
                </a:solidFill>
                <a:latin typeface="Helvetica Neue Medium" charset="0"/>
                <a:ea typeface="Helvetica Neue Medium" charset="0"/>
                <a:cs typeface="Helvetica Neue Medium" charset="0"/>
              </a:rPr>
              <a:t>Patagonian </a:t>
            </a:r>
            <a:r>
              <a:rPr lang="en-US" sz="3600" dirty="0" err="1">
                <a:solidFill>
                  <a:schemeClr val="accent5"/>
                </a:solidFill>
                <a:latin typeface="Helvetica Neue Medium" charset="0"/>
                <a:ea typeface="Helvetica Neue Medium" charset="0"/>
                <a:cs typeface="Helvetica Neue Medium" charset="0"/>
              </a:rPr>
              <a:t>toothfish</a:t>
            </a:r>
            <a:r>
              <a:rPr lang="en-US" sz="3600" dirty="0">
                <a:solidFill>
                  <a:schemeClr val="accent5"/>
                </a:solidFill>
                <a:latin typeface="Helvetica Neue Medium" charset="0"/>
                <a:ea typeface="Helvetica Neue Medium" charset="0"/>
                <a:cs typeface="Helvetica Neue Medium" charset="0"/>
              </a:rPr>
              <a:t> </a:t>
            </a:r>
          </a:p>
        </p:txBody>
      </p:sp>
    </p:spTree>
    <p:extLst>
      <p:ext uri="{BB962C8B-B14F-4D97-AF65-F5344CB8AC3E}">
        <p14:creationId xmlns:p14="http://schemas.microsoft.com/office/powerpoint/2010/main" val="51610948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Helvetica Neue" charset="0"/>
                <a:ea typeface="Helvetica Neue" charset="0"/>
                <a:cs typeface="Helvetica Neue" charset="0"/>
              </a:rPr>
              <a:t>Names Matter</a:t>
            </a:r>
          </a:p>
        </p:txBody>
      </p:sp>
      <p:sp>
        <p:nvSpPr>
          <p:cNvPr id="3" name="Content Placeholder 2"/>
          <p:cNvSpPr>
            <a:spLocks noGrp="1"/>
          </p:cNvSpPr>
          <p:nvPr>
            <p:ph sz="half" idx="1"/>
          </p:nvPr>
        </p:nvSpPr>
        <p:spPr/>
        <p:txBody>
          <a:bodyPr>
            <a:normAutofit/>
          </a:bodyPr>
          <a:lstStyle/>
          <a:p>
            <a:pPr marL="514350" indent="-514350">
              <a:buFont typeface="+mj-lt"/>
              <a:buAutoNum type="alphaUcPeriod"/>
            </a:pPr>
            <a:r>
              <a:rPr lang="en-US" sz="3600" dirty="0">
                <a:solidFill>
                  <a:schemeClr val="accent5"/>
                </a:solidFill>
                <a:latin typeface="Helvetica Neue Medium" charset="0"/>
                <a:ea typeface="Helvetica Neue Medium" charset="0"/>
                <a:cs typeface="Helvetica Neue Medium" charset="0"/>
              </a:rPr>
              <a:t>bovine spongiform encephalopathy</a:t>
            </a:r>
          </a:p>
          <a:p>
            <a:pPr marL="514350" indent="-514350">
              <a:buFont typeface="+mj-lt"/>
              <a:buAutoNum type="alphaUcPeriod"/>
            </a:pPr>
            <a:r>
              <a:rPr lang="en-US" sz="3600" dirty="0">
                <a:solidFill>
                  <a:schemeClr val="accent5"/>
                </a:solidFill>
                <a:latin typeface="Helvetica Neue Medium" charset="0"/>
                <a:ea typeface="Helvetica Neue Medium" charset="0"/>
                <a:cs typeface="Helvetica Neue Medium" charset="0"/>
              </a:rPr>
              <a:t>Peter Gene </a:t>
            </a:r>
            <a:r>
              <a:rPr lang="en-US" sz="3600" dirty="0" err="1">
                <a:solidFill>
                  <a:schemeClr val="accent5"/>
                </a:solidFill>
                <a:latin typeface="Helvetica Neue Medium" charset="0"/>
                <a:ea typeface="Helvetica Neue Medium" charset="0"/>
                <a:cs typeface="Helvetica Neue Medium" charset="0"/>
              </a:rPr>
              <a:t>Bayot</a:t>
            </a:r>
            <a:r>
              <a:rPr lang="en-US" sz="3600" dirty="0">
                <a:solidFill>
                  <a:schemeClr val="accent5"/>
                </a:solidFill>
                <a:latin typeface="Helvetica Neue Medium" charset="0"/>
                <a:ea typeface="Helvetica Neue Medium" charset="0"/>
                <a:cs typeface="Helvetica Neue Medium" charset="0"/>
              </a:rPr>
              <a:t> Hernandez</a:t>
            </a:r>
          </a:p>
          <a:p>
            <a:pPr marL="514350" indent="-514350">
              <a:buFont typeface="+mj-lt"/>
              <a:buAutoNum type="alphaUcPeriod"/>
            </a:pPr>
            <a:r>
              <a:rPr lang="en-US" sz="3600" dirty="0">
                <a:solidFill>
                  <a:schemeClr val="accent5"/>
                </a:solidFill>
                <a:latin typeface="Helvetica Neue Medium" charset="0"/>
                <a:ea typeface="Helvetica Neue Medium" charset="0"/>
                <a:cs typeface="Helvetica Neue Medium" charset="0"/>
              </a:rPr>
              <a:t>Patagonian </a:t>
            </a:r>
            <a:r>
              <a:rPr lang="en-US" sz="3600" dirty="0" err="1">
                <a:solidFill>
                  <a:schemeClr val="accent5"/>
                </a:solidFill>
                <a:latin typeface="Helvetica Neue Medium" charset="0"/>
                <a:ea typeface="Helvetica Neue Medium" charset="0"/>
                <a:cs typeface="Helvetica Neue Medium" charset="0"/>
              </a:rPr>
              <a:t>toothfish</a:t>
            </a:r>
            <a:r>
              <a:rPr lang="en-US" sz="3600" dirty="0">
                <a:solidFill>
                  <a:schemeClr val="accent5"/>
                </a:solidFill>
                <a:latin typeface="Helvetica Neue Medium" charset="0"/>
                <a:ea typeface="Helvetica Neue Medium" charset="0"/>
                <a:cs typeface="Helvetica Neue Medium" charset="0"/>
              </a:rPr>
              <a:t> </a:t>
            </a:r>
          </a:p>
        </p:txBody>
      </p:sp>
      <p:sp>
        <p:nvSpPr>
          <p:cNvPr id="4" name="Content Placeholder 3"/>
          <p:cNvSpPr>
            <a:spLocks noGrp="1"/>
          </p:cNvSpPr>
          <p:nvPr>
            <p:ph sz="half" idx="2"/>
          </p:nvPr>
        </p:nvSpPr>
        <p:spPr>
          <a:xfrm>
            <a:off x="6319840" y="1840865"/>
            <a:ext cx="5033960" cy="4351338"/>
          </a:xfrm>
        </p:spPr>
        <p:txBody>
          <a:bodyPr>
            <a:normAutofit/>
          </a:bodyPr>
          <a:lstStyle/>
          <a:p>
            <a:pPr marL="514350" indent="-514350">
              <a:buFont typeface="+mj-lt"/>
              <a:buAutoNum type="alphaUcPeriod"/>
            </a:pPr>
            <a:r>
              <a:rPr lang="en-US" sz="3600" dirty="0">
                <a:solidFill>
                  <a:schemeClr val="accent6"/>
                </a:solidFill>
                <a:latin typeface="Helvetica Neue Medium" charset="0"/>
                <a:ea typeface="Helvetica Neue Medium" charset="0"/>
                <a:cs typeface="Helvetica Neue Medium" charset="0"/>
              </a:rPr>
              <a:t>Mad Cow Disease</a:t>
            </a:r>
          </a:p>
          <a:p>
            <a:pPr marL="514350" indent="-514350">
              <a:buFont typeface="+mj-lt"/>
              <a:buAutoNum type="alphaUcPeriod"/>
            </a:pPr>
            <a:endParaRPr lang="en-US" sz="3600" dirty="0">
              <a:solidFill>
                <a:schemeClr val="accent6"/>
              </a:solidFill>
              <a:latin typeface="Helvetica Neue Medium" charset="0"/>
              <a:ea typeface="Helvetica Neue Medium" charset="0"/>
              <a:cs typeface="Helvetica Neue Medium" charset="0"/>
            </a:endParaRPr>
          </a:p>
          <a:p>
            <a:pPr marL="514350" indent="-514350">
              <a:buFont typeface="+mj-lt"/>
              <a:buAutoNum type="alphaUcPeriod"/>
            </a:pPr>
            <a:r>
              <a:rPr lang="en-US" sz="3600" dirty="0">
                <a:solidFill>
                  <a:schemeClr val="accent6"/>
                </a:solidFill>
                <a:latin typeface="Helvetica Neue Medium" charset="0"/>
                <a:ea typeface="Helvetica Neue Medium" charset="0"/>
                <a:cs typeface="Helvetica Neue Medium" charset="0"/>
              </a:rPr>
              <a:t>Bruno Mars</a:t>
            </a:r>
          </a:p>
          <a:p>
            <a:pPr marL="514350" indent="-514350">
              <a:buFont typeface="+mj-lt"/>
              <a:buAutoNum type="alphaUcPeriod"/>
            </a:pPr>
            <a:endParaRPr lang="en-US" sz="3600" dirty="0">
              <a:solidFill>
                <a:schemeClr val="accent6"/>
              </a:solidFill>
              <a:latin typeface="Helvetica Neue Medium" charset="0"/>
              <a:ea typeface="Helvetica Neue Medium" charset="0"/>
              <a:cs typeface="Helvetica Neue Medium" charset="0"/>
            </a:endParaRPr>
          </a:p>
          <a:p>
            <a:pPr marL="514350" indent="-514350">
              <a:buFont typeface="+mj-lt"/>
              <a:buAutoNum type="alphaUcPeriod"/>
            </a:pPr>
            <a:r>
              <a:rPr lang="en-US" sz="3600">
                <a:solidFill>
                  <a:schemeClr val="accent6"/>
                </a:solidFill>
                <a:latin typeface="Helvetica Neue Medium" charset="0"/>
                <a:ea typeface="Helvetica Neue Medium" charset="0"/>
                <a:cs typeface="Helvetica Neue Medium" charset="0"/>
              </a:rPr>
              <a:t>Chilean Sea Bass </a:t>
            </a:r>
            <a:endParaRPr lang="en-US" sz="3600" dirty="0">
              <a:solidFill>
                <a:schemeClr val="accent6"/>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133043920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094580"/>
          </a:xfrm>
        </p:spPr>
        <p:txBody>
          <a:bodyPr>
            <a:normAutofit/>
          </a:bodyPr>
          <a:lstStyle/>
          <a:p>
            <a:r>
              <a:rPr lang="en-US" sz="4800" dirty="0">
                <a:solidFill>
                  <a:schemeClr val="tx2">
                    <a:lumMod val="50000"/>
                  </a:schemeClr>
                </a:solidFill>
                <a:latin typeface="Helvetica Neue Medium" charset="0"/>
                <a:ea typeface="Helvetica Neue Medium" charset="0"/>
                <a:cs typeface="Helvetica Neue Medium" charset="0"/>
              </a:rPr>
              <a:t>Value of Giving</a:t>
            </a:r>
            <a:br>
              <a:rPr lang="en-US" sz="4800" dirty="0">
                <a:solidFill>
                  <a:schemeClr val="accent5">
                    <a:lumMod val="75000"/>
                  </a:schemeClr>
                </a:solidFill>
                <a:latin typeface="Helvetica Neue Medium" charset="0"/>
                <a:ea typeface="Helvetica Neue Medium" charset="0"/>
                <a:cs typeface="Helvetica Neue Medium" charset="0"/>
              </a:rPr>
            </a:br>
            <a:r>
              <a:rPr lang="en-US" sz="4800" dirty="0">
                <a:solidFill>
                  <a:schemeClr val="accent5">
                    <a:lumMod val="75000"/>
                  </a:schemeClr>
                </a:solidFill>
                <a:latin typeface="Helvetica Neue Medium" charset="0"/>
                <a:ea typeface="Helvetica Neue Medium" charset="0"/>
                <a:cs typeface="Helvetica Neue Medium" charset="0"/>
              </a:rPr>
              <a:t>Social Norms</a:t>
            </a:r>
            <a:br>
              <a:rPr lang="en-US" sz="4800" dirty="0">
                <a:solidFill>
                  <a:schemeClr val="accent5">
                    <a:lumMod val="75000"/>
                  </a:schemeClr>
                </a:solidFill>
                <a:latin typeface="Helvetica Neue Medium" charset="0"/>
                <a:ea typeface="Helvetica Neue Medium" charset="0"/>
                <a:cs typeface="Helvetica Neue Medium" charset="0"/>
              </a:rPr>
            </a:br>
            <a:r>
              <a:rPr lang="en-US" sz="4800" dirty="0">
                <a:solidFill>
                  <a:schemeClr val="tx2">
                    <a:lumMod val="50000"/>
                  </a:schemeClr>
                </a:solidFill>
                <a:latin typeface="Helvetica Neue Medium" charset="0"/>
                <a:ea typeface="Helvetica Neue Medium" charset="0"/>
                <a:cs typeface="Helvetica Neue Medium" charset="0"/>
              </a:rPr>
              <a:t>Happiness</a:t>
            </a:r>
            <a:br>
              <a:rPr lang="en-US" sz="4800" dirty="0">
                <a:solidFill>
                  <a:schemeClr val="accent5">
                    <a:lumMod val="75000"/>
                  </a:schemeClr>
                </a:solidFill>
                <a:latin typeface="Helvetica Neue Medium" charset="0"/>
                <a:ea typeface="Helvetica Neue Medium" charset="0"/>
                <a:cs typeface="Helvetica Neue Medium" charset="0"/>
              </a:rPr>
            </a:br>
            <a:endParaRPr lang="en-US" sz="4800" dirty="0">
              <a:solidFill>
                <a:schemeClr val="accent5">
                  <a:lumMod val="75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47793603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201401" cy="732155"/>
          </a:xfrm>
        </p:spPr>
        <p:txBody>
          <a:bodyPr>
            <a:normAutofit/>
          </a:bodyPr>
          <a:lstStyle/>
          <a:p>
            <a:r>
              <a:rPr lang="en-US" sz="4000" b="1" dirty="0">
                <a:latin typeface="Helvetica Neue" charset="0"/>
                <a:ea typeface="Helvetica Neue" charset="0"/>
                <a:cs typeface="Helvetica Neue" charset="0"/>
              </a:rPr>
              <a:t>Social Influences: </a:t>
            </a:r>
            <a:r>
              <a:rPr lang="en-US" sz="4000" dirty="0">
                <a:latin typeface="Helvetica Neue" charset="0"/>
                <a:ea typeface="Helvetica Neue" charset="0"/>
                <a:cs typeface="Helvetica Neue" charset="0"/>
              </a:rPr>
              <a:t>“I’ll have what she’s having.”</a:t>
            </a:r>
          </a:p>
        </p:txBody>
      </p:sp>
      <p:sp>
        <p:nvSpPr>
          <p:cNvPr id="4" name="Text Placeholder 3"/>
          <p:cNvSpPr>
            <a:spLocks noGrp="1"/>
          </p:cNvSpPr>
          <p:nvPr>
            <p:ph sz="half" idx="1"/>
          </p:nvPr>
        </p:nvSpPr>
        <p:spPr>
          <a:xfrm>
            <a:off x="673768" y="1825625"/>
            <a:ext cx="4711032" cy="4351338"/>
          </a:xfrm>
        </p:spPr>
        <p:txBody>
          <a:bodyPr anchor="t">
            <a:noAutofit/>
          </a:bodyPr>
          <a:lstStyle/>
          <a:p>
            <a:r>
              <a:rPr lang="en-US" sz="3600" dirty="0">
                <a:solidFill>
                  <a:schemeClr val="accent5">
                    <a:lumMod val="40000"/>
                    <a:lumOff val="60000"/>
                  </a:schemeClr>
                </a:solidFill>
                <a:latin typeface="Helvetica Neue Medium" charset="0"/>
                <a:ea typeface="Helvetica Neue Medium" charset="0"/>
                <a:cs typeface="Helvetica Neue Medium" charset="0"/>
              </a:rPr>
              <a:t>We take cues from others</a:t>
            </a:r>
          </a:p>
          <a:p>
            <a:r>
              <a:rPr lang="en-US" sz="3600" dirty="0">
                <a:solidFill>
                  <a:schemeClr val="accent5">
                    <a:lumMod val="40000"/>
                    <a:lumOff val="60000"/>
                  </a:schemeClr>
                </a:solidFill>
                <a:latin typeface="Helvetica Neue Medium" charset="0"/>
                <a:ea typeface="Helvetica Neue Medium" charset="0"/>
                <a:cs typeface="Helvetica Neue Medium" charset="0"/>
              </a:rPr>
              <a:t>People need help in determining what an “appropriate gift” is – whether phone or mail.</a:t>
            </a:r>
          </a:p>
          <a:p>
            <a:endParaRPr lang="en-US" sz="3600" dirty="0">
              <a:solidFill>
                <a:schemeClr val="accent5">
                  <a:lumMod val="40000"/>
                  <a:lumOff val="60000"/>
                </a:schemeClr>
              </a:solidFill>
              <a:latin typeface="Helvetica Neue Medium" charset="0"/>
              <a:ea typeface="Helvetica Neue Medium" charset="0"/>
              <a:cs typeface="Helvetica Neue Medium" charset="0"/>
            </a:endParaRPr>
          </a:p>
        </p:txBody>
      </p:sp>
      <p:sp>
        <p:nvSpPr>
          <p:cNvPr id="5" name="TextBox 4"/>
          <p:cNvSpPr txBox="1"/>
          <p:nvPr/>
        </p:nvSpPr>
        <p:spPr>
          <a:xfrm>
            <a:off x="869430" y="6205928"/>
            <a:ext cx="2720617" cy="369332"/>
          </a:xfrm>
          <a:prstGeom prst="rect">
            <a:avLst/>
          </a:prstGeom>
          <a:noFill/>
        </p:spPr>
        <p:txBody>
          <a:bodyPr wrap="none" rtlCol="0">
            <a:spAutoFit/>
          </a:bodyPr>
          <a:lstStyle/>
          <a:p>
            <a:r>
              <a:rPr lang="en-US" dirty="0"/>
              <a:t>Shang and Corson (2009)</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03823" y="1690687"/>
            <a:ext cx="6488177" cy="4312547"/>
          </a:xfrm>
          <a:prstGeom prst="rect">
            <a:avLst/>
          </a:prstGeom>
        </p:spPr>
      </p:pic>
    </p:spTree>
    <p:extLst>
      <p:ext uri="{BB962C8B-B14F-4D97-AF65-F5344CB8AC3E}">
        <p14:creationId xmlns:p14="http://schemas.microsoft.com/office/powerpoint/2010/main" val="36305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833847" cy="747395"/>
          </a:xfrm>
        </p:spPr>
        <p:txBody>
          <a:bodyPr>
            <a:normAutofit/>
          </a:bodyPr>
          <a:lstStyle/>
          <a:p>
            <a:r>
              <a:rPr lang="en-US" sz="4400" b="1" dirty="0">
                <a:latin typeface="Helvetica Neue" charset="0"/>
                <a:ea typeface="Helvetica Neue" charset="0"/>
                <a:cs typeface="Helvetica Neue" charset="0"/>
              </a:rPr>
              <a:t>Social Influences</a:t>
            </a:r>
          </a:p>
        </p:txBody>
      </p:sp>
      <p:sp>
        <p:nvSpPr>
          <p:cNvPr id="4" name="Text Placeholder 3"/>
          <p:cNvSpPr>
            <a:spLocks noGrp="1"/>
          </p:cNvSpPr>
          <p:nvPr>
            <p:ph sz="half" idx="1"/>
          </p:nvPr>
        </p:nvSpPr>
        <p:spPr>
          <a:xfrm>
            <a:off x="1120000" y="1825625"/>
            <a:ext cx="4264800" cy="4351338"/>
          </a:xfrm>
        </p:spPr>
        <p:txBody>
          <a:bodyPr anchor="t">
            <a:normAutofit/>
          </a:bodyPr>
          <a:lstStyle/>
          <a:p>
            <a:r>
              <a:rPr lang="en-US" dirty="0">
                <a:solidFill>
                  <a:schemeClr val="accent5">
                    <a:lumMod val="40000"/>
                    <a:lumOff val="60000"/>
                  </a:schemeClr>
                </a:solidFill>
                <a:latin typeface="Helvetica Neue Medium" charset="0"/>
                <a:ea typeface="Helvetica Neue Medium" charset="0"/>
                <a:cs typeface="Helvetica Neue Medium" charset="0"/>
              </a:rPr>
              <a:t>People need help in determining what an “appropriate gift” is – whether phone or mail.</a:t>
            </a:r>
          </a:p>
          <a:p>
            <a:endParaRPr lang="en-US" dirty="0">
              <a:solidFill>
                <a:schemeClr val="accent5">
                  <a:lumMod val="40000"/>
                  <a:lumOff val="60000"/>
                </a:schemeClr>
              </a:solidFill>
              <a:latin typeface="Helvetica Neue Medium" charset="0"/>
              <a:ea typeface="Helvetica Neue Medium" charset="0"/>
              <a:cs typeface="Helvetica Neue Medium" charset="0"/>
            </a:endParaRPr>
          </a:p>
          <a:p>
            <a:r>
              <a:rPr lang="en-US" dirty="0">
                <a:solidFill>
                  <a:schemeClr val="accent5">
                    <a:lumMod val="40000"/>
                    <a:lumOff val="60000"/>
                  </a:schemeClr>
                </a:solidFill>
                <a:latin typeface="Helvetica Neue Medium" charset="0"/>
                <a:ea typeface="Helvetica Neue Medium" charset="0"/>
                <a:cs typeface="Helvetica Neue Medium" charset="0"/>
              </a:rPr>
              <a:t>Cues from others</a:t>
            </a:r>
          </a:p>
        </p:txBody>
      </p:sp>
      <p:sp>
        <p:nvSpPr>
          <p:cNvPr id="5" name="TextBox 4"/>
          <p:cNvSpPr txBox="1"/>
          <p:nvPr/>
        </p:nvSpPr>
        <p:spPr>
          <a:xfrm>
            <a:off x="869430" y="6205928"/>
            <a:ext cx="2720617" cy="369332"/>
          </a:xfrm>
          <a:prstGeom prst="rect">
            <a:avLst/>
          </a:prstGeom>
          <a:noFill/>
        </p:spPr>
        <p:txBody>
          <a:bodyPr wrap="none" rtlCol="0">
            <a:spAutoFit/>
          </a:bodyPr>
          <a:lstStyle/>
          <a:p>
            <a:r>
              <a:rPr lang="en-US" dirty="0"/>
              <a:t>Shang and Corson (2009)</a:t>
            </a:r>
          </a:p>
        </p:txBody>
      </p:sp>
      <p:sp>
        <p:nvSpPr>
          <p:cNvPr id="3" name="Rectangle 2"/>
          <p:cNvSpPr/>
          <p:nvPr/>
        </p:nvSpPr>
        <p:spPr>
          <a:xfrm>
            <a:off x="7714528" y="3420942"/>
            <a:ext cx="636608" cy="1632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530864" y="3321934"/>
            <a:ext cx="636608" cy="1731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347200" y="2685327"/>
            <a:ext cx="673904" cy="2367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200832" y="2129742"/>
            <a:ext cx="636608" cy="29232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651906" y="2860269"/>
            <a:ext cx="699230" cy="461665"/>
          </a:xfrm>
          <a:prstGeom prst="rect">
            <a:avLst/>
          </a:prstGeom>
          <a:noFill/>
        </p:spPr>
        <p:txBody>
          <a:bodyPr wrap="none" rtlCol="0">
            <a:spAutoFit/>
          </a:bodyPr>
          <a:lstStyle/>
          <a:p>
            <a:r>
              <a:rPr lang="en-US" sz="2400" b="1" dirty="0">
                <a:latin typeface="Helvetica Neue" charset="0"/>
                <a:ea typeface="Helvetica Neue" charset="0"/>
                <a:cs typeface="Helvetica Neue" charset="0"/>
              </a:rPr>
              <a:t>$87</a:t>
            </a:r>
          </a:p>
        </p:txBody>
      </p:sp>
      <p:sp>
        <p:nvSpPr>
          <p:cNvPr id="11" name="TextBox 10"/>
          <p:cNvSpPr txBox="1"/>
          <p:nvPr/>
        </p:nvSpPr>
        <p:spPr>
          <a:xfrm>
            <a:off x="8467205" y="2860268"/>
            <a:ext cx="699230" cy="461665"/>
          </a:xfrm>
          <a:prstGeom prst="rect">
            <a:avLst/>
          </a:prstGeom>
          <a:noFill/>
        </p:spPr>
        <p:txBody>
          <a:bodyPr wrap="none" rtlCol="0">
            <a:spAutoFit/>
          </a:bodyPr>
          <a:lstStyle/>
          <a:p>
            <a:r>
              <a:rPr lang="en-US" sz="2400" b="1" dirty="0">
                <a:latin typeface="Helvetica Neue" charset="0"/>
                <a:ea typeface="Helvetica Neue" charset="0"/>
                <a:cs typeface="Helvetica Neue" charset="0"/>
              </a:rPr>
              <a:t>$87</a:t>
            </a:r>
          </a:p>
        </p:txBody>
      </p:sp>
      <p:sp>
        <p:nvSpPr>
          <p:cNvPr id="12" name="TextBox 11"/>
          <p:cNvSpPr txBox="1"/>
          <p:nvPr/>
        </p:nvSpPr>
        <p:spPr>
          <a:xfrm>
            <a:off x="9321874" y="2129742"/>
            <a:ext cx="699230" cy="461665"/>
          </a:xfrm>
          <a:prstGeom prst="rect">
            <a:avLst/>
          </a:prstGeom>
          <a:noFill/>
        </p:spPr>
        <p:txBody>
          <a:bodyPr wrap="none" rtlCol="0">
            <a:spAutoFit/>
          </a:bodyPr>
          <a:lstStyle/>
          <a:p>
            <a:r>
              <a:rPr lang="en-US" sz="2400" b="1" dirty="0">
                <a:latin typeface="Helvetica Neue" charset="0"/>
                <a:ea typeface="Helvetica Neue" charset="0"/>
                <a:cs typeface="Helvetica Neue" charset="0"/>
              </a:rPr>
              <a:t>$97</a:t>
            </a:r>
          </a:p>
        </p:txBody>
      </p:sp>
      <p:sp>
        <p:nvSpPr>
          <p:cNvPr id="13" name="TextBox 12"/>
          <p:cNvSpPr txBox="1"/>
          <p:nvPr/>
        </p:nvSpPr>
        <p:spPr>
          <a:xfrm>
            <a:off x="10083760" y="1567237"/>
            <a:ext cx="870751" cy="461665"/>
          </a:xfrm>
          <a:prstGeom prst="rect">
            <a:avLst/>
          </a:prstGeom>
          <a:noFill/>
        </p:spPr>
        <p:txBody>
          <a:bodyPr wrap="none" rtlCol="0">
            <a:spAutoFit/>
          </a:bodyPr>
          <a:lstStyle/>
          <a:p>
            <a:r>
              <a:rPr lang="en-US" sz="2400" b="1" dirty="0">
                <a:latin typeface="Helvetica Neue" charset="0"/>
                <a:ea typeface="Helvetica Neue" charset="0"/>
                <a:cs typeface="Helvetica Neue" charset="0"/>
              </a:rPr>
              <a:t>$107</a:t>
            </a:r>
          </a:p>
        </p:txBody>
      </p:sp>
      <p:sp>
        <p:nvSpPr>
          <p:cNvPr id="14" name="TextBox 13"/>
          <p:cNvSpPr txBox="1"/>
          <p:nvPr/>
        </p:nvSpPr>
        <p:spPr>
          <a:xfrm>
            <a:off x="7304940" y="5097468"/>
            <a:ext cx="1455783" cy="523220"/>
          </a:xfrm>
          <a:prstGeom prst="rect">
            <a:avLst/>
          </a:prstGeom>
          <a:noFill/>
        </p:spPr>
        <p:txBody>
          <a:bodyPr wrap="none" rtlCol="0">
            <a:spAutoFit/>
          </a:bodyPr>
          <a:lstStyle/>
          <a:p>
            <a:r>
              <a:rPr lang="en-US" sz="2800" b="1" dirty="0">
                <a:solidFill>
                  <a:schemeClr val="bg2">
                    <a:lumMod val="20000"/>
                    <a:lumOff val="80000"/>
                  </a:schemeClr>
                </a:solidFill>
                <a:latin typeface="Helvetica Neue" charset="0"/>
                <a:ea typeface="Helvetica Neue" charset="0"/>
                <a:cs typeface="Helvetica Neue" charset="0"/>
              </a:rPr>
              <a:t>Control</a:t>
            </a:r>
          </a:p>
        </p:txBody>
      </p:sp>
      <p:sp>
        <p:nvSpPr>
          <p:cNvPr id="15" name="TextBox 14"/>
          <p:cNvSpPr txBox="1"/>
          <p:nvPr/>
        </p:nvSpPr>
        <p:spPr>
          <a:xfrm>
            <a:off x="8442704" y="5595976"/>
            <a:ext cx="785793" cy="523220"/>
          </a:xfrm>
          <a:prstGeom prst="rect">
            <a:avLst/>
          </a:prstGeom>
          <a:noFill/>
        </p:spPr>
        <p:txBody>
          <a:bodyPr wrap="none" rtlCol="0">
            <a:spAutoFit/>
          </a:bodyPr>
          <a:lstStyle/>
          <a:p>
            <a:r>
              <a:rPr lang="en-US" sz="2800" b="1" dirty="0">
                <a:solidFill>
                  <a:schemeClr val="bg2">
                    <a:lumMod val="20000"/>
                    <a:lumOff val="80000"/>
                  </a:schemeClr>
                </a:solidFill>
                <a:latin typeface="Helvetica Neue" charset="0"/>
                <a:ea typeface="Helvetica Neue" charset="0"/>
                <a:cs typeface="Helvetica Neue" charset="0"/>
              </a:rPr>
              <a:t>$75</a:t>
            </a:r>
          </a:p>
        </p:txBody>
      </p:sp>
      <p:sp>
        <p:nvSpPr>
          <p:cNvPr id="16" name="TextBox 15"/>
          <p:cNvSpPr txBox="1"/>
          <p:nvPr/>
        </p:nvSpPr>
        <p:spPr>
          <a:xfrm>
            <a:off x="9178405" y="5146892"/>
            <a:ext cx="986167" cy="523220"/>
          </a:xfrm>
          <a:prstGeom prst="rect">
            <a:avLst/>
          </a:prstGeom>
          <a:noFill/>
        </p:spPr>
        <p:txBody>
          <a:bodyPr wrap="none" rtlCol="0">
            <a:spAutoFit/>
          </a:bodyPr>
          <a:lstStyle/>
          <a:p>
            <a:r>
              <a:rPr lang="en-US" sz="2800" b="1" dirty="0">
                <a:solidFill>
                  <a:schemeClr val="bg2">
                    <a:lumMod val="20000"/>
                    <a:lumOff val="80000"/>
                  </a:schemeClr>
                </a:solidFill>
                <a:latin typeface="Helvetica Neue" charset="0"/>
                <a:ea typeface="Helvetica Neue" charset="0"/>
                <a:cs typeface="Helvetica Neue" charset="0"/>
              </a:rPr>
              <a:t>$180</a:t>
            </a:r>
          </a:p>
        </p:txBody>
      </p:sp>
      <p:sp>
        <p:nvSpPr>
          <p:cNvPr id="17" name="TextBox 16"/>
          <p:cNvSpPr txBox="1"/>
          <p:nvPr/>
        </p:nvSpPr>
        <p:spPr>
          <a:xfrm>
            <a:off x="10103352" y="5620688"/>
            <a:ext cx="996770" cy="523220"/>
          </a:xfrm>
          <a:prstGeom prst="rect">
            <a:avLst/>
          </a:prstGeom>
          <a:noFill/>
        </p:spPr>
        <p:txBody>
          <a:bodyPr wrap="square" rtlCol="0">
            <a:spAutoFit/>
          </a:bodyPr>
          <a:lstStyle/>
          <a:p>
            <a:r>
              <a:rPr lang="en-US" sz="2800" b="1" dirty="0">
                <a:solidFill>
                  <a:schemeClr val="bg2">
                    <a:lumMod val="20000"/>
                    <a:lumOff val="80000"/>
                  </a:schemeClr>
                </a:solidFill>
                <a:latin typeface="Helvetica Neue" charset="0"/>
                <a:ea typeface="Helvetica Neue" charset="0"/>
                <a:cs typeface="Helvetica Neue" charset="0"/>
              </a:rPr>
              <a:t>$300</a:t>
            </a:r>
          </a:p>
        </p:txBody>
      </p:sp>
    </p:spTree>
    <p:extLst>
      <p:ext uri="{BB962C8B-B14F-4D97-AF65-F5344CB8AC3E}">
        <p14:creationId xmlns:p14="http://schemas.microsoft.com/office/powerpoint/2010/main" val="23769516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latin typeface="Helvetica Neue" charset="0"/>
                <a:ea typeface="Helvetica Neue" charset="0"/>
                <a:cs typeface="Helvetica Neue" charset="0"/>
              </a:rPr>
              <a:t>Social influences: Share identity</a:t>
            </a:r>
          </a:p>
        </p:txBody>
      </p:sp>
      <p:sp>
        <p:nvSpPr>
          <p:cNvPr id="4" name="Text Placeholder 3"/>
          <p:cNvSpPr>
            <a:spLocks noGrp="1"/>
          </p:cNvSpPr>
          <p:nvPr>
            <p:ph sz="half" idx="1"/>
          </p:nvPr>
        </p:nvSpPr>
        <p:spPr>
          <a:xfrm>
            <a:off x="1119999" y="2584174"/>
            <a:ext cx="6380395" cy="2184596"/>
          </a:xfrm>
        </p:spPr>
        <p:txBody>
          <a:bodyPr anchor="t">
            <a:normAutofit/>
          </a:bodyPr>
          <a:lstStyle/>
          <a:p>
            <a:pPr marL="0" indent="0">
              <a:buNone/>
            </a:pPr>
            <a:r>
              <a:rPr lang="en-US" sz="4400" dirty="0">
                <a:solidFill>
                  <a:schemeClr val="accent5">
                    <a:lumMod val="40000"/>
                    <a:lumOff val="60000"/>
                  </a:schemeClr>
                </a:solidFill>
                <a:latin typeface="Helvetica Neue Medium" charset="0"/>
                <a:ea typeface="Helvetica Neue Medium" charset="0"/>
                <a:cs typeface="Helvetica Neue Medium" charset="0"/>
              </a:rPr>
              <a:t>“We had another donor. He/she gave $300.”</a:t>
            </a:r>
          </a:p>
          <a:p>
            <a:pPr marL="0" indent="0">
              <a:buNone/>
            </a:pPr>
            <a:endParaRPr lang="en-US" sz="4400" dirty="0">
              <a:solidFill>
                <a:schemeClr val="accent5">
                  <a:lumMod val="40000"/>
                  <a:lumOff val="60000"/>
                </a:schemeClr>
              </a:solidFill>
              <a:latin typeface="Helvetica Neue Medium" charset="0"/>
              <a:ea typeface="Helvetica Neue Medium" charset="0"/>
              <a:cs typeface="Helvetica Neue Medium" charset="0"/>
            </a:endParaRPr>
          </a:p>
        </p:txBody>
      </p:sp>
      <p:sp>
        <p:nvSpPr>
          <p:cNvPr id="7" name="TextBox 6"/>
          <p:cNvSpPr txBox="1"/>
          <p:nvPr/>
        </p:nvSpPr>
        <p:spPr>
          <a:xfrm>
            <a:off x="1102659" y="6037729"/>
            <a:ext cx="1531638" cy="369332"/>
          </a:xfrm>
          <a:prstGeom prst="rect">
            <a:avLst/>
          </a:prstGeom>
          <a:noFill/>
        </p:spPr>
        <p:txBody>
          <a:bodyPr wrap="none" rtlCol="0">
            <a:spAutoFit/>
          </a:bodyPr>
          <a:lstStyle/>
          <a:p>
            <a:r>
              <a:rPr lang="en-US" dirty="0" err="1"/>
              <a:t>Cialdini</a:t>
            </a:r>
            <a:r>
              <a:rPr lang="en-US" dirty="0"/>
              <a:t> (2001)</a:t>
            </a:r>
          </a:p>
        </p:txBody>
      </p:sp>
      <p:sp>
        <p:nvSpPr>
          <p:cNvPr id="3" name="Rectangle 2"/>
          <p:cNvSpPr/>
          <p:nvPr/>
        </p:nvSpPr>
        <p:spPr>
          <a:xfrm>
            <a:off x="8163338" y="3637462"/>
            <a:ext cx="1139687" cy="2128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bg1"/>
              </a:solidFill>
            </a:endParaRPr>
          </a:p>
          <a:p>
            <a:pPr algn="ctr"/>
            <a:r>
              <a:rPr lang="en-US" sz="7200" b="1" dirty="0">
                <a:solidFill>
                  <a:srgbClr val="FF0000"/>
                </a:solidFill>
              </a:rPr>
              <a:t>≠</a:t>
            </a:r>
          </a:p>
          <a:p>
            <a:pPr algn="ctr"/>
            <a:endParaRPr lang="en-US" dirty="0"/>
          </a:p>
          <a:p>
            <a:pPr algn="ctr"/>
            <a:endParaRPr lang="en-US" dirty="0"/>
          </a:p>
          <a:p>
            <a:pPr algn="ctr"/>
            <a:endParaRPr lang="en-US" dirty="0"/>
          </a:p>
          <a:p>
            <a:pPr algn="ctr"/>
            <a:endParaRPr lang="en-US" dirty="0"/>
          </a:p>
        </p:txBody>
      </p:sp>
      <p:sp>
        <p:nvSpPr>
          <p:cNvPr id="8" name="Rectangle 7"/>
          <p:cNvSpPr/>
          <p:nvPr/>
        </p:nvSpPr>
        <p:spPr>
          <a:xfrm>
            <a:off x="9816067" y="2584174"/>
            <a:ext cx="1248298" cy="31816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bg1"/>
              </a:solidFill>
            </a:endParaRPr>
          </a:p>
          <a:p>
            <a:pPr algn="ctr"/>
            <a:r>
              <a:rPr lang="en-US" sz="7200" b="1" dirty="0">
                <a:solidFill>
                  <a:schemeClr val="bg1"/>
                </a:solidFill>
              </a:rPr>
              <a:t>=</a:t>
            </a:r>
          </a:p>
        </p:txBody>
      </p:sp>
      <p:sp>
        <p:nvSpPr>
          <p:cNvPr id="5" name="TextBox 4"/>
          <p:cNvSpPr txBox="1"/>
          <p:nvPr/>
        </p:nvSpPr>
        <p:spPr>
          <a:xfrm>
            <a:off x="8105445" y="2802379"/>
            <a:ext cx="1255472" cy="707886"/>
          </a:xfrm>
          <a:prstGeom prst="rect">
            <a:avLst/>
          </a:prstGeom>
          <a:noFill/>
        </p:spPr>
        <p:txBody>
          <a:bodyPr wrap="none" rtlCol="0">
            <a:spAutoFit/>
          </a:bodyPr>
          <a:lstStyle/>
          <a:p>
            <a:r>
              <a:rPr lang="en-US" sz="4000" b="1" dirty="0"/>
              <a:t>$106</a:t>
            </a:r>
          </a:p>
        </p:txBody>
      </p:sp>
      <p:sp>
        <p:nvSpPr>
          <p:cNvPr id="9" name="TextBox 8"/>
          <p:cNvSpPr txBox="1"/>
          <p:nvPr/>
        </p:nvSpPr>
        <p:spPr>
          <a:xfrm>
            <a:off x="9713603" y="1767061"/>
            <a:ext cx="1350762" cy="707886"/>
          </a:xfrm>
          <a:prstGeom prst="rect">
            <a:avLst/>
          </a:prstGeom>
          <a:noFill/>
        </p:spPr>
        <p:txBody>
          <a:bodyPr wrap="square" rtlCol="0">
            <a:spAutoFit/>
          </a:bodyPr>
          <a:lstStyle/>
          <a:p>
            <a:r>
              <a:rPr lang="en-US" sz="4000" b="1" dirty="0"/>
              <a:t>$142</a:t>
            </a:r>
          </a:p>
        </p:txBody>
      </p:sp>
    </p:spTree>
    <p:extLst>
      <p:ext uri="{BB962C8B-B14F-4D97-AF65-F5344CB8AC3E}">
        <p14:creationId xmlns:p14="http://schemas.microsoft.com/office/powerpoint/2010/main" val="88200163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000" y="365125"/>
            <a:ext cx="10233800" cy="1325563"/>
          </a:xfrm>
        </p:spPr>
        <p:txBody>
          <a:bodyPr>
            <a:normAutofit/>
          </a:bodyPr>
          <a:lstStyle/>
          <a:p>
            <a:r>
              <a:rPr lang="en-US" sz="4800" b="1" dirty="0" err="1">
                <a:solidFill>
                  <a:schemeClr val="accent1">
                    <a:lumMod val="40000"/>
                    <a:lumOff val="60000"/>
                  </a:schemeClr>
                </a:solidFill>
                <a:latin typeface="Avenir Next Demi Bold" panose="020B0503020202020204" pitchFamily="34" charset="0"/>
                <a:ea typeface="Helvetica Neue" charset="0"/>
                <a:cs typeface="Helvetica Neue" charset="0"/>
              </a:rPr>
              <a:t>Homophily</a:t>
            </a:r>
            <a:endParaRPr lang="en-US" sz="4800" b="1" dirty="0">
              <a:solidFill>
                <a:schemeClr val="accent1">
                  <a:lumMod val="40000"/>
                  <a:lumOff val="60000"/>
                </a:schemeClr>
              </a:solidFill>
              <a:latin typeface="Avenir Next Demi Bold" panose="020B0503020202020204" pitchFamily="34" charset="0"/>
              <a:ea typeface="Helvetica Neue" charset="0"/>
              <a:cs typeface="Helvetica Neue" charset="0"/>
            </a:endParaRPr>
          </a:p>
        </p:txBody>
      </p:sp>
      <p:sp>
        <p:nvSpPr>
          <p:cNvPr id="3" name="Content Placeholder 2"/>
          <p:cNvSpPr>
            <a:spLocks noGrp="1"/>
          </p:cNvSpPr>
          <p:nvPr>
            <p:ph idx="1"/>
          </p:nvPr>
        </p:nvSpPr>
        <p:spPr>
          <a:xfrm>
            <a:off x="1569179" y="2081463"/>
            <a:ext cx="9624200" cy="2265948"/>
          </a:xfrm>
        </p:spPr>
        <p:txBody>
          <a:bodyPr>
            <a:normAutofit/>
          </a:bodyPr>
          <a:lstStyle/>
          <a:p>
            <a:pPr marL="0" indent="0">
              <a:buNone/>
            </a:pPr>
            <a:r>
              <a:rPr lang="en-US" sz="4400" b="1" dirty="0">
                <a:latin typeface="Avenir Next Demi Bold" panose="020B0503020202020204" pitchFamily="34" charset="0"/>
              </a:rPr>
              <a:t>"love of the same” – the tendency of individuals to associate and bond with similar others.</a:t>
            </a:r>
          </a:p>
        </p:txBody>
      </p:sp>
    </p:spTree>
    <p:extLst>
      <p:ext uri="{BB962C8B-B14F-4D97-AF65-F5344CB8AC3E}">
        <p14:creationId xmlns:p14="http://schemas.microsoft.com/office/powerpoint/2010/main" val="131479338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40974"/>
            <a:ext cx="4826643" cy="4826643"/>
          </a:xfrm>
          <a:prstGeom prst="rect">
            <a:avLst/>
          </a:prstGeom>
        </p:spPr>
      </p:pic>
      <p:pic>
        <p:nvPicPr>
          <p:cNvPr id="3" name="Picture 2"/>
          <p:cNvPicPr>
            <a:picLocks noChangeAspect="1"/>
          </p:cNvPicPr>
          <p:nvPr/>
        </p:nvPicPr>
        <p:blipFill>
          <a:blip r:embed="rId4"/>
          <a:stretch>
            <a:fillRect/>
          </a:stretch>
        </p:blipFill>
        <p:spPr>
          <a:xfrm>
            <a:off x="4826643" y="840975"/>
            <a:ext cx="7365357" cy="4852470"/>
          </a:xfrm>
          <a:prstGeom prst="rect">
            <a:avLst/>
          </a:prstGeom>
        </p:spPr>
      </p:pic>
    </p:spTree>
    <p:extLst>
      <p:ext uri="{BB962C8B-B14F-4D97-AF65-F5344CB8AC3E}">
        <p14:creationId xmlns:p14="http://schemas.microsoft.com/office/powerpoint/2010/main" val="178467159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Helvetica Neue" charset="0"/>
                <a:ea typeface="Helvetica Neue" charset="0"/>
                <a:cs typeface="Helvetica Neue" charset="0"/>
              </a:rPr>
              <a:t>The </a:t>
            </a:r>
            <a:r>
              <a:rPr lang="en-US" sz="3600" b="1" dirty="0">
                <a:solidFill>
                  <a:schemeClr val="tx1">
                    <a:lumMod val="50000"/>
                  </a:schemeClr>
                </a:solidFill>
                <a:latin typeface="Helvetica Neue" charset="0"/>
                <a:ea typeface="Helvetica Neue" charset="0"/>
                <a:cs typeface="Helvetica Neue" charset="0"/>
              </a:rPr>
              <a:t>Polite</a:t>
            </a:r>
            <a:r>
              <a:rPr lang="en-US" sz="3600" b="1" dirty="0">
                <a:latin typeface="Helvetica Neue" charset="0"/>
                <a:ea typeface="Helvetica Neue" charset="0"/>
                <a:cs typeface="Helvetica Neue" charset="0"/>
              </a:rPr>
              <a:t> Rational Dinner Guest</a:t>
            </a:r>
          </a:p>
        </p:txBody>
      </p:sp>
      <p:sp>
        <p:nvSpPr>
          <p:cNvPr id="3" name="Content Placeholder 2"/>
          <p:cNvSpPr>
            <a:spLocks noGrp="1"/>
          </p:cNvSpPr>
          <p:nvPr>
            <p:ph idx="1"/>
          </p:nvPr>
        </p:nvSpPr>
        <p:spPr/>
        <p:txBody>
          <a:bodyPr>
            <a:normAutofit/>
          </a:bodyPr>
          <a:lstStyle/>
          <a:p>
            <a:pPr marL="0" indent="0">
              <a:lnSpc>
                <a:spcPct val="60000"/>
              </a:lnSpc>
              <a:buNone/>
            </a:pPr>
            <a:r>
              <a:rPr lang="en-US" sz="4000" b="1" dirty="0">
                <a:solidFill>
                  <a:srgbClr val="FFFF00"/>
                </a:solidFill>
              </a:rPr>
              <a:t>Thank you for inviting me </a:t>
            </a:r>
          </a:p>
          <a:p>
            <a:pPr marL="0" indent="0">
              <a:lnSpc>
                <a:spcPct val="60000"/>
              </a:lnSpc>
              <a:buNone/>
            </a:pPr>
            <a:r>
              <a:rPr lang="en-US" sz="4000" b="1" dirty="0">
                <a:solidFill>
                  <a:srgbClr val="FFFF00"/>
                </a:solidFill>
              </a:rPr>
              <a:t>to dinner tonight.   </a:t>
            </a:r>
          </a:p>
          <a:p>
            <a:pPr marL="0" indent="0">
              <a:buNone/>
            </a:pPr>
            <a:r>
              <a:rPr lang="en-US" sz="4800" b="1" dirty="0">
                <a:solidFill>
                  <a:srgbClr val="FFFF00"/>
                </a:solidFill>
              </a:rPr>
              <a:t>Here’s $35.</a:t>
            </a:r>
          </a:p>
          <a:p>
            <a:endParaRPr lang="en-US" sz="4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79381" y="3124200"/>
            <a:ext cx="8198018" cy="5465345"/>
          </a:xfrm>
          <a:prstGeom prst="rect">
            <a:avLst/>
          </a:prstGeom>
        </p:spPr>
      </p:pic>
    </p:spTree>
    <p:extLst>
      <p:ext uri="{BB962C8B-B14F-4D97-AF65-F5344CB8AC3E}">
        <p14:creationId xmlns:p14="http://schemas.microsoft.com/office/powerpoint/2010/main" val="12573888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12192000" cy="6096000"/>
          </a:xfrm>
          <a:prstGeom prst="rect">
            <a:avLst/>
          </a:prstGeom>
        </p:spPr>
      </p:pic>
    </p:spTree>
    <p:extLst>
      <p:ext uri="{BB962C8B-B14F-4D97-AF65-F5344CB8AC3E}">
        <p14:creationId xmlns:p14="http://schemas.microsoft.com/office/powerpoint/2010/main" val="206101055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latin typeface="Helvetica Neue" charset="0"/>
                <a:ea typeface="Helvetica Neue" charset="0"/>
                <a:cs typeface="Helvetica Neue" charset="0"/>
              </a:rPr>
              <a:t>Social Decision Making</a:t>
            </a:r>
          </a:p>
        </p:txBody>
      </p:sp>
      <p:sp>
        <p:nvSpPr>
          <p:cNvPr id="3" name="Content Placeholder 2"/>
          <p:cNvSpPr>
            <a:spLocks noGrp="1"/>
          </p:cNvSpPr>
          <p:nvPr>
            <p:ph idx="1"/>
          </p:nvPr>
        </p:nvSpPr>
        <p:spPr>
          <a:xfrm>
            <a:off x="7812911" y="1690688"/>
            <a:ext cx="4143738" cy="4501768"/>
          </a:xfrm>
        </p:spPr>
        <p:txBody>
          <a:bodyPr>
            <a:normAutofit/>
          </a:bodyPr>
          <a:lstStyle/>
          <a:p>
            <a:r>
              <a:rPr lang="en-US" sz="4000" b="1" dirty="0">
                <a:solidFill>
                  <a:schemeClr val="accent5">
                    <a:lumMod val="60000"/>
                    <a:lumOff val="40000"/>
                  </a:schemeClr>
                </a:solidFill>
              </a:rPr>
              <a:t>Crowdfunding</a:t>
            </a:r>
          </a:p>
          <a:p>
            <a:r>
              <a:rPr lang="en-US" sz="4000" b="1" dirty="0">
                <a:solidFill>
                  <a:schemeClr val="accent5">
                    <a:lumMod val="60000"/>
                    <a:lumOff val="40000"/>
                  </a:schemeClr>
                </a:solidFill>
              </a:rPr>
              <a:t>Peer-2-peer</a:t>
            </a:r>
          </a:p>
          <a:p>
            <a:r>
              <a:rPr lang="en-US" sz="4000" b="1" dirty="0">
                <a:solidFill>
                  <a:schemeClr val="accent5">
                    <a:lumMod val="60000"/>
                    <a:lumOff val="40000"/>
                  </a:schemeClr>
                </a:solidFill>
              </a:rPr>
              <a:t>Giving Tuesday</a:t>
            </a:r>
          </a:p>
          <a:p>
            <a:r>
              <a:rPr lang="en-US" sz="4000" b="1" dirty="0">
                <a:solidFill>
                  <a:schemeClr val="accent5">
                    <a:lumMod val="60000"/>
                    <a:lumOff val="40000"/>
                  </a:schemeClr>
                </a:solidFill>
              </a:rPr>
              <a:t>24-Hour Giving</a:t>
            </a:r>
          </a:p>
        </p:txBody>
      </p:sp>
      <p:sp>
        <p:nvSpPr>
          <p:cNvPr id="4" name="Content Placeholder 2"/>
          <p:cNvSpPr txBox="1">
            <a:spLocks/>
          </p:cNvSpPr>
          <p:nvPr/>
        </p:nvSpPr>
        <p:spPr>
          <a:xfrm>
            <a:off x="1272399" y="1719943"/>
            <a:ext cx="5547019" cy="37969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“Individuals are motivated not only by monetary gains but also by some reward derived from </a:t>
            </a:r>
            <a:r>
              <a:rPr lang="en-US" sz="4000" b="1" dirty="0">
                <a:solidFill>
                  <a:schemeClr val="tx2"/>
                </a:solidFill>
              </a:rPr>
              <a:t>cooperating in social situations</a:t>
            </a:r>
            <a:r>
              <a:rPr lang="en-US" sz="4000" dirty="0">
                <a:solidFill>
                  <a:schemeClr val="tx1"/>
                </a:solidFill>
              </a:rPr>
              <a:t>.”</a:t>
            </a:r>
          </a:p>
        </p:txBody>
      </p:sp>
    </p:spTree>
    <p:extLst>
      <p:ext uri="{BB962C8B-B14F-4D97-AF65-F5344CB8AC3E}">
        <p14:creationId xmlns:p14="http://schemas.microsoft.com/office/powerpoint/2010/main" val="136240699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Helvetica Neue" charset="0"/>
                <a:ea typeface="Helvetica Neue" charset="0"/>
                <a:cs typeface="Helvetica Neue" charset="0"/>
              </a:rPr>
              <a:t>Autobiographical Connections</a:t>
            </a:r>
          </a:p>
        </p:txBody>
      </p:sp>
      <p:sp>
        <p:nvSpPr>
          <p:cNvPr id="3" name="Content Placeholder 2"/>
          <p:cNvSpPr>
            <a:spLocks noGrp="1"/>
          </p:cNvSpPr>
          <p:nvPr>
            <p:ph sz="half" idx="1"/>
          </p:nvPr>
        </p:nvSpPr>
        <p:spPr>
          <a:xfrm>
            <a:off x="974168" y="1916386"/>
            <a:ext cx="9960531" cy="4154214"/>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000" dirty="0">
                <a:solidFill>
                  <a:schemeClr val="accent5"/>
                </a:solidFill>
                <a:latin typeface="Helvetica Neue Medium" charset="0"/>
                <a:ea typeface="Helvetica Neue Medium" charset="0"/>
                <a:cs typeface="Helvetica Neue Medium" charset="0"/>
              </a:rPr>
              <a:t>Emphasize </a:t>
            </a:r>
            <a:r>
              <a:rPr lang="en-US" sz="4000" dirty="0">
                <a:solidFill>
                  <a:schemeClr val="tx2">
                    <a:lumMod val="60000"/>
                    <a:lumOff val="40000"/>
                  </a:schemeClr>
                </a:solidFill>
                <a:latin typeface="Helvetica Neue Medium" charset="0"/>
                <a:ea typeface="Helvetica Neue Medium" charset="0"/>
                <a:cs typeface="Helvetica Neue Medium" charset="0"/>
              </a:rPr>
              <a:t>autobiographical</a:t>
            </a:r>
            <a:r>
              <a:rPr lang="en-US" sz="4000" dirty="0">
                <a:solidFill>
                  <a:schemeClr val="accent6"/>
                </a:solidFill>
                <a:latin typeface="Helvetica Neue Medium" charset="0"/>
                <a:ea typeface="Helvetica Neue Medium" charset="0"/>
                <a:cs typeface="Helvetica Neue Medium" charset="0"/>
              </a:rPr>
              <a:t> </a:t>
            </a:r>
            <a:r>
              <a:rPr lang="en-US" sz="4000" dirty="0">
                <a:solidFill>
                  <a:schemeClr val="tx2">
                    <a:lumMod val="60000"/>
                    <a:lumOff val="40000"/>
                  </a:schemeClr>
                </a:solidFill>
                <a:latin typeface="Helvetica Neue Medium" charset="0"/>
                <a:ea typeface="Helvetica Neue Medium" charset="0"/>
                <a:cs typeface="Helvetica Neue Medium" charset="0"/>
              </a:rPr>
              <a:t>connections </a:t>
            </a:r>
            <a:r>
              <a:rPr lang="en-US" sz="4000" dirty="0">
                <a:solidFill>
                  <a:schemeClr val="accent5"/>
                </a:solidFill>
                <a:latin typeface="Helvetica Neue Medium" charset="0"/>
                <a:ea typeface="Helvetica Neue Medium" charset="0"/>
                <a:cs typeface="Helvetica Neue Medium" charset="0"/>
              </a:rPr>
              <a:t>between the donor and the charity (or its beneficiaries)</a:t>
            </a:r>
            <a:r>
              <a:rPr lang="is-IS" sz="4000" dirty="0">
                <a:solidFill>
                  <a:schemeClr val="accent5"/>
                </a:solidFill>
                <a:latin typeface="Helvetica Neue Medium" charset="0"/>
                <a:ea typeface="Helvetica Neue Medium" charset="0"/>
                <a:cs typeface="Helvetica Neue Medium" charset="0"/>
              </a:rPr>
              <a:t>…</a:t>
            </a:r>
            <a:r>
              <a:rPr lang="en-US" sz="4000" dirty="0">
                <a:solidFill>
                  <a:schemeClr val="accent5"/>
                </a:solidFill>
                <a:latin typeface="Helvetica Neue Medium" charset="0"/>
                <a:ea typeface="Helvetica Neue Medium" charset="0"/>
                <a:cs typeface="Helvetica Neue Medium" charset="0"/>
              </a:rPr>
              <a:t> </a:t>
            </a:r>
          </a:p>
          <a:p>
            <a:pPr marL="0" marR="0" lvl="0" indent="0" defTabSz="914400" eaLnBrk="1" fontAlgn="auto" latinLnBrk="0" hangingPunct="1">
              <a:lnSpc>
                <a:spcPct val="100000"/>
              </a:lnSpc>
              <a:spcBef>
                <a:spcPts val="0"/>
              </a:spcBef>
              <a:spcAft>
                <a:spcPts val="0"/>
              </a:spcAft>
              <a:buClrTx/>
              <a:buSzTx/>
              <a:buFontTx/>
              <a:buNone/>
              <a:tabLst/>
              <a:defRPr/>
            </a:pPr>
            <a:endParaRPr lang="en-US" sz="4000" dirty="0">
              <a:solidFill>
                <a:schemeClr val="accent5"/>
              </a:solidFill>
              <a:latin typeface="Helvetica Neue Medium" charset="0"/>
              <a:ea typeface="Helvetica Neue Medium" charset="0"/>
              <a:cs typeface="Helvetica Neue Medium"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lang="is-IS" sz="4000" dirty="0">
                <a:solidFill>
                  <a:schemeClr val="accent5"/>
                </a:solidFill>
                <a:latin typeface="Helvetica Neue Medium" charset="0"/>
                <a:ea typeface="Helvetica Neue Medium" charset="0"/>
                <a:cs typeface="Helvetica Neue Medium" charset="0"/>
              </a:rPr>
              <a:t>…</a:t>
            </a:r>
            <a:r>
              <a:rPr lang="en-US" sz="4000" dirty="0">
                <a:solidFill>
                  <a:schemeClr val="accent5"/>
                </a:solidFill>
                <a:latin typeface="Helvetica Neue Medium" charset="0"/>
                <a:ea typeface="Helvetica Neue Medium" charset="0"/>
                <a:cs typeface="Helvetica Neue Medium" charset="0"/>
              </a:rPr>
              <a:t>rather than focusing on </a:t>
            </a:r>
          </a:p>
          <a:p>
            <a:pPr marL="0" marR="0" lvl="0" indent="0" algn="r" defTabSz="914400" eaLnBrk="1" fontAlgn="auto" latinLnBrk="0" hangingPunct="1">
              <a:lnSpc>
                <a:spcPct val="100000"/>
              </a:lnSpc>
              <a:spcBef>
                <a:spcPts val="0"/>
              </a:spcBef>
              <a:spcAft>
                <a:spcPts val="0"/>
              </a:spcAft>
              <a:buClrTx/>
              <a:buSzTx/>
              <a:buFontTx/>
              <a:buNone/>
              <a:tabLst/>
              <a:defRPr/>
            </a:pPr>
            <a:r>
              <a:rPr lang="en-US" sz="4000" dirty="0">
                <a:solidFill>
                  <a:schemeClr val="accent5"/>
                </a:solidFill>
                <a:latin typeface="Helvetica Neue Medium" charset="0"/>
                <a:ea typeface="Helvetica Neue Medium" charset="0"/>
                <a:cs typeface="Helvetica Neue Medium" charset="0"/>
              </a:rPr>
              <a:t>the </a:t>
            </a:r>
            <a:r>
              <a:rPr lang="en-US" sz="4000" dirty="0">
                <a:solidFill>
                  <a:schemeClr val="tx2">
                    <a:lumMod val="60000"/>
                    <a:lumOff val="40000"/>
                  </a:schemeClr>
                </a:solidFill>
                <a:latin typeface="Helvetica Neue Medium" charset="0"/>
                <a:ea typeface="Helvetica Neue Medium" charset="0"/>
                <a:cs typeface="Helvetica Neue Medium" charset="0"/>
              </a:rPr>
              <a:t>charity’s need </a:t>
            </a:r>
            <a:r>
              <a:rPr lang="en-US" sz="4000" dirty="0">
                <a:solidFill>
                  <a:schemeClr val="accent5"/>
                </a:solidFill>
                <a:latin typeface="Helvetica Neue Medium" charset="0"/>
                <a:ea typeface="Helvetica Neue Medium" charset="0"/>
                <a:cs typeface="Helvetica Neue Medium" charset="0"/>
              </a:rPr>
              <a:t>for funds.</a:t>
            </a:r>
          </a:p>
        </p:txBody>
      </p:sp>
    </p:spTree>
    <p:extLst>
      <p:ext uri="{BB962C8B-B14F-4D97-AF65-F5344CB8AC3E}">
        <p14:creationId xmlns:p14="http://schemas.microsoft.com/office/powerpoint/2010/main" val="120510945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Helvetica Neue" charset="0"/>
                <a:ea typeface="Helvetica Neue" charset="0"/>
                <a:cs typeface="Helvetica Neue" charset="0"/>
              </a:rPr>
              <a:t>Identified Victims or Beneficiaries Effect</a:t>
            </a:r>
          </a:p>
        </p:txBody>
      </p:sp>
      <p:sp>
        <p:nvSpPr>
          <p:cNvPr id="3" name="Content Placeholder 2"/>
          <p:cNvSpPr>
            <a:spLocks noGrp="1"/>
          </p:cNvSpPr>
          <p:nvPr>
            <p:ph sz="half" idx="1"/>
          </p:nvPr>
        </p:nvSpPr>
        <p:spPr/>
        <p:txBody>
          <a:bodyPr>
            <a:normAutofit/>
          </a:bodyPr>
          <a:lstStyle/>
          <a:p>
            <a:r>
              <a:rPr lang="en-US" sz="4400" u="sng" dirty="0">
                <a:solidFill>
                  <a:schemeClr val="accent5"/>
                </a:solidFill>
                <a:latin typeface="Helvetica Neue Medium" charset="0"/>
                <a:ea typeface="Helvetica Neue Medium" charset="0"/>
                <a:cs typeface="Helvetica Neue Medium" charset="0"/>
              </a:rPr>
              <a:t>One</a:t>
            </a:r>
            <a:r>
              <a:rPr lang="en-US" sz="4400" dirty="0">
                <a:solidFill>
                  <a:schemeClr val="accent5"/>
                </a:solidFill>
                <a:latin typeface="Helvetica Neue Medium" charset="0"/>
                <a:ea typeface="Helvetica Neue Medium" charset="0"/>
                <a:cs typeface="Helvetica Neue Medium" charset="0"/>
              </a:rPr>
              <a:t> vs more</a:t>
            </a:r>
          </a:p>
          <a:p>
            <a:r>
              <a:rPr lang="en-US" sz="4400" u="sng" dirty="0">
                <a:solidFill>
                  <a:schemeClr val="accent5"/>
                </a:solidFill>
                <a:latin typeface="Helvetica Neue Medium" charset="0"/>
                <a:ea typeface="Helvetica Neue Medium" charset="0"/>
                <a:cs typeface="Helvetica Neue Medium" charset="0"/>
              </a:rPr>
              <a:t>Happy</a:t>
            </a:r>
            <a:r>
              <a:rPr lang="en-US" sz="4400" dirty="0">
                <a:solidFill>
                  <a:schemeClr val="accent5"/>
                </a:solidFill>
                <a:latin typeface="Helvetica Neue Medium" charset="0"/>
                <a:ea typeface="Helvetica Neue Medium" charset="0"/>
                <a:cs typeface="Helvetica Neue Medium" charset="0"/>
              </a:rPr>
              <a:t> vs sad</a:t>
            </a:r>
          </a:p>
          <a:p>
            <a:endParaRPr lang="en-US" sz="4400" dirty="0">
              <a:solidFill>
                <a:schemeClr val="accent5"/>
              </a:solidFill>
              <a:latin typeface="Helvetica Neue Medium" charset="0"/>
              <a:ea typeface="Helvetica Neue Medium" charset="0"/>
              <a:cs typeface="Helvetica Neue Medium" charset="0"/>
            </a:endParaRPr>
          </a:p>
          <a:p>
            <a:r>
              <a:rPr lang="en-US" sz="4400" dirty="0">
                <a:solidFill>
                  <a:schemeClr val="accent5"/>
                </a:solidFill>
                <a:latin typeface="Helvetica Neue Medium" charset="0"/>
                <a:ea typeface="Helvetica Neue Medium" charset="0"/>
                <a:cs typeface="Helvetica Neue Medium" charset="0"/>
              </a:rPr>
              <a:t>Before </a:t>
            </a:r>
            <a:r>
              <a:rPr lang="en-US" sz="4400" u="sng" dirty="0">
                <a:solidFill>
                  <a:schemeClr val="tx2"/>
                </a:solidFill>
                <a:latin typeface="Helvetica Neue Medium" charset="0"/>
                <a:ea typeface="Helvetica Neue Medium" charset="0"/>
                <a:cs typeface="Helvetica Neue Medium" charset="0"/>
              </a:rPr>
              <a:t>and</a:t>
            </a:r>
            <a:r>
              <a:rPr lang="en-US" sz="4400" dirty="0">
                <a:solidFill>
                  <a:schemeClr val="tx2"/>
                </a:solidFill>
                <a:latin typeface="Helvetica Neue Medium" charset="0"/>
                <a:ea typeface="Helvetica Neue Medium" charset="0"/>
                <a:cs typeface="Helvetica Neue Medium" charset="0"/>
              </a:rPr>
              <a:t> </a:t>
            </a:r>
            <a:r>
              <a:rPr lang="en-US" sz="4400" dirty="0">
                <a:solidFill>
                  <a:schemeClr val="accent5"/>
                </a:solidFill>
                <a:latin typeface="Helvetica Neue Medium" charset="0"/>
                <a:ea typeface="Helvetica Neue Medium" charset="0"/>
                <a:cs typeface="Helvetica Neue Medium" charset="0"/>
              </a:rPr>
              <a:t>after</a:t>
            </a:r>
          </a:p>
          <a:p>
            <a:r>
              <a:rPr lang="en-US" sz="4400" dirty="0">
                <a:solidFill>
                  <a:schemeClr val="accent5"/>
                </a:solidFill>
                <a:latin typeface="Helvetica Neue Medium" charset="0"/>
                <a:ea typeface="Helvetica Neue Medium" charset="0"/>
                <a:cs typeface="Helvetica Neue Medium" charset="0"/>
              </a:rPr>
              <a:t>Before </a:t>
            </a:r>
            <a:r>
              <a:rPr lang="en-US" sz="4400" u="sng" dirty="0">
                <a:solidFill>
                  <a:schemeClr val="tx2"/>
                </a:solidFill>
                <a:latin typeface="Helvetica Neue Medium" charset="0"/>
                <a:ea typeface="Helvetica Neue Medium" charset="0"/>
                <a:cs typeface="Helvetica Neue Medium" charset="0"/>
              </a:rPr>
              <a:t>or</a:t>
            </a:r>
            <a:r>
              <a:rPr lang="en-US" sz="4400" dirty="0">
                <a:solidFill>
                  <a:schemeClr val="tx2"/>
                </a:solidFill>
                <a:latin typeface="Helvetica Neue Medium" charset="0"/>
                <a:ea typeface="Helvetica Neue Medium" charset="0"/>
                <a:cs typeface="Helvetica Neue Medium" charset="0"/>
              </a:rPr>
              <a:t> </a:t>
            </a:r>
            <a:r>
              <a:rPr lang="en-US" sz="4400" dirty="0">
                <a:solidFill>
                  <a:schemeClr val="accent5"/>
                </a:solidFill>
                <a:latin typeface="Helvetica Neue Medium" charset="0"/>
                <a:ea typeface="Helvetica Neue Medium" charset="0"/>
                <a:cs typeface="Helvetica Neue Medium" charset="0"/>
              </a:rPr>
              <a:t>after</a:t>
            </a:r>
          </a:p>
        </p:txBody>
      </p:sp>
      <p:pic>
        <p:nvPicPr>
          <p:cNvPr id="5" name="Content Placeholder 4"/>
          <p:cNvPicPr>
            <a:picLocks noGrp="1" noChangeAspect="1"/>
          </p:cNvPicPr>
          <p:nvPr>
            <p:ph sz="half" idx="2"/>
          </p:nvPr>
        </p:nvPicPr>
        <p:blipFill>
          <a:blip r:embed="rId3"/>
          <a:stretch>
            <a:fillRect/>
          </a:stretch>
        </p:blipFill>
        <p:spPr>
          <a:xfrm>
            <a:off x="6772523" y="1825626"/>
            <a:ext cx="1958974" cy="1958974"/>
          </a:xfrm>
          <a:ln>
            <a:solidFill>
              <a:schemeClr val="tx1"/>
            </a:solidFill>
          </a:ln>
        </p:spPr>
      </p:pic>
      <p:pic>
        <p:nvPicPr>
          <p:cNvPr id="7" name="Picture 6"/>
          <p:cNvPicPr>
            <a:picLocks noChangeAspect="1"/>
          </p:cNvPicPr>
          <p:nvPr/>
        </p:nvPicPr>
        <p:blipFill>
          <a:blip r:embed="rId4"/>
          <a:stretch>
            <a:fillRect/>
          </a:stretch>
        </p:blipFill>
        <p:spPr>
          <a:xfrm>
            <a:off x="8763749" y="1825625"/>
            <a:ext cx="2949984" cy="1958974"/>
          </a:xfrm>
          <a:prstGeom prst="rect">
            <a:avLst/>
          </a:prstGeom>
          <a:ln>
            <a:solidFill>
              <a:schemeClr val="tx1"/>
            </a:solidFill>
          </a:ln>
        </p:spPr>
      </p:pic>
    </p:spTree>
    <p:extLst>
      <p:ext uri="{BB962C8B-B14F-4D97-AF65-F5344CB8AC3E}">
        <p14:creationId xmlns:p14="http://schemas.microsoft.com/office/powerpoint/2010/main" val="140464815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Helvetica Neue" charset="0"/>
                <a:ea typeface="Helvetica Neue" charset="0"/>
                <a:cs typeface="Helvetica Neue" charset="0"/>
              </a:rPr>
              <a:t>Seed Money</a:t>
            </a:r>
            <a:br>
              <a:rPr lang="en-US" sz="3600" b="1" dirty="0">
                <a:latin typeface="Helvetica Neue" charset="0"/>
                <a:ea typeface="Helvetica Neue" charset="0"/>
                <a:cs typeface="Helvetica Neue" charset="0"/>
              </a:rPr>
            </a:br>
            <a:r>
              <a:rPr lang="en-US" sz="3600" dirty="0">
                <a:latin typeface="Helvetica Neue" charset="0"/>
                <a:ea typeface="Helvetica Neue" charset="0"/>
                <a:cs typeface="Helvetica Neue" charset="0"/>
              </a:rPr>
              <a:t>Crowdfunding parallels</a:t>
            </a:r>
          </a:p>
        </p:txBody>
      </p:sp>
      <p:sp>
        <p:nvSpPr>
          <p:cNvPr id="12" name="TextBox 11"/>
          <p:cNvSpPr txBox="1"/>
          <p:nvPr/>
        </p:nvSpPr>
        <p:spPr>
          <a:xfrm>
            <a:off x="956603" y="6176963"/>
            <a:ext cx="2184059" cy="369332"/>
          </a:xfrm>
          <a:prstGeom prst="rect">
            <a:avLst/>
          </a:prstGeom>
          <a:noFill/>
        </p:spPr>
        <p:txBody>
          <a:bodyPr wrap="none" rtlCol="0">
            <a:spAutoFit/>
          </a:bodyPr>
          <a:lstStyle/>
          <a:p>
            <a:r>
              <a:rPr lang="en-US"/>
              <a:t>Martin Randel (2008)</a:t>
            </a:r>
          </a:p>
        </p:txBody>
      </p:sp>
      <p:sp>
        <p:nvSpPr>
          <p:cNvPr id="11" name="Content Placeholder 10"/>
          <p:cNvSpPr>
            <a:spLocks noGrp="1"/>
          </p:cNvSpPr>
          <p:nvPr>
            <p:ph sz="half" idx="1"/>
          </p:nvPr>
        </p:nvSpPr>
        <p:spPr>
          <a:xfrm>
            <a:off x="838201" y="2055813"/>
            <a:ext cx="7916916" cy="4121150"/>
          </a:xfrm>
        </p:spPr>
        <p:txBody>
          <a:bodyPr>
            <a:normAutofit/>
          </a:bodyPr>
          <a:lstStyle/>
          <a:p>
            <a:r>
              <a:rPr lang="en-US" sz="3200" dirty="0">
                <a:solidFill>
                  <a:schemeClr val="accent5"/>
                </a:solidFill>
                <a:latin typeface="Helvetica Neue Medium" charset="0"/>
                <a:ea typeface="Helvetica Neue Medium" charset="0"/>
                <a:cs typeface="Helvetica Neue Medium" charset="0"/>
              </a:rPr>
              <a:t>Quantity</a:t>
            </a:r>
          </a:p>
          <a:p>
            <a:r>
              <a:rPr lang="en-US" sz="3200" dirty="0">
                <a:solidFill>
                  <a:schemeClr val="accent5"/>
                </a:solidFill>
                <a:latin typeface="Helvetica Neue Medium" charset="0"/>
                <a:ea typeface="Helvetica Neue Medium" charset="0"/>
                <a:cs typeface="Helvetica Neue Medium" charset="0"/>
              </a:rPr>
              <a:t>Quality (denominations)</a:t>
            </a:r>
          </a:p>
          <a:p>
            <a:r>
              <a:rPr lang="en-US" sz="3200" dirty="0">
                <a:solidFill>
                  <a:schemeClr val="accent5"/>
                </a:solidFill>
                <a:latin typeface="Helvetica Neue Medium" charset="0"/>
                <a:ea typeface="Helvetica Neue Medium" charset="0"/>
                <a:cs typeface="Helvetica Neue Medium" charset="0"/>
              </a:rPr>
              <a:t>Foreign money</a:t>
            </a:r>
          </a:p>
          <a:p>
            <a:endParaRPr lang="en-US" sz="3200" dirty="0">
              <a:solidFill>
                <a:schemeClr val="accent5"/>
              </a:solidFill>
              <a:latin typeface="Helvetica Neue Medium" charset="0"/>
              <a:ea typeface="Helvetica Neue Medium" charset="0"/>
              <a:cs typeface="Helvetica Neue Medium" charset="0"/>
            </a:endParaRPr>
          </a:p>
          <a:p>
            <a:r>
              <a:rPr lang="en-US" sz="3200" dirty="0">
                <a:solidFill>
                  <a:schemeClr val="accent5"/>
                </a:solidFill>
                <a:latin typeface="Helvetica Neue Medium" charset="0"/>
                <a:ea typeface="Helvetica Neue Medium" charset="0"/>
                <a:cs typeface="Helvetica Neue Medium" charset="0"/>
              </a:rPr>
              <a:t>“How do you want to feel?”</a:t>
            </a:r>
          </a:p>
          <a:p>
            <a:r>
              <a:rPr lang="en-US" sz="3200" dirty="0">
                <a:solidFill>
                  <a:schemeClr val="accent5"/>
                </a:solidFill>
                <a:latin typeface="Helvetica Neue Medium" charset="0"/>
                <a:ea typeface="Helvetica Neue Medium" charset="0"/>
                <a:cs typeface="Helvetica Neue Medium" charset="0"/>
              </a:rPr>
              <a:t>“How do you feel now?”</a:t>
            </a:r>
          </a:p>
        </p:txBody>
      </p:sp>
      <p:pic>
        <p:nvPicPr>
          <p:cNvPr id="4" name="Picture 3"/>
          <p:cNvPicPr>
            <a:picLocks noChangeAspect="1"/>
          </p:cNvPicPr>
          <p:nvPr/>
        </p:nvPicPr>
        <p:blipFill>
          <a:blip r:embed="rId3"/>
          <a:stretch>
            <a:fillRect/>
          </a:stretch>
        </p:blipFill>
        <p:spPr>
          <a:xfrm>
            <a:off x="7057222" y="11628"/>
            <a:ext cx="5134778" cy="6846371"/>
          </a:xfrm>
          <a:prstGeom prst="rect">
            <a:avLst/>
          </a:prstGeom>
        </p:spPr>
      </p:pic>
    </p:spTree>
    <p:extLst>
      <p:ext uri="{BB962C8B-B14F-4D97-AF65-F5344CB8AC3E}">
        <p14:creationId xmlns:p14="http://schemas.microsoft.com/office/powerpoint/2010/main" val="114700451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 Card Donation: </a:t>
            </a:r>
            <a:r>
              <a:rPr lang="en-US" b="1" dirty="0">
                <a:solidFill>
                  <a:schemeClr val="accent2"/>
                </a:solidFill>
              </a:rPr>
              <a:t>Social Swipe</a:t>
            </a:r>
          </a:p>
        </p:txBody>
      </p:sp>
      <p:pic>
        <p:nvPicPr>
          <p:cNvPr id="9" name="The social swip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0809" y="1440100"/>
            <a:ext cx="9190382" cy="5169590"/>
          </a:xfrm>
          <a:prstGeom prst="rect">
            <a:avLst/>
          </a:prstGeom>
        </p:spPr>
      </p:pic>
    </p:spTree>
    <p:extLst>
      <p:ext uri="{BB962C8B-B14F-4D97-AF65-F5344CB8AC3E}">
        <p14:creationId xmlns:p14="http://schemas.microsoft.com/office/powerpoint/2010/main" val="173300091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Credit Card Gift: </a:t>
            </a:r>
            <a:r>
              <a:rPr lang="en-US" b="1" dirty="0">
                <a:solidFill>
                  <a:schemeClr val="accent1">
                    <a:lumMod val="60000"/>
                    <a:lumOff val="40000"/>
                  </a:schemeClr>
                </a:solidFill>
              </a:rPr>
              <a:t>Interactive Billboard</a:t>
            </a:r>
          </a:p>
        </p:txBody>
      </p:sp>
      <p:sp>
        <p:nvSpPr>
          <p:cNvPr id="6" name="TextBox 5"/>
          <p:cNvSpPr txBox="1"/>
          <p:nvPr/>
        </p:nvSpPr>
        <p:spPr>
          <a:xfrm>
            <a:off x="8057321" y="1810648"/>
            <a:ext cx="872355" cy="369332"/>
          </a:xfrm>
          <a:prstGeom prst="rect">
            <a:avLst/>
          </a:prstGeom>
          <a:noFill/>
        </p:spPr>
        <p:txBody>
          <a:bodyPr wrap="none" rtlCol="0">
            <a:spAutoFit/>
          </a:bodyPr>
          <a:lstStyle/>
          <a:p>
            <a:r>
              <a:rPr lang="en-US" dirty="0"/>
              <a:t>https://</a:t>
            </a:r>
          </a:p>
        </p:txBody>
      </p:sp>
      <p:pic>
        <p:nvPicPr>
          <p:cNvPr id="9" name="Contactless Payment Donations Campaign for Melanoma Institute  JCDecaux Australi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0016" y="1366882"/>
            <a:ext cx="8905462" cy="5009323"/>
          </a:xfrm>
          <a:prstGeom prst="rect">
            <a:avLst/>
          </a:prstGeom>
        </p:spPr>
      </p:pic>
    </p:spTree>
    <p:extLst>
      <p:ext uri="{BB962C8B-B14F-4D97-AF65-F5344CB8AC3E}">
        <p14:creationId xmlns:p14="http://schemas.microsoft.com/office/powerpoint/2010/main" val="150835828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094580"/>
          </a:xfrm>
        </p:spPr>
        <p:txBody>
          <a:bodyPr>
            <a:normAutofit/>
          </a:bodyPr>
          <a:lstStyle/>
          <a:p>
            <a:r>
              <a:rPr lang="en-US" sz="4800" dirty="0">
                <a:solidFill>
                  <a:schemeClr val="tx2">
                    <a:lumMod val="50000"/>
                  </a:schemeClr>
                </a:solidFill>
                <a:latin typeface="Helvetica Neue Medium" charset="0"/>
                <a:ea typeface="Helvetica Neue Medium" charset="0"/>
                <a:cs typeface="Helvetica Neue Medium" charset="0"/>
              </a:rPr>
              <a:t>Value of Giving</a:t>
            </a:r>
            <a:br>
              <a:rPr lang="en-US" sz="4800" dirty="0">
                <a:solidFill>
                  <a:schemeClr val="tx2">
                    <a:lumMod val="50000"/>
                  </a:schemeClr>
                </a:solidFill>
                <a:latin typeface="Helvetica Neue Medium" charset="0"/>
                <a:ea typeface="Helvetica Neue Medium" charset="0"/>
                <a:cs typeface="Helvetica Neue Medium" charset="0"/>
              </a:rPr>
            </a:br>
            <a:r>
              <a:rPr lang="en-US" sz="4800" dirty="0">
                <a:solidFill>
                  <a:schemeClr val="tx2">
                    <a:lumMod val="50000"/>
                  </a:schemeClr>
                </a:solidFill>
                <a:latin typeface="Helvetica Neue Medium" charset="0"/>
                <a:ea typeface="Helvetica Neue Medium" charset="0"/>
                <a:cs typeface="Helvetica Neue Medium" charset="0"/>
              </a:rPr>
              <a:t>Social Norms</a:t>
            </a:r>
            <a:br>
              <a:rPr lang="en-US" sz="4800" dirty="0">
                <a:solidFill>
                  <a:schemeClr val="accent5">
                    <a:lumMod val="75000"/>
                  </a:schemeClr>
                </a:solidFill>
                <a:latin typeface="Helvetica Neue Medium" charset="0"/>
                <a:ea typeface="Helvetica Neue Medium" charset="0"/>
                <a:cs typeface="Helvetica Neue Medium" charset="0"/>
              </a:rPr>
            </a:br>
            <a:r>
              <a:rPr lang="en-US" sz="4800" dirty="0">
                <a:solidFill>
                  <a:schemeClr val="accent5">
                    <a:lumMod val="75000"/>
                  </a:schemeClr>
                </a:solidFill>
                <a:latin typeface="Helvetica Neue Medium" charset="0"/>
                <a:ea typeface="Helvetica Neue Medium" charset="0"/>
                <a:cs typeface="Helvetica Neue Medium" charset="0"/>
              </a:rPr>
              <a:t>Happiness</a:t>
            </a:r>
            <a:br>
              <a:rPr lang="en-US" sz="4800" dirty="0">
                <a:solidFill>
                  <a:schemeClr val="accent5">
                    <a:lumMod val="75000"/>
                  </a:schemeClr>
                </a:solidFill>
                <a:latin typeface="Helvetica Neue Medium" charset="0"/>
                <a:ea typeface="Helvetica Neue Medium" charset="0"/>
                <a:cs typeface="Helvetica Neue Medium" charset="0"/>
              </a:rPr>
            </a:br>
            <a:endParaRPr lang="en-US" sz="4800" dirty="0">
              <a:solidFill>
                <a:schemeClr val="accent5">
                  <a:lumMod val="75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188982097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16106" y="1896035"/>
            <a:ext cx="10402794" cy="3408625"/>
          </a:xfrm>
          <a:prstGeom prst="rect">
            <a:avLst/>
          </a:prstGeom>
          <a:noFill/>
        </p:spPr>
        <p:txBody>
          <a:bodyPr wrap="square" rtlCol="0">
            <a:spAutoFit/>
          </a:bodyPr>
          <a:lstStyle/>
          <a:p>
            <a:pPr>
              <a:lnSpc>
                <a:spcPts val="5100"/>
              </a:lnSpc>
            </a:pPr>
            <a:r>
              <a:rPr lang="en-US" sz="3600" dirty="0">
                <a:solidFill>
                  <a:schemeClr val="tx2">
                    <a:lumMod val="20000"/>
                    <a:lumOff val="80000"/>
                  </a:schemeClr>
                </a:solidFill>
                <a:latin typeface="Helvetica Neue" charset="0"/>
                <a:ea typeface="Helvetica Neue" charset="0"/>
                <a:cs typeface="Helvetica Neue" charset="0"/>
              </a:rPr>
              <a:t>“Trying to be happy accumulating possessions</a:t>
            </a:r>
            <a:r>
              <a:rPr lang="is-IS" sz="3600" dirty="0">
                <a:solidFill>
                  <a:schemeClr val="tx2">
                    <a:lumMod val="20000"/>
                    <a:lumOff val="80000"/>
                  </a:schemeClr>
                </a:solidFill>
                <a:latin typeface="Helvetica Neue" charset="0"/>
                <a:ea typeface="Helvetica Neue" charset="0"/>
                <a:cs typeface="Helvetica Neue" charset="0"/>
              </a:rPr>
              <a:t>….</a:t>
            </a:r>
            <a:r>
              <a:rPr lang="en-US" sz="3600" dirty="0">
                <a:solidFill>
                  <a:schemeClr val="tx2">
                    <a:lumMod val="20000"/>
                    <a:lumOff val="80000"/>
                  </a:schemeClr>
                </a:solidFill>
                <a:latin typeface="Helvetica Neue" charset="0"/>
                <a:ea typeface="Helvetica Neue" charset="0"/>
                <a:cs typeface="Helvetica Neue" charset="0"/>
              </a:rPr>
              <a:t> is like trying to satisfy hunger by taping sandwiches all over your body.”</a:t>
            </a:r>
          </a:p>
          <a:p>
            <a:endParaRPr lang="en-US" sz="4400" dirty="0"/>
          </a:p>
          <a:p>
            <a:pPr algn="r"/>
            <a:r>
              <a:rPr lang="en-US" sz="4400" i="1" dirty="0">
                <a:latin typeface="Times New Roman" charset="0"/>
                <a:ea typeface="Times New Roman" charset="0"/>
                <a:cs typeface="Times New Roman" charset="0"/>
              </a:rPr>
              <a:t>George Carlin</a:t>
            </a:r>
          </a:p>
        </p:txBody>
      </p:sp>
      <p:sp>
        <p:nvSpPr>
          <p:cNvPr id="10" name="Title 7"/>
          <p:cNvSpPr>
            <a:spLocks noGrp="1"/>
          </p:cNvSpPr>
          <p:nvPr>
            <p:ph type="title"/>
          </p:nvPr>
        </p:nvSpPr>
        <p:spPr>
          <a:xfrm>
            <a:off x="838200" y="365126"/>
            <a:ext cx="10515600" cy="1013508"/>
          </a:xfrm>
        </p:spPr>
        <p:txBody>
          <a:bodyPr>
            <a:normAutofit/>
          </a:bodyPr>
          <a:lstStyle/>
          <a:p>
            <a:r>
              <a:rPr lang="en-US" sz="5400" b="1" dirty="0">
                <a:solidFill>
                  <a:schemeClr val="accent6">
                    <a:lumMod val="40000"/>
                    <a:lumOff val="60000"/>
                  </a:schemeClr>
                </a:solidFill>
              </a:rPr>
              <a:t>Happiness</a:t>
            </a:r>
          </a:p>
        </p:txBody>
      </p:sp>
    </p:spTree>
    <p:extLst>
      <p:ext uri="{BB962C8B-B14F-4D97-AF65-F5344CB8AC3E}">
        <p14:creationId xmlns:p14="http://schemas.microsoft.com/office/powerpoint/2010/main" val="1499407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000" b="1" dirty="0">
                <a:latin typeface="Helvetica Neue Medium" charset="0"/>
                <a:ea typeface="Helvetica Neue Medium" charset="0"/>
                <a:cs typeface="Helvetica Neue Medium" charset="0"/>
              </a:rPr>
              <a:t>“Money Buys Happiness”</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816100"/>
            <a:ext cx="2881688" cy="4597400"/>
          </a:xfrm>
          <a:prstGeom prst="rect">
            <a:avLst/>
          </a:prstGeom>
        </p:spPr>
      </p:pic>
      <p:sp>
        <p:nvSpPr>
          <p:cNvPr id="9" name="TextBox 8"/>
          <p:cNvSpPr txBox="1"/>
          <p:nvPr/>
        </p:nvSpPr>
        <p:spPr>
          <a:xfrm>
            <a:off x="4368800" y="1993900"/>
            <a:ext cx="6877204" cy="3362459"/>
          </a:xfrm>
          <a:prstGeom prst="rect">
            <a:avLst/>
          </a:prstGeom>
          <a:noFill/>
        </p:spPr>
        <p:txBody>
          <a:bodyPr wrap="none" rtlCol="0">
            <a:spAutoFit/>
          </a:bodyPr>
          <a:lstStyle/>
          <a:p>
            <a:pPr marL="742950" indent="-742950">
              <a:lnSpc>
                <a:spcPts val="5100"/>
              </a:lnSpc>
              <a:buFont typeface="+mj-lt"/>
              <a:buAutoNum type="arabicPeriod"/>
            </a:pPr>
            <a:r>
              <a:rPr lang="en-US" sz="4000" dirty="0">
                <a:solidFill>
                  <a:schemeClr val="accent5">
                    <a:lumMod val="60000"/>
                    <a:lumOff val="40000"/>
                  </a:schemeClr>
                </a:solidFill>
                <a:latin typeface="Helvetica Neue Medium" charset="0"/>
                <a:ea typeface="Helvetica Neue Medium" charset="0"/>
                <a:cs typeface="Helvetica Neue Medium" charset="0"/>
              </a:rPr>
              <a:t>Buy experiences</a:t>
            </a:r>
          </a:p>
          <a:p>
            <a:pPr marL="742950" indent="-742950">
              <a:lnSpc>
                <a:spcPts val="5100"/>
              </a:lnSpc>
              <a:buFont typeface="+mj-lt"/>
              <a:buAutoNum type="arabicPeriod"/>
            </a:pPr>
            <a:r>
              <a:rPr lang="en-US" sz="4000" dirty="0">
                <a:solidFill>
                  <a:schemeClr val="accent5">
                    <a:lumMod val="60000"/>
                    <a:lumOff val="40000"/>
                  </a:schemeClr>
                </a:solidFill>
                <a:latin typeface="Helvetica Neue Medium" charset="0"/>
                <a:ea typeface="Helvetica Neue Medium" charset="0"/>
                <a:cs typeface="Helvetica Neue Medium" charset="0"/>
              </a:rPr>
              <a:t>Make it a treat</a:t>
            </a:r>
          </a:p>
          <a:p>
            <a:pPr marL="742950" indent="-742950">
              <a:lnSpc>
                <a:spcPts val="5100"/>
              </a:lnSpc>
              <a:buFont typeface="+mj-lt"/>
              <a:buAutoNum type="arabicPeriod"/>
            </a:pPr>
            <a:r>
              <a:rPr lang="en-US" sz="4000" dirty="0">
                <a:solidFill>
                  <a:schemeClr val="accent5">
                    <a:lumMod val="60000"/>
                    <a:lumOff val="40000"/>
                  </a:schemeClr>
                </a:solidFill>
                <a:latin typeface="Helvetica Neue Medium" charset="0"/>
                <a:ea typeface="Helvetica Neue Medium" charset="0"/>
                <a:cs typeface="Helvetica Neue Medium" charset="0"/>
              </a:rPr>
              <a:t>Buy time</a:t>
            </a:r>
          </a:p>
          <a:p>
            <a:pPr marL="742950" indent="-742950">
              <a:lnSpc>
                <a:spcPts val="5100"/>
              </a:lnSpc>
              <a:buFont typeface="+mj-lt"/>
              <a:buAutoNum type="arabicPeriod"/>
            </a:pPr>
            <a:r>
              <a:rPr lang="en-US" sz="4000" dirty="0">
                <a:solidFill>
                  <a:schemeClr val="accent5">
                    <a:lumMod val="60000"/>
                    <a:lumOff val="40000"/>
                  </a:schemeClr>
                </a:solidFill>
                <a:latin typeface="Helvetica Neue Medium" charset="0"/>
                <a:ea typeface="Helvetica Neue Medium" charset="0"/>
                <a:cs typeface="Helvetica Neue Medium" charset="0"/>
              </a:rPr>
              <a:t>Pay now – consume later</a:t>
            </a:r>
          </a:p>
          <a:p>
            <a:pPr marL="742950" indent="-742950">
              <a:lnSpc>
                <a:spcPts val="5100"/>
              </a:lnSpc>
              <a:buFont typeface="+mj-lt"/>
              <a:buAutoNum type="arabicPeriod"/>
            </a:pPr>
            <a:r>
              <a:rPr lang="en-US" sz="4000" dirty="0">
                <a:solidFill>
                  <a:schemeClr val="accent5">
                    <a:lumMod val="60000"/>
                    <a:lumOff val="40000"/>
                  </a:schemeClr>
                </a:solidFill>
                <a:latin typeface="Helvetica Neue Medium" charset="0"/>
                <a:ea typeface="Helvetica Neue Medium" charset="0"/>
                <a:cs typeface="Helvetica Neue Medium" charset="0"/>
              </a:rPr>
              <a:t>Invest in others</a:t>
            </a:r>
          </a:p>
        </p:txBody>
      </p:sp>
      <p:sp>
        <p:nvSpPr>
          <p:cNvPr id="10" name="TextBox 9"/>
          <p:cNvSpPr txBox="1"/>
          <p:nvPr/>
        </p:nvSpPr>
        <p:spPr>
          <a:xfrm>
            <a:off x="7247965" y="6044168"/>
            <a:ext cx="4243469" cy="369332"/>
          </a:xfrm>
          <a:prstGeom prst="rect">
            <a:avLst/>
          </a:prstGeom>
          <a:noFill/>
        </p:spPr>
        <p:txBody>
          <a:bodyPr wrap="none" rtlCol="0">
            <a:spAutoFit/>
          </a:bodyPr>
          <a:lstStyle/>
          <a:p>
            <a:r>
              <a:rPr lang="en-US" dirty="0"/>
              <a:t>Michael Norton &amp; Elizabeth Dunn, Harvard</a:t>
            </a:r>
          </a:p>
        </p:txBody>
      </p:sp>
    </p:spTree>
    <p:extLst>
      <p:ext uri="{BB962C8B-B14F-4D97-AF65-F5344CB8AC3E}">
        <p14:creationId xmlns:p14="http://schemas.microsoft.com/office/powerpoint/2010/main" val="71966491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Helvetica Neue" charset="0"/>
                <a:ea typeface="Helvetica Neue" charset="0"/>
                <a:cs typeface="Helvetica Neue" charset="0"/>
              </a:rPr>
              <a:t>The Amsterdam Airport</a:t>
            </a:r>
          </a:p>
        </p:txBody>
      </p:sp>
    </p:spTree>
    <p:extLst>
      <p:ext uri="{BB962C8B-B14F-4D97-AF65-F5344CB8AC3E}">
        <p14:creationId xmlns:p14="http://schemas.microsoft.com/office/powerpoint/2010/main" val="178653858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Helvetica Neue" charset="0"/>
                <a:ea typeface="Helvetica Neue" charset="0"/>
                <a:cs typeface="Helvetica Neue" charset="0"/>
              </a:rPr>
              <a:t>Giving Makes People Happier</a:t>
            </a:r>
          </a:p>
        </p:txBody>
      </p:sp>
      <p:sp>
        <p:nvSpPr>
          <p:cNvPr id="5" name="Text Placeholder 4"/>
          <p:cNvSpPr>
            <a:spLocks noGrp="1"/>
          </p:cNvSpPr>
          <p:nvPr>
            <p:ph sz="half" idx="1"/>
          </p:nvPr>
        </p:nvSpPr>
        <p:spPr>
          <a:xfrm>
            <a:off x="1119999" y="1825625"/>
            <a:ext cx="10068701" cy="4351338"/>
          </a:xfrm>
        </p:spPr>
        <p:txBody>
          <a:bodyPr anchor="t">
            <a:noAutofit/>
          </a:bodyPr>
          <a:lstStyle/>
          <a:p>
            <a:pPr marL="0" indent="0">
              <a:buNone/>
            </a:pPr>
            <a:r>
              <a:rPr lang="en-US" sz="4000" dirty="0">
                <a:solidFill>
                  <a:schemeClr val="accent5"/>
                </a:solidFill>
                <a:latin typeface="Helvetica Neue Medium" charset="0"/>
                <a:ea typeface="Helvetica Neue Medium" charset="0"/>
                <a:cs typeface="Helvetica Neue Medium" charset="0"/>
              </a:rPr>
              <a:t>1 Bills and expenses</a:t>
            </a:r>
          </a:p>
          <a:p>
            <a:pPr marL="0" indent="0">
              <a:buNone/>
            </a:pPr>
            <a:r>
              <a:rPr lang="en-US" sz="4000" dirty="0">
                <a:solidFill>
                  <a:schemeClr val="accent5"/>
                </a:solidFill>
                <a:latin typeface="Helvetica Neue Medium" charset="0"/>
                <a:ea typeface="Helvetica Neue Medium" charset="0"/>
                <a:cs typeface="Helvetica Neue Medium" charset="0"/>
              </a:rPr>
              <a:t>2 Purchase for themselves</a:t>
            </a:r>
          </a:p>
          <a:p>
            <a:pPr marL="0" indent="0">
              <a:buNone/>
            </a:pPr>
            <a:r>
              <a:rPr lang="en-US" sz="4000" dirty="0">
                <a:latin typeface="Helvetica Neue Medium" charset="0"/>
                <a:ea typeface="Helvetica Neue Medium" charset="0"/>
                <a:cs typeface="Helvetica Neue Medium" charset="0"/>
              </a:rPr>
              <a:t>3 Gifts for others</a:t>
            </a:r>
          </a:p>
          <a:p>
            <a:pPr marL="0" indent="0">
              <a:buNone/>
            </a:pPr>
            <a:r>
              <a:rPr lang="en-US" sz="4000" dirty="0">
                <a:latin typeface="Helvetica Neue Medium" charset="0"/>
                <a:ea typeface="Helvetica Neue Medium" charset="0"/>
                <a:cs typeface="Helvetica Neue Medium" charset="0"/>
              </a:rPr>
              <a:t>4 Charitable donations</a:t>
            </a:r>
          </a:p>
          <a:p>
            <a:pPr marL="0" indent="0">
              <a:buNone/>
            </a:pPr>
            <a:endParaRPr lang="en-US" sz="2400" dirty="0">
              <a:latin typeface="Helvetica Neue Medium" charset="0"/>
              <a:ea typeface="Helvetica Neue Medium" charset="0"/>
              <a:cs typeface="Helvetica Neue Medium" charset="0"/>
            </a:endParaRPr>
          </a:p>
          <a:p>
            <a:pPr marL="0" indent="0" algn="r">
              <a:buNone/>
            </a:pPr>
            <a:r>
              <a:rPr lang="en-US" sz="4000" b="1" dirty="0">
                <a:solidFill>
                  <a:schemeClr val="accent3">
                    <a:lumMod val="60000"/>
                    <a:lumOff val="40000"/>
                  </a:schemeClr>
                </a:solidFill>
                <a:latin typeface="Helvetica Neue Medium" charset="0"/>
                <a:ea typeface="Helvetica Neue Medium" charset="0"/>
                <a:cs typeface="Helvetica Neue Medium" charset="0"/>
              </a:rPr>
              <a:t>Don</a:t>
            </a:r>
            <a:r>
              <a:rPr lang="uk-UA" sz="4000" b="1" dirty="0">
                <a:solidFill>
                  <a:schemeClr val="accent3">
                    <a:lumMod val="60000"/>
                    <a:lumOff val="40000"/>
                  </a:schemeClr>
                </a:solidFill>
                <a:latin typeface="Helvetica Neue Medium" charset="0"/>
                <a:ea typeface="Helvetica Neue Medium" charset="0"/>
                <a:cs typeface="Helvetica Neue Medium" charset="0"/>
              </a:rPr>
              <a:t>’</a:t>
            </a:r>
            <a:r>
              <a:rPr lang="en-US" sz="4000" b="1" dirty="0">
                <a:solidFill>
                  <a:schemeClr val="accent3">
                    <a:lumMod val="60000"/>
                    <a:lumOff val="40000"/>
                  </a:schemeClr>
                </a:solidFill>
                <a:latin typeface="Helvetica Neue Medium" charset="0"/>
                <a:ea typeface="Helvetica Neue Medium" charset="0"/>
                <a:cs typeface="Helvetica Neue Medium" charset="0"/>
              </a:rPr>
              <a:t>t describe giving as a transaction</a:t>
            </a:r>
          </a:p>
          <a:p>
            <a:pPr marL="0" indent="0">
              <a:buNone/>
            </a:pPr>
            <a:endParaRPr lang="en-US" sz="4000" dirty="0">
              <a:latin typeface="Helvetica Neue Medium" charset="0"/>
              <a:ea typeface="Helvetica Neue Medium" charset="0"/>
              <a:cs typeface="Helvetica Neue Medium" charset="0"/>
            </a:endParaRPr>
          </a:p>
        </p:txBody>
      </p:sp>
      <p:sp>
        <p:nvSpPr>
          <p:cNvPr id="7" name="TextBox 6"/>
          <p:cNvSpPr txBox="1"/>
          <p:nvPr/>
        </p:nvSpPr>
        <p:spPr>
          <a:xfrm>
            <a:off x="696686" y="6248400"/>
            <a:ext cx="3001271" cy="369332"/>
          </a:xfrm>
          <a:prstGeom prst="rect">
            <a:avLst/>
          </a:prstGeom>
          <a:noFill/>
        </p:spPr>
        <p:txBody>
          <a:bodyPr wrap="none" rtlCol="0">
            <a:spAutoFit/>
          </a:bodyPr>
          <a:lstStyle/>
          <a:p>
            <a:r>
              <a:rPr lang="en-US" dirty="0"/>
              <a:t>Dunn, </a:t>
            </a:r>
            <a:r>
              <a:rPr lang="en-US" dirty="0" err="1"/>
              <a:t>Aknin</a:t>
            </a:r>
            <a:r>
              <a:rPr lang="en-US" dirty="0"/>
              <a:t>, Norton (2008)</a:t>
            </a:r>
          </a:p>
        </p:txBody>
      </p:sp>
    </p:spTree>
    <p:extLst>
      <p:ext uri="{BB962C8B-B14F-4D97-AF65-F5344CB8AC3E}">
        <p14:creationId xmlns:p14="http://schemas.microsoft.com/office/powerpoint/2010/main" val="108693797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Helvetica Neue" charset="0"/>
                <a:ea typeface="Helvetica Neue" charset="0"/>
                <a:cs typeface="Helvetica Neue" charset="0"/>
              </a:rPr>
              <a:t>“Happy Money” and Altruism</a:t>
            </a:r>
          </a:p>
        </p:txBody>
      </p:sp>
      <p:sp>
        <p:nvSpPr>
          <p:cNvPr id="3" name="Content Placeholder 2"/>
          <p:cNvSpPr>
            <a:spLocks noGrp="1"/>
          </p:cNvSpPr>
          <p:nvPr>
            <p:ph sz="half" idx="1"/>
          </p:nvPr>
        </p:nvSpPr>
        <p:spPr>
          <a:xfrm>
            <a:off x="3187700" y="1825625"/>
            <a:ext cx="7801428" cy="3343275"/>
          </a:xfrm>
        </p:spPr>
        <p:txBody>
          <a:bodyPr>
            <a:noAutofit/>
          </a:bodyPr>
          <a:lstStyle/>
          <a:p>
            <a:pPr>
              <a:lnSpc>
                <a:spcPct val="150000"/>
              </a:lnSpc>
              <a:spcBef>
                <a:spcPts val="0"/>
              </a:spcBef>
              <a:defRPr/>
            </a:pPr>
            <a:r>
              <a:rPr lang="en-US" sz="4400" b="1" dirty="0">
                <a:solidFill>
                  <a:schemeClr val="accent5">
                    <a:lumMod val="60000"/>
                    <a:lumOff val="40000"/>
                  </a:schemeClr>
                </a:solidFill>
                <a:latin typeface="Helvetica Neue" charset="0"/>
                <a:ea typeface="Helvetica Neue" charset="0"/>
                <a:cs typeface="Helvetica Neue" charset="0"/>
              </a:rPr>
              <a:t>Make it a </a:t>
            </a:r>
            <a:r>
              <a:rPr lang="en-US" sz="4400" b="1" dirty="0">
                <a:solidFill>
                  <a:schemeClr val="tx2"/>
                </a:solidFill>
                <a:latin typeface="Helvetica Neue" charset="0"/>
                <a:ea typeface="Helvetica Neue" charset="0"/>
                <a:cs typeface="Helvetica Neue" charset="0"/>
              </a:rPr>
              <a:t>choice</a:t>
            </a:r>
          </a:p>
          <a:p>
            <a:pPr>
              <a:lnSpc>
                <a:spcPct val="150000"/>
              </a:lnSpc>
              <a:spcBef>
                <a:spcPts val="0"/>
              </a:spcBef>
              <a:defRPr/>
            </a:pPr>
            <a:r>
              <a:rPr lang="en-US" sz="4400" b="1" dirty="0">
                <a:solidFill>
                  <a:schemeClr val="accent5">
                    <a:lumMod val="60000"/>
                    <a:lumOff val="40000"/>
                  </a:schemeClr>
                </a:solidFill>
                <a:latin typeface="Helvetica Neue" charset="0"/>
                <a:ea typeface="Helvetica Neue" charset="0"/>
                <a:cs typeface="Helvetica Neue" charset="0"/>
              </a:rPr>
              <a:t>Make a </a:t>
            </a:r>
            <a:r>
              <a:rPr lang="en-US" sz="4400" b="1" dirty="0">
                <a:solidFill>
                  <a:schemeClr val="tx2"/>
                </a:solidFill>
                <a:latin typeface="Helvetica Neue" charset="0"/>
                <a:ea typeface="Helvetica Neue" charset="0"/>
                <a:cs typeface="Helvetica Neue" charset="0"/>
              </a:rPr>
              <a:t>connection</a:t>
            </a:r>
          </a:p>
          <a:p>
            <a:pPr>
              <a:lnSpc>
                <a:spcPct val="150000"/>
              </a:lnSpc>
              <a:spcBef>
                <a:spcPts val="0"/>
              </a:spcBef>
              <a:defRPr/>
            </a:pPr>
            <a:r>
              <a:rPr lang="en-US" sz="4400" b="1" dirty="0">
                <a:solidFill>
                  <a:schemeClr val="accent5">
                    <a:lumMod val="60000"/>
                    <a:lumOff val="40000"/>
                  </a:schemeClr>
                </a:solidFill>
                <a:latin typeface="Helvetica Neue" charset="0"/>
                <a:ea typeface="Helvetica Neue" charset="0"/>
                <a:cs typeface="Helvetica Neue" charset="0"/>
              </a:rPr>
              <a:t>Make an </a:t>
            </a:r>
            <a:r>
              <a:rPr lang="en-US" sz="4400" b="1" dirty="0">
                <a:solidFill>
                  <a:schemeClr val="tx2"/>
                </a:solidFill>
                <a:latin typeface="Helvetica Neue" charset="0"/>
                <a:ea typeface="Helvetica Neue" charset="0"/>
                <a:cs typeface="Helvetica Neue" charset="0"/>
              </a:rPr>
              <a:t>impact</a:t>
            </a:r>
          </a:p>
        </p:txBody>
      </p:sp>
      <p:sp>
        <p:nvSpPr>
          <p:cNvPr id="5" name="TextBox 4"/>
          <p:cNvSpPr txBox="1"/>
          <p:nvPr/>
        </p:nvSpPr>
        <p:spPr>
          <a:xfrm>
            <a:off x="7019365" y="5743388"/>
            <a:ext cx="4243469" cy="369332"/>
          </a:xfrm>
          <a:prstGeom prst="rect">
            <a:avLst/>
          </a:prstGeom>
          <a:noFill/>
        </p:spPr>
        <p:txBody>
          <a:bodyPr wrap="none" rtlCol="0">
            <a:spAutoFit/>
          </a:bodyPr>
          <a:lstStyle/>
          <a:p>
            <a:r>
              <a:rPr lang="en-US" dirty="0"/>
              <a:t>Michael Norton &amp; Elizabeth Dunn, Harvard</a:t>
            </a:r>
          </a:p>
        </p:txBody>
      </p:sp>
    </p:spTree>
    <p:extLst>
      <p:ext uri="{BB962C8B-B14F-4D97-AF65-F5344CB8AC3E}">
        <p14:creationId xmlns:p14="http://schemas.microsoft.com/office/powerpoint/2010/main" val="189132915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48217" y="930637"/>
            <a:ext cx="14264622" cy="4838619"/>
          </a:xfrm>
          <a:prstGeom prst="rect">
            <a:avLst/>
          </a:prstGeom>
        </p:spPr>
      </p:pic>
    </p:spTree>
    <p:extLst>
      <p:ext uri="{BB962C8B-B14F-4D97-AF65-F5344CB8AC3E}">
        <p14:creationId xmlns:p14="http://schemas.microsoft.com/office/powerpoint/2010/main" val="85970374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Helvetica Neue" charset="0"/>
                <a:ea typeface="Helvetica Neue" charset="0"/>
                <a:cs typeface="Helvetica Neue" charset="0"/>
              </a:rPr>
              <a:t>Happy People Increase Giving</a:t>
            </a:r>
          </a:p>
        </p:txBody>
      </p:sp>
      <p:sp>
        <p:nvSpPr>
          <p:cNvPr id="4" name="Text Placeholder 3"/>
          <p:cNvSpPr>
            <a:spLocks noGrp="1"/>
          </p:cNvSpPr>
          <p:nvPr>
            <p:ph sz="half" idx="1"/>
          </p:nvPr>
        </p:nvSpPr>
        <p:spPr>
          <a:xfrm>
            <a:off x="1120000" y="1825625"/>
            <a:ext cx="4690491" cy="3336684"/>
          </a:xfrm>
        </p:spPr>
        <p:txBody>
          <a:bodyPr anchor="t">
            <a:normAutofit/>
          </a:bodyPr>
          <a:lstStyle/>
          <a:p>
            <a:pPr marL="0" indent="0">
              <a:buNone/>
            </a:pPr>
            <a:r>
              <a:rPr lang="en-US" sz="4000" dirty="0">
                <a:solidFill>
                  <a:schemeClr val="accent5"/>
                </a:solidFill>
                <a:latin typeface="Helvetica Neue" charset="0"/>
                <a:ea typeface="Helvetica Neue" charset="0"/>
                <a:cs typeface="Helvetica Neue" charset="0"/>
              </a:rPr>
              <a:t>After </a:t>
            </a:r>
            <a:r>
              <a:rPr lang="en-US" sz="4000" u="sng" dirty="0">
                <a:solidFill>
                  <a:schemeClr val="tx1"/>
                </a:solidFill>
                <a:latin typeface="Helvetica Neue" charset="0"/>
                <a:ea typeface="Helvetica Neue" charset="0"/>
                <a:cs typeface="Helvetica Neue" charset="0"/>
              </a:rPr>
              <a:t>experiencing</a:t>
            </a:r>
            <a:r>
              <a:rPr lang="en-US" sz="4000" dirty="0">
                <a:solidFill>
                  <a:schemeClr val="accent5"/>
                </a:solidFill>
                <a:latin typeface="Helvetica Neue" charset="0"/>
                <a:ea typeface="Helvetica Neue" charset="0"/>
                <a:cs typeface="Helvetica Neue" charset="0"/>
              </a:rPr>
              <a:t> positive events participants were more likely to </a:t>
            </a:r>
            <a:r>
              <a:rPr lang="en-US" sz="4000" dirty="0">
                <a:solidFill>
                  <a:schemeClr val="tx1"/>
                </a:solidFill>
                <a:latin typeface="Helvetica Neue" charset="0"/>
                <a:ea typeface="Helvetica Neue" charset="0"/>
                <a:cs typeface="Helvetica Neue" charset="0"/>
              </a:rPr>
              <a:t>help</a:t>
            </a:r>
            <a:r>
              <a:rPr lang="en-US" sz="4000" dirty="0">
                <a:solidFill>
                  <a:schemeClr val="accent5"/>
                </a:solidFill>
                <a:latin typeface="Helvetica Neue" charset="0"/>
                <a:ea typeface="Helvetica Neue" charset="0"/>
                <a:cs typeface="Helvetica Neue" charset="0"/>
              </a:rPr>
              <a:t> others.</a:t>
            </a:r>
          </a:p>
          <a:p>
            <a:pPr marL="0" indent="0">
              <a:buNone/>
            </a:pPr>
            <a:endParaRPr lang="en-US" sz="4000" dirty="0">
              <a:solidFill>
                <a:schemeClr val="accent5"/>
              </a:solidFill>
              <a:latin typeface="Helvetica Neue" charset="0"/>
              <a:ea typeface="Helvetica Neue" charset="0"/>
              <a:cs typeface="Helvetica Neue" charset="0"/>
            </a:endParaRPr>
          </a:p>
        </p:txBody>
      </p:sp>
      <p:sp>
        <p:nvSpPr>
          <p:cNvPr id="6" name="Content Placeholder 5"/>
          <p:cNvSpPr>
            <a:spLocks noGrp="1"/>
          </p:cNvSpPr>
          <p:nvPr>
            <p:ph sz="half" idx="2"/>
          </p:nvPr>
        </p:nvSpPr>
        <p:spPr>
          <a:xfrm>
            <a:off x="6319840" y="1825625"/>
            <a:ext cx="5033960" cy="2862122"/>
          </a:xfrm>
        </p:spPr>
        <p:txBody>
          <a:bodyPr>
            <a:normAutofit/>
          </a:bodyPr>
          <a:lstStyle/>
          <a:p>
            <a:pPr marL="0" indent="0">
              <a:buNone/>
            </a:pPr>
            <a:r>
              <a:rPr lang="en-US" sz="4000" dirty="0">
                <a:solidFill>
                  <a:schemeClr val="accent5"/>
                </a:solidFill>
                <a:latin typeface="Helvetica Neue" charset="0"/>
                <a:ea typeface="Helvetica Neue" charset="0"/>
                <a:cs typeface="Helvetica Neue" charset="0"/>
              </a:rPr>
              <a:t>After </a:t>
            </a:r>
            <a:r>
              <a:rPr lang="en-US" sz="4000" u="sng" dirty="0">
                <a:solidFill>
                  <a:schemeClr val="tx1"/>
                </a:solidFill>
                <a:latin typeface="Helvetica Neue" charset="0"/>
                <a:ea typeface="Helvetica Neue" charset="0"/>
                <a:cs typeface="Helvetica Neue" charset="0"/>
              </a:rPr>
              <a:t>remembering</a:t>
            </a:r>
            <a:r>
              <a:rPr lang="en-US" sz="4000" dirty="0">
                <a:solidFill>
                  <a:schemeClr val="tx1"/>
                </a:solidFill>
                <a:latin typeface="Helvetica Neue" charset="0"/>
                <a:ea typeface="Helvetica Neue" charset="0"/>
                <a:cs typeface="Helvetica Neue" charset="0"/>
              </a:rPr>
              <a:t> </a:t>
            </a:r>
            <a:r>
              <a:rPr lang="en-US" sz="4000" dirty="0">
                <a:solidFill>
                  <a:schemeClr val="accent5"/>
                </a:solidFill>
                <a:latin typeface="Helvetica Neue" charset="0"/>
                <a:ea typeface="Helvetica Neue" charset="0"/>
                <a:cs typeface="Helvetica Neue" charset="0"/>
              </a:rPr>
              <a:t>positive events participants were more likely to </a:t>
            </a:r>
            <a:r>
              <a:rPr lang="en-US" sz="4000" dirty="0">
                <a:solidFill>
                  <a:schemeClr val="tx1"/>
                </a:solidFill>
                <a:latin typeface="Helvetica Neue" charset="0"/>
                <a:ea typeface="Helvetica Neue" charset="0"/>
                <a:cs typeface="Helvetica Neue" charset="0"/>
              </a:rPr>
              <a:t>give</a:t>
            </a:r>
            <a:r>
              <a:rPr lang="en-US" sz="4000" dirty="0">
                <a:solidFill>
                  <a:schemeClr val="accent5"/>
                </a:solidFill>
                <a:latin typeface="Helvetica Neue" charset="0"/>
                <a:ea typeface="Helvetica Neue" charset="0"/>
                <a:cs typeface="Helvetica Neue" charset="0"/>
              </a:rPr>
              <a:t>.</a:t>
            </a:r>
          </a:p>
          <a:p>
            <a:endParaRPr lang="en-US" sz="4000" dirty="0">
              <a:latin typeface="Helvetica Neue" charset="0"/>
              <a:ea typeface="Helvetica Neue" charset="0"/>
              <a:cs typeface="Helvetica Neue" charset="0"/>
            </a:endParaRPr>
          </a:p>
        </p:txBody>
      </p:sp>
      <p:sp>
        <p:nvSpPr>
          <p:cNvPr id="5" name="TextBox 4"/>
          <p:cNvSpPr txBox="1"/>
          <p:nvPr/>
        </p:nvSpPr>
        <p:spPr>
          <a:xfrm>
            <a:off x="680324" y="6150077"/>
            <a:ext cx="2472182" cy="369332"/>
          </a:xfrm>
          <a:prstGeom prst="rect">
            <a:avLst/>
          </a:prstGeom>
          <a:noFill/>
        </p:spPr>
        <p:txBody>
          <a:bodyPr wrap="square" rtlCol="0">
            <a:spAutoFit/>
          </a:bodyPr>
          <a:lstStyle/>
          <a:p>
            <a:r>
              <a:rPr lang="en-US" dirty="0" err="1"/>
              <a:t>Isen</a:t>
            </a:r>
            <a:r>
              <a:rPr lang="en-US" dirty="0"/>
              <a:t> and Levin (1972)</a:t>
            </a:r>
          </a:p>
        </p:txBody>
      </p:sp>
    </p:spTree>
    <p:extLst>
      <p:ext uri="{BB962C8B-B14F-4D97-AF65-F5344CB8AC3E}">
        <p14:creationId xmlns:p14="http://schemas.microsoft.com/office/powerpoint/2010/main" val="188679109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Helvetica Neue" charset="0"/>
                <a:ea typeface="Helvetica Neue" charset="0"/>
                <a:cs typeface="Helvetica Neue" charset="0"/>
              </a:rPr>
              <a:t>Happiness Runs in Cycles</a:t>
            </a:r>
          </a:p>
        </p:txBody>
      </p:sp>
      <p:sp>
        <p:nvSpPr>
          <p:cNvPr id="4" name="Text Placeholder 3"/>
          <p:cNvSpPr>
            <a:spLocks noGrp="1"/>
          </p:cNvSpPr>
          <p:nvPr>
            <p:ph sz="half" idx="1"/>
          </p:nvPr>
        </p:nvSpPr>
        <p:spPr/>
        <p:txBody>
          <a:bodyPr>
            <a:normAutofit/>
          </a:bodyPr>
          <a:lstStyle/>
          <a:p>
            <a:pPr marL="0" indent="0">
              <a:lnSpc>
                <a:spcPts val="4420"/>
              </a:lnSpc>
              <a:buNone/>
            </a:pPr>
            <a:r>
              <a:rPr lang="en-US" sz="4000" dirty="0">
                <a:solidFill>
                  <a:schemeClr val="accent5">
                    <a:lumMod val="40000"/>
                    <a:lumOff val="60000"/>
                  </a:schemeClr>
                </a:solidFill>
                <a:latin typeface="Helvetica Neue Medium" charset="0"/>
                <a:ea typeface="Helvetica Neue Medium" charset="0"/>
                <a:cs typeface="Helvetica Neue Medium" charset="0"/>
              </a:rPr>
              <a:t>Renewal, loyalty, retention and appropriate behaviors support happiness. </a:t>
            </a:r>
          </a:p>
        </p:txBody>
      </p:sp>
      <p:sp>
        <p:nvSpPr>
          <p:cNvPr id="5" name="Content Placeholder 4"/>
          <p:cNvSpPr>
            <a:spLocks noGrp="1"/>
          </p:cNvSpPr>
          <p:nvPr>
            <p:ph sz="half" idx="2"/>
          </p:nvPr>
        </p:nvSpPr>
        <p:spPr>
          <a:xfrm>
            <a:off x="6319840" y="1825625"/>
            <a:ext cx="5249860" cy="1146175"/>
          </a:xfrm>
        </p:spPr>
        <p:txBody>
          <a:bodyPr>
            <a:normAutofit/>
          </a:bodyPr>
          <a:lstStyle/>
          <a:p>
            <a:pPr marL="0" indent="0">
              <a:buNone/>
            </a:pPr>
            <a:r>
              <a:rPr lang="en-US" sz="4000" dirty="0">
                <a:solidFill>
                  <a:schemeClr val="accent1">
                    <a:lumMod val="60000"/>
                    <a:lumOff val="40000"/>
                  </a:schemeClr>
                </a:solidFill>
                <a:latin typeface="Helvetica Neue Medium" charset="0"/>
                <a:ea typeface="Helvetica Neue Medium" charset="0"/>
                <a:cs typeface="Helvetica Neue Medium" charset="0"/>
              </a:rPr>
              <a:t>Don’t break the loop.</a:t>
            </a:r>
          </a:p>
          <a:p>
            <a:pPr marL="0" indent="0">
              <a:buNone/>
            </a:pPr>
            <a:endParaRPr lang="en-US" dirty="0"/>
          </a:p>
        </p:txBody>
      </p:sp>
    </p:spTree>
    <p:extLst>
      <p:ext uri="{BB962C8B-B14F-4D97-AF65-F5344CB8AC3E}">
        <p14:creationId xmlns:p14="http://schemas.microsoft.com/office/powerpoint/2010/main" val="178740212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199" y="365125"/>
            <a:ext cx="10887635" cy="1325563"/>
          </a:xfrm>
        </p:spPr>
        <p:txBody>
          <a:bodyPr>
            <a:noAutofit/>
          </a:bodyPr>
          <a:lstStyle/>
          <a:p>
            <a:r>
              <a:rPr lang="en-US" sz="4000" b="1" dirty="0">
                <a:latin typeface="Helvetica Neue" charset="0"/>
                <a:ea typeface="Helvetica Neue" charset="0"/>
                <a:cs typeface="Helvetica Neue" charset="0"/>
              </a:rPr>
              <a:t>Drugs, Alcohol, Sex, and Giving</a:t>
            </a:r>
          </a:p>
        </p:txBody>
      </p:sp>
      <p:sp>
        <p:nvSpPr>
          <p:cNvPr id="6" name="Content Placeholder 5"/>
          <p:cNvSpPr>
            <a:spLocks noGrp="1"/>
          </p:cNvSpPr>
          <p:nvPr>
            <p:ph sz="half" idx="1"/>
          </p:nvPr>
        </p:nvSpPr>
        <p:spPr>
          <a:xfrm>
            <a:off x="721895" y="1825625"/>
            <a:ext cx="6326199" cy="4351338"/>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dirty="0">
                <a:solidFill>
                  <a:schemeClr val="tx2">
                    <a:lumMod val="20000"/>
                    <a:lumOff val="80000"/>
                  </a:schemeClr>
                </a:solidFill>
                <a:latin typeface="Helvetica Neue Medium" charset="0"/>
                <a:ea typeface="Helvetica Neue Medium" charset="0"/>
                <a:cs typeface="Helvetica Neue Medium" charset="0"/>
              </a:rPr>
              <a:t>Giving</a:t>
            </a:r>
            <a:r>
              <a:rPr lang="en-US" sz="3600" dirty="0">
                <a:solidFill>
                  <a:schemeClr val="accent5">
                    <a:lumMod val="40000"/>
                    <a:lumOff val="60000"/>
                  </a:schemeClr>
                </a:solidFill>
                <a:latin typeface="Helvetica Neue Medium" charset="0"/>
                <a:ea typeface="Helvetica Neue Medium" charset="0"/>
                <a:cs typeface="Helvetica Neue Medium" charset="0"/>
              </a:rPr>
              <a:t> engaged mesolimbic reward systems in the same way as when subjects received monetary rewards.</a:t>
            </a:r>
          </a:p>
          <a:p>
            <a:pPr marL="0" marR="0" lvl="0" indent="0" defTabSz="914400" eaLnBrk="1" fontAlgn="auto" latinLnBrk="0" hangingPunct="1">
              <a:lnSpc>
                <a:spcPct val="100000"/>
              </a:lnSpc>
              <a:spcBef>
                <a:spcPts val="0"/>
              </a:spcBef>
              <a:spcAft>
                <a:spcPts val="0"/>
              </a:spcAft>
              <a:buClrTx/>
              <a:buSzTx/>
              <a:buFontTx/>
              <a:buNone/>
              <a:tabLst/>
              <a:defRPr/>
            </a:pPr>
            <a:endParaRPr lang="en-US" sz="3600" dirty="0">
              <a:solidFill>
                <a:schemeClr val="accent5"/>
              </a:solidFill>
              <a:latin typeface="Helvetica Neue Medium" charset="0"/>
              <a:ea typeface="Helvetica Neue Medium" charset="0"/>
              <a:cs typeface="Helvetica Neue Medium"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3600" dirty="0">
                <a:solidFill>
                  <a:schemeClr val="tx2">
                    <a:lumMod val="20000"/>
                    <a:lumOff val="80000"/>
                  </a:schemeClr>
                </a:solidFill>
                <a:latin typeface="Helvetica Neue Medium" charset="0"/>
                <a:ea typeface="Helvetica Neue Medium" charset="0"/>
                <a:cs typeface="Helvetica Neue Medium" charset="0"/>
              </a:rPr>
              <a:t>Giving</a:t>
            </a:r>
            <a:r>
              <a:rPr lang="en-US" sz="3600" dirty="0">
                <a:solidFill>
                  <a:schemeClr val="accent5">
                    <a:lumMod val="40000"/>
                    <a:lumOff val="60000"/>
                  </a:schemeClr>
                </a:solidFill>
                <a:latin typeface="Helvetica Neue Medium" charset="0"/>
                <a:ea typeface="Helvetica Neue Medium" charset="0"/>
                <a:cs typeface="Helvetica Neue Medium" charset="0"/>
              </a:rPr>
              <a:t> elicited neural activity in reward processing areas.</a:t>
            </a:r>
          </a:p>
        </p:txBody>
      </p:sp>
      <p:pic>
        <p:nvPicPr>
          <p:cNvPr id="10" name="Content Placeholder 9"/>
          <p:cNvPicPr>
            <a:picLocks noGrp="1" noChangeAspect="1"/>
          </p:cNvPicPr>
          <p:nvPr>
            <p:ph sz="half" idx="2"/>
          </p:nvPr>
        </p:nvPicPr>
        <p:blipFill>
          <a:blip r:embed="rId3"/>
          <a:stretch>
            <a:fillRect/>
          </a:stretch>
        </p:blipFill>
        <p:spPr>
          <a:xfrm>
            <a:off x="7048094" y="1825625"/>
            <a:ext cx="5556904" cy="2680389"/>
          </a:xfrm>
        </p:spPr>
      </p:pic>
    </p:spTree>
    <p:extLst>
      <p:ext uri="{BB962C8B-B14F-4D97-AF65-F5344CB8AC3E}">
        <p14:creationId xmlns:p14="http://schemas.microsoft.com/office/powerpoint/2010/main" val="12485151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Helvetica Neue" charset="0"/>
                <a:ea typeface="Helvetica Neue" charset="0"/>
                <a:cs typeface="Helvetica Neue" charset="0"/>
              </a:rPr>
              <a:t>Heart not Wallet</a:t>
            </a:r>
          </a:p>
        </p:txBody>
      </p:sp>
      <p:sp>
        <p:nvSpPr>
          <p:cNvPr id="4" name="Text Placeholder 3"/>
          <p:cNvSpPr>
            <a:spLocks noGrp="1"/>
          </p:cNvSpPr>
          <p:nvPr>
            <p:ph sz="half" idx="1"/>
          </p:nvPr>
        </p:nvSpPr>
        <p:spPr>
          <a:xfrm>
            <a:off x="1120000" y="1825625"/>
            <a:ext cx="5025216" cy="3590437"/>
          </a:xfrm>
        </p:spPr>
        <p:txBody>
          <a:bodyPr anchor="t">
            <a:noAutofit/>
          </a:bodyPr>
          <a:lstStyle/>
          <a:p>
            <a:pPr marL="0" indent="0">
              <a:lnSpc>
                <a:spcPts val="4040"/>
              </a:lnSpc>
              <a:buNone/>
            </a:pPr>
            <a:r>
              <a:rPr lang="en-US" sz="3000" dirty="0">
                <a:latin typeface="Helvetica Neue Medium" charset="0"/>
                <a:ea typeface="Helvetica Neue Medium" charset="0"/>
                <a:cs typeface="Helvetica Neue Medium" charset="0"/>
              </a:rPr>
              <a:t>“Crowding out” intrinsic motivation thorough </a:t>
            </a:r>
            <a:r>
              <a:rPr lang="en-US" sz="3000" u="sng" dirty="0">
                <a:solidFill>
                  <a:schemeClr val="tx2">
                    <a:lumMod val="60000"/>
                    <a:lumOff val="40000"/>
                  </a:schemeClr>
                </a:solidFill>
                <a:latin typeface="Helvetica Neue Medium" charset="0"/>
                <a:ea typeface="Helvetica Neue Medium" charset="0"/>
                <a:cs typeface="Helvetica Neue Medium" charset="0"/>
              </a:rPr>
              <a:t>external incentives </a:t>
            </a:r>
            <a:r>
              <a:rPr lang="en-US" sz="3000" dirty="0">
                <a:latin typeface="Helvetica Neue Medium" charset="0"/>
                <a:ea typeface="Helvetica Neue Medium" charset="0"/>
                <a:cs typeface="Helvetica Neue Medium" charset="0"/>
              </a:rPr>
              <a:t>may move those behaviors from the </a:t>
            </a:r>
            <a:r>
              <a:rPr lang="en-US" sz="3000" dirty="0">
                <a:solidFill>
                  <a:schemeClr val="accent5"/>
                </a:solidFill>
                <a:latin typeface="Helvetica Neue Medium" charset="0"/>
                <a:ea typeface="Helvetica Neue Medium" charset="0"/>
                <a:cs typeface="Helvetica Neue Medium" charset="0"/>
              </a:rPr>
              <a:t>social realm </a:t>
            </a:r>
            <a:r>
              <a:rPr lang="en-US" sz="3000" dirty="0">
                <a:latin typeface="Helvetica Neue Medium" charset="0"/>
                <a:ea typeface="Helvetica Neue Medium" charset="0"/>
                <a:cs typeface="Helvetica Neue Medium" charset="0"/>
              </a:rPr>
              <a:t>into the </a:t>
            </a:r>
            <a:r>
              <a:rPr lang="en-US" sz="3000" dirty="0">
                <a:solidFill>
                  <a:schemeClr val="accent5"/>
                </a:solidFill>
                <a:latin typeface="Helvetica Neue Medium" charset="0"/>
                <a:ea typeface="Helvetica Neue Medium" charset="0"/>
                <a:cs typeface="Helvetica Neue Medium" charset="0"/>
              </a:rPr>
              <a:t>economic realm </a:t>
            </a:r>
            <a:r>
              <a:rPr lang="en-US" sz="3000" dirty="0">
                <a:latin typeface="Helvetica Neue Medium" charset="0"/>
                <a:ea typeface="Helvetica Neue Medium" charset="0"/>
                <a:cs typeface="Helvetica Neue Medium" charset="0"/>
              </a:rPr>
              <a:t>with detrimental results.</a:t>
            </a:r>
          </a:p>
        </p:txBody>
      </p:sp>
      <p:sp>
        <p:nvSpPr>
          <p:cNvPr id="5" name="TextBox 4"/>
          <p:cNvSpPr txBox="1"/>
          <p:nvPr/>
        </p:nvSpPr>
        <p:spPr>
          <a:xfrm>
            <a:off x="1120000" y="5992297"/>
            <a:ext cx="705642" cy="369332"/>
          </a:xfrm>
          <a:prstGeom prst="rect">
            <a:avLst/>
          </a:prstGeom>
          <a:noFill/>
        </p:spPr>
        <p:txBody>
          <a:bodyPr wrap="none" rtlCol="0">
            <a:spAutoFit/>
          </a:bodyPr>
          <a:lstStyle/>
          <a:p>
            <a:r>
              <a:rPr lang="en-US" dirty="0"/>
              <a:t>Dunn</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48805" y="1825625"/>
            <a:ext cx="5943195" cy="3590437"/>
          </a:xfrm>
          <a:prstGeom prst="rect">
            <a:avLst/>
          </a:prstGeom>
        </p:spPr>
      </p:pic>
    </p:spTree>
    <p:extLst>
      <p:ext uri="{BB962C8B-B14F-4D97-AF65-F5344CB8AC3E}">
        <p14:creationId xmlns:p14="http://schemas.microsoft.com/office/powerpoint/2010/main" val="179684461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Helvetica Neue" charset="0"/>
                <a:ea typeface="Helvetica Neue" charset="0"/>
                <a:cs typeface="Helvetica Neue" charset="0"/>
              </a:rPr>
              <a:t>How to Ask without Asking</a:t>
            </a:r>
          </a:p>
        </p:txBody>
      </p:sp>
      <p:sp>
        <p:nvSpPr>
          <p:cNvPr id="3" name="Content Placeholder 2"/>
          <p:cNvSpPr>
            <a:spLocks noGrp="1"/>
          </p:cNvSpPr>
          <p:nvPr>
            <p:ph sz="half" idx="1"/>
          </p:nvPr>
        </p:nvSpPr>
        <p:spPr>
          <a:xfrm>
            <a:off x="954741" y="1825625"/>
            <a:ext cx="6892893" cy="4131422"/>
          </a:xfrm>
        </p:spPr>
        <p:txBody>
          <a:bodyPr>
            <a:noAutofit/>
          </a:bodyPr>
          <a:lstStyle/>
          <a:p>
            <a:pPr marL="0" indent="0">
              <a:spcBef>
                <a:spcPts val="1600"/>
              </a:spcBef>
              <a:buNone/>
            </a:pPr>
            <a:r>
              <a:rPr lang="en-US" sz="3400" b="1" dirty="0"/>
              <a:t>A challenge in asking is that while it may increase the amount raised it can also </a:t>
            </a:r>
            <a:r>
              <a:rPr lang="en-US" sz="3400" b="1" dirty="0">
                <a:solidFill>
                  <a:schemeClr val="accent5">
                    <a:lumMod val="40000"/>
                    <a:lumOff val="60000"/>
                  </a:schemeClr>
                </a:solidFill>
              </a:rPr>
              <a:t>decrease donor well-being</a:t>
            </a:r>
            <a:r>
              <a:rPr lang="en-US" sz="3400" b="1" dirty="0"/>
              <a:t>. </a:t>
            </a:r>
          </a:p>
          <a:p>
            <a:pPr marL="0" indent="0">
              <a:spcBef>
                <a:spcPts val="1600"/>
              </a:spcBef>
              <a:buNone/>
            </a:pPr>
            <a:r>
              <a:rPr lang="en-US" sz="3400" b="1" dirty="0"/>
              <a:t>An experiment found that people may </a:t>
            </a:r>
            <a:r>
              <a:rPr lang="en-US" sz="3400" b="1" dirty="0">
                <a:solidFill>
                  <a:schemeClr val="accent5">
                    <a:lumMod val="40000"/>
                    <a:lumOff val="60000"/>
                  </a:schemeClr>
                </a:solidFill>
              </a:rPr>
              <a:t>avoid solicitors in a public fundraising </a:t>
            </a:r>
            <a:r>
              <a:rPr lang="en-US" sz="3400" b="1" dirty="0"/>
              <a:t>campaign setting</a:t>
            </a:r>
            <a:r>
              <a:rPr lang="en-US" sz="3400" dirty="0"/>
              <a:t>.</a:t>
            </a:r>
          </a:p>
        </p:txBody>
      </p:sp>
      <p:pic>
        <p:nvPicPr>
          <p:cNvPr id="6" name="Content Placeholder 5"/>
          <p:cNvPicPr>
            <a:picLocks noGrp="1" noChangeAspect="1"/>
          </p:cNvPicPr>
          <p:nvPr>
            <p:ph sz="half" idx="2"/>
          </p:nvPr>
        </p:nvPicPr>
        <p:blipFill>
          <a:blip r:embed="rId3"/>
          <a:stretch>
            <a:fillRect/>
          </a:stretch>
        </p:blipFill>
        <p:spPr>
          <a:xfrm>
            <a:off x="8199247" y="1825625"/>
            <a:ext cx="3352800" cy="2425700"/>
          </a:xfrm>
        </p:spPr>
      </p:pic>
      <p:sp>
        <p:nvSpPr>
          <p:cNvPr id="5" name="TextBox 4"/>
          <p:cNvSpPr txBox="1"/>
          <p:nvPr/>
        </p:nvSpPr>
        <p:spPr>
          <a:xfrm>
            <a:off x="954741" y="5903725"/>
            <a:ext cx="3324436" cy="369332"/>
          </a:xfrm>
          <a:prstGeom prst="rect">
            <a:avLst/>
          </a:prstGeom>
          <a:noFill/>
        </p:spPr>
        <p:txBody>
          <a:bodyPr wrap="none" rtlCol="0">
            <a:spAutoFit/>
          </a:bodyPr>
          <a:lstStyle/>
          <a:p>
            <a:r>
              <a:rPr lang="en-US" dirty="0" err="1"/>
              <a:t>Andreoni</a:t>
            </a:r>
            <a:r>
              <a:rPr lang="en-US" dirty="0"/>
              <a:t>, Rao, </a:t>
            </a:r>
            <a:r>
              <a:rPr lang="en-US" dirty="0" err="1"/>
              <a:t>Trachtman</a:t>
            </a:r>
            <a:r>
              <a:rPr lang="en-US" dirty="0"/>
              <a:t> (2002)</a:t>
            </a:r>
          </a:p>
        </p:txBody>
      </p:sp>
    </p:spTree>
    <p:extLst>
      <p:ext uri="{BB962C8B-B14F-4D97-AF65-F5344CB8AC3E}">
        <p14:creationId xmlns:p14="http://schemas.microsoft.com/office/powerpoint/2010/main" val="205401787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Helvetica Neue" charset="0"/>
                <a:ea typeface="Helvetica Neue" charset="0"/>
                <a:cs typeface="Helvetica Neue" charset="0"/>
              </a:rPr>
              <a:t>Feeling Good</a:t>
            </a:r>
          </a:p>
        </p:txBody>
      </p:sp>
      <p:sp>
        <p:nvSpPr>
          <p:cNvPr id="3" name="Content Placeholder 2"/>
          <p:cNvSpPr>
            <a:spLocks noGrp="1"/>
          </p:cNvSpPr>
          <p:nvPr>
            <p:ph sz="half" idx="1"/>
          </p:nvPr>
        </p:nvSpPr>
        <p:spPr>
          <a:xfrm>
            <a:off x="954741" y="1825625"/>
            <a:ext cx="5190475" cy="2908421"/>
          </a:xfrm>
        </p:spPr>
        <p:txBody>
          <a:bodyPr>
            <a:normAutofit/>
          </a:bodyPr>
          <a:lstStyle/>
          <a:p>
            <a:pPr marL="0" indent="0">
              <a:buNone/>
            </a:pPr>
            <a:r>
              <a:rPr lang="en-US" sz="3600" dirty="0">
                <a:solidFill>
                  <a:schemeClr val="accent5"/>
                </a:solidFill>
                <a:latin typeface="Helvetica Neue" charset="0"/>
                <a:ea typeface="Helvetica Neue" charset="0"/>
                <a:cs typeface="Helvetica Neue" charset="0"/>
              </a:rPr>
              <a:t>Salvation Army </a:t>
            </a:r>
          </a:p>
          <a:p>
            <a:pPr marL="0" indent="0">
              <a:buNone/>
            </a:pPr>
            <a:endParaRPr lang="en-US" sz="3600" b="1" dirty="0">
              <a:solidFill>
                <a:schemeClr val="accent5"/>
              </a:solidFill>
              <a:latin typeface="Helvetica Neue" charset="0"/>
              <a:ea typeface="Helvetica Neue" charset="0"/>
              <a:cs typeface="Helvetica Neue" charset="0"/>
            </a:endParaRPr>
          </a:p>
          <a:p>
            <a:pPr marL="0" indent="0">
              <a:buNone/>
            </a:pPr>
            <a:r>
              <a:rPr lang="en-US" sz="3600" b="1" dirty="0">
                <a:solidFill>
                  <a:schemeClr val="accent5"/>
                </a:solidFill>
                <a:latin typeface="Helvetica Neue" charset="0"/>
                <a:ea typeface="Helvetica Neue" charset="0"/>
                <a:cs typeface="Helvetica Neue" charset="0"/>
              </a:rPr>
              <a:t>Door #1 – </a:t>
            </a:r>
            <a:r>
              <a:rPr lang="en-US" sz="3600" b="1" dirty="0">
                <a:solidFill>
                  <a:schemeClr val="tx2"/>
                </a:solidFill>
                <a:latin typeface="Helvetica Neue" charset="0"/>
                <a:ea typeface="Helvetica Neue" charset="0"/>
                <a:cs typeface="Helvetica Neue" charset="0"/>
              </a:rPr>
              <a:t>Direct gaze</a:t>
            </a:r>
          </a:p>
          <a:p>
            <a:pPr marL="0" indent="0">
              <a:buNone/>
            </a:pPr>
            <a:r>
              <a:rPr lang="en-US" sz="3600" b="1" dirty="0">
                <a:solidFill>
                  <a:schemeClr val="accent5"/>
                </a:solidFill>
                <a:latin typeface="Helvetica Neue" charset="0"/>
                <a:ea typeface="Helvetica Neue" charset="0"/>
                <a:cs typeface="Helvetica Neue" charset="0"/>
              </a:rPr>
              <a:t>Door #2 – </a:t>
            </a:r>
            <a:r>
              <a:rPr lang="en-US" sz="3600" b="1" dirty="0">
                <a:solidFill>
                  <a:schemeClr val="tx2"/>
                </a:solidFill>
                <a:latin typeface="Helvetica Neue" charset="0"/>
                <a:ea typeface="Helvetica Neue" charset="0"/>
                <a:cs typeface="Helvetica Neue" charset="0"/>
              </a:rPr>
              <a:t>Eyes averted</a:t>
            </a:r>
          </a:p>
        </p:txBody>
      </p:sp>
      <p:pic>
        <p:nvPicPr>
          <p:cNvPr id="8" name="Content Placeholder 7"/>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829063" y="1825624"/>
            <a:ext cx="5362937" cy="3575291"/>
          </a:xfrm>
        </p:spPr>
      </p:pic>
    </p:spTree>
    <p:extLst>
      <p:ext uri="{BB962C8B-B14F-4D97-AF65-F5344CB8AC3E}">
        <p14:creationId xmlns:p14="http://schemas.microsoft.com/office/powerpoint/2010/main" val="185209555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767205"/>
            <a:ext cx="11353800" cy="1325563"/>
          </a:xfrm>
        </p:spPr>
        <p:txBody>
          <a:bodyPr>
            <a:normAutofit/>
          </a:bodyPr>
          <a:lstStyle/>
          <a:p>
            <a:r>
              <a:rPr lang="en-US" sz="4000" b="1" dirty="0">
                <a:latin typeface="Helvetica Neue" charset="0"/>
                <a:ea typeface="Helvetica Neue" charset="0"/>
                <a:cs typeface="Helvetica Neue" charset="0"/>
              </a:rPr>
              <a:t>Another thought: “Ignore everything I’ve said”</a:t>
            </a:r>
          </a:p>
        </p:txBody>
      </p:sp>
    </p:spTree>
    <p:extLst>
      <p:ext uri="{BB962C8B-B14F-4D97-AF65-F5344CB8AC3E}">
        <p14:creationId xmlns:p14="http://schemas.microsoft.com/office/powerpoint/2010/main" val="90586081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Helvetica Neue" charset="0"/>
                <a:ea typeface="Helvetica Neue" charset="0"/>
                <a:cs typeface="Helvetica Neue" charset="0"/>
              </a:rPr>
              <a:t>The Amsterdam Airport</a:t>
            </a:r>
          </a:p>
        </p:txBody>
      </p:sp>
      <p:sp>
        <p:nvSpPr>
          <p:cNvPr id="5" name="TextBox 4"/>
          <p:cNvSpPr txBox="1"/>
          <p:nvPr/>
        </p:nvSpPr>
        <p:spPr>
          <a:xfrm>
            <a:off x="838200" y="2034682"/>
            <a:ext cx="10515600" cy="3477875"/>
          </a:xfrm>
          <a:prstGeom prst="rect">
            <a:avLst/>
          </a:prstGeom>
          <a:noFill/>
        </p:spPr>
        <p:txBody>
          <a:bodyPr wrap="square" rtlCol="0">
            <a:spAutoFit/>
          </a:bodyPr>
          <a:lstStyle/>
          <a:p>
            <a:r>
              <a:rPr lang="is-IS" sz="4800" b="1" dirty="0">
                <a:solidFill>
                  <a:schemeClr val="tx2">
                    <a:lumMod val="60000"/>
                    <a:lumOff val="40000"/>
                  </a:schemeClr>
                </a:solidFill>
              </a:rPr>
              <a:t>…</a:t>
            </a:r>
            <a:r>
              <a:rPr lang="en-US" sz="4800" b="1" dirty="0">
                <a:solidFill>
                  <a:schemeClr val="tx2">
                    <a:lumMod val="60000"/>
                    <a:lumOff val="40000"/>
                  </a:schemeClr>
                </a:solidFill>
              </a:rPr>
              <a:t>men have “a deep-seated instinct to aim at targets.”</a:t>
            </a:r>
          </a:p>
          <a:p>
            <a:endParaRPr lang="en-US" sz="2800" b="1" dirty="0"/>
          </a:p>
          <a:p>
            <a:pPr algn="r"/>
            <a:r>
              <a:rPr lang="en-US" sz="3200" dirty="0"/>
              <a:t>Prof. Mary </a:t>
            </a:r>
            <a:r>
              <a:rPr lang="en-US" sz="3200" dirty="0" err="1"/>
              <a:t>Berenbaum</a:t>
            </a:r>
            <a:r>
              <a:rPr lang="en-US" sz="3200" dirty="0"/>
              <a:t> </a:t>
            </a:r>
          </a:p>
          <a:p>
            <a:pPr algn="r"/>
            <a:r>
              <a:rPr lang="en-US" sz="3200" dirty="0"/>
              <a:t>Department of Entomology</a:t>
            </a:r>
          </a:p>
          <a:p>
            <a:pPr algn="r"/>
            <a:r>
              <a:rPr lang="en-US" sz="3200" dirty="0"/>
              <a:t>University of Illinois</a:t>
            </a:r>
            <a:endParaRPr lang="en-US" sz="2800" b="1" dirty="0"/>
          </a:p>
        </p:txBody>
      </p:sp>
    </p:spTree>
    <p:extLst>
      <p:ext uri="{BB962C8B-B14F-4D97-AF65-F5344CB8AC3E}">
        <p14:creationId xmlns:p14="http://schemas.microsoft.com/office/powerpoint/2010/main" val="64493089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0000" y="1825625"/>
            <a:ext cx="5963706" cy="4351338"/>
          </a:xfrm>
        </p:spPr>
        <p:txBody>
          <a:bodyPr>
            <a:normAutofit/>
          </a:bodyPr>
          <a:lstStyle/>
          <a:p>
            <a:pPr marL="0" indent="0">
              <a:lnSpc>
                <a:spcPct val="120000"/>
              </a:lnSpc>
              <a:buNone/>
            </a:pPr>
            <a:r>
              <a:rPr lang="en-US" sz="3600" dirty="0">
                <a:solidFill>
                  <a:schemeClr val="accent5">
                    <a:lumMod val="60000"/>
                    <a:lumOff val="40000"/>
                  </a:schemeClr>
                </a:solidFill>
                <a:latin typeface="Helvetica Neue Medium" charset="0"/>
                <a:ea typeface="Helvetica Neue Medium" charset="0"/>
                <a:cs typeface="Helvetica Neue Medium" charset="0"/>
              </a:rPr>
              <a:t>“Identify and then </a:t>
            </a:r>
            <a:r>
              <a:rPr lang="en-US" sz="3600" dirty="0">
                <a:solidFill>
                  <a:schemeClr val="accent6"/>
                </a:solidFill>
                <a:latin typeface="Helvetica Neue Medium" charset="0"/>
                <a:ea typeface="Helvetica Neue Medium" charset="0"/>
                <a:cs typeface="Helvetica Neue Medium" charset="0"/>
              </a:rPr>
              <a:t>eliminate</a:t>
            </a:r>
            <a:r>
              <a:rPr lang="en-US" sz="3600" dirty="0">
                <a:solidFill>
                  <a:schemeClr val="accent5">
                    <a:lumMod val="60000"/>
                    <a:lumOff val="40000"/>
                  </a:schemeClr>
                </a:solidFill>
                <a:latin typeface="Helvetica Neue Medium" charset="0"/>
                <a:ea typeface="Helvetica Neue Medium" charset="0"/>
                <a:cs typeface="Helvetica Neue Medium" charset="0"/>
              </a:rPr>
              <a:t> the obstacles standing in the way of the desired behavior.”</a:t>
            </a:r>
          </a:p>
          <a:p>
            <a:pPr marL="0" indent="0" algn="r">
              <a:lnSpc>
                <a:spcPct val="120000"/>
              </a:lnSpc>
              <a:buNone/>
            </a:pPr>
            <a:r>
              <a:rPr lang="en-US" sz="3200" b="1" dirty="0">
                <a:latin typeface="American Typewriter" charset="0"/>
                <a:ea typeface="American Typewriter" charset="0"/>
                <a:cs typeface="American Typewriter" charset="0"/>
              </a:rPr>
              <a:t>Kurt Lewin</a:t>
            </a:r>
            <a:endParaRPr lang="en-US" sz="3200" b="1" dirty="0">
              <a:solidFill>
                <a:schemeClr val="accent5">
                  <a:lumMod val="60000"/>
                  <a:lumOff val="40000"/>
                </a:schemeClr>
              </a:solidFill>
              <a:latin typeface="American Typewriter" charset="0"/>
              <a:ea typeface="American Typewriter" charset="0"/>
              <a:cs typeface="American Typewriter"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11760" y="1973393"/>
            <a:ext cx="3442040" cy="3269938"/>
          </a:xfrm>
          <a:prstGeom prst="rect">
            <a:avLst/>
          </a:prstGeom>
          <a:ln w="104775" cmpd="thickThin">
            <a:solidFill>
              <a:schemeClr val="accent1">
                <a:shade val="50000"/>
              </a:schemeClr>
            </a:solidFill>
            <a:bevel/>
          </a:ln>
        </p:spPr>
      </p:pic>
    </p:spTree>
    <p:extLst>
      <p:ext uri="{BB962C8B-B14F-4D97-AF65-F5344CB8AC3E}">
        <p14:creationId xmlns:p14="http://schemas.microsoft.com/office/powerpoint/2010/main" val="204795679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78661" cy="1325563"/>
          </a:xfrm>
        </p:spPr>
        <p:txBody>
          <a:bodyPr>
            <a:normAutofit/>
          </a:bodyPr>
          <a:lstStyle/>
          <a:p>
            <a:r>
              <a:rPr lang="en-US" sz="4000" b="1" dirty="0">
                <a:latin typeface="Helvetica Neue" charset="0"/>
                <a:ea typeface="Helvetica Neue" charset="0"/>
                <a:cs typeface="Helvetica Neue" charset="0"/>
              </a:rPr>
              <a:t>Obstacles preventing donors from giving</a:t>
            </a:r>
          </a:p>
        </p:txBody>
      </p:sp>
      <p:sp>
        <p:nvSpPr>
          <p:cNvPr id="3" name="Content Placeholder 2"/>
          <p:cNvSpPr>
            <a:spLocks noGrp="1"/>
          </p:cNvSpPr>
          <p:nvPr>
            <p:ph idx="1"/>
          </p:nvPr>
        </p:nvSpPr>
        <p:spPr>
          <a:xfrm>
            <a:off x="680320" y="2336873"/>
            <a:ext cx="11305354" cy="3599316"/>
          </a:xfrm>
        </p:spPr>
        <p:txBody>
          <a:bodyPr>
            <a:noAutofit/>
          </a:bodyPr>
          <a:lstStyle/>
          <a:p>
            <a:pPr marL="514350" indent="-514350">
              <a:buFont typeface="+mj-lt"/>
              <a:buAutoNum type="arabicPeriod"/>
            </a:pPr>
            <a:r>
              <a:rPr lang="en-US" sz="3600" dirty="0">
                <a:solidFill>
                  <a:schemeClr val="accent5">
                    <a:lumMod val="40000"/>
                    <a:lumOff val="60000"/>
                  </a:schemeClr>
                </a:solidFill>
                <a:latin typeface="Helvetica Neue Medium" charset="0"/>
                <a:ea typeface="Helvetica Neue Medium" charset="0"/>
                <a:cs typeface="Helvetica Neue Medium" charset="0"/>
              </a:rPr>
              <a:t>It’s hard to give</a:t>
            </a:r>
          </a:p>
        </p:txBody>
      </p:sp>
    </p:spTree>
    <p:extLst>
      <p:ext uri="{BB962C8B-B14F-4D97-AF65-F5344CB8AC3E}">
        <p14:creationId xmlns:p14="http://schemas.microsoft.com/office/powerpoint/2010/main" val="200631298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78661" cy="1325563"/>
          </a:xfrm>
        </p:spPr>
        <p:txBody>
          <a:bodyPr>
            <a:normAutofit/>
          </a:bodyPr>
          <a:lstStyle/>
          <a:p>
            <a:r>
              <a:rPr lang="en-US" sz="4000" b="1" dirty="0">
                <a:latin typeface="Helvetica Neue" charset="0"/>
                <a:ea typeface="Helvetica Neue" charset="0"/>
                <a:cs typeface="Helvetica Neue" charset="0"/>
              </a:rPr>
              <a:t>Obstacles preventing donors from giving</a:t>
            </a:r>
          </a:p>
        </p:txBody>
      </p:sp>
      <p:sp>
        <p:nvSpPr>
          <p:cNvPr id="3" name="Content Placeholder 2"/>
          <p:cNvSpPr>
            <a:spLocks noGrp="1"/>
          </p:cNvSpPr>
          <p:nvPr>
            <p:ph idx="1"/>
          </p:nvPr>
        </p:nvSpPr>
        <p:spPr>
          <a:xfrm>
            <a:off x="680320" y="2336873"/>
            <a:ext cx="11305354" cy="3599316"/>
          </a:xfrm>
        </p:spPr>
        <p:txBody>
          <a:bodyPr>
            <a:noAutofit/>
          </a:bodyPr>
          <a:lstStyle/>
          <a:p>
            <a:pPr marL="514350" indent="-514350">
              <a:buFont typeface="+mj-lt"/>
              <a:buAutoNum type="arabicPeriod"/>
            </a:pPr>
            <a:r>
              <a:rPr lang="en-US" sz="3600" dirty="0">
                <a:solidFill>
                  <a:schemeClr val="tx1">
                    <a:lumMod val="75000"/>
                  </a:schemeClr>
                </a:solidFill>
                <a:latin typeface="Helvetica Neue Medium" charset="0"/>
                <a:ea typeface="Helvetica Neue Medium" charset="0"/>
                <a:cs typeface="Helvetica Neue Medium" charset="0"/>
              </a:rPr>
              <a:t>It’s hard to give</a:t>
            </a:r>
          </a:p>
          <a:p>
            <a:pPr marL="514350" indent="-514350">
              <a:buFont typeface="+mj-lt"/>
              <a:buAutoNum type="arabicPeriod"/>
            </a:pPr>
            <a:endParaRPr lang="en-US" sz="3600" dirty="0">
              <a:solidFill>
                <a:schemeClr val="accent5">
                  <a:lumMod val="40000"/>
                  <a:lumOff val="60000"/>
                </a:schemeClr>
              </a:solidFill>
              <a:latin typeface="Helvetica Neue Medium" charset="0"/>
              <a:ea typeface="Helvetica Neue Medium" charset="0"/>
              <a:cs typeface="Helvetica Neue Medium" charset="0"/>
            </a:endParaRPr>
          </a:p>
          <a:p>
            <a:pPr marL="514350" indent="-514350">
              <a:buFont typeface="+mj-lt"/>
              <a:buAutoNum type="arabicPeriod"/>
            </a:pPr>
            <a:r>
              <a:rPr lang="en-US" sz="3600" dirty="0">
                <a:solidFill>
                  <a:schemeClr val="accent5">
                    <a:lumMod val="40000"/>
                    <a:lumOff val="60000"/>
                  </a:schemeClr>
                </a:solidFill>
                <a:latin typeface="Helvetica Neue Medium" charset="0"/>
                <a:ea typeface="Helvetica Neue Medium" charset="0"/>
                <a:cs typeface="Helvetica Neue Medium" charset="0"/>
              </a:rPr>
              <a:t>Don</a:t>
            </a:r>
            <a:r>
              <a:rPr lang="uk-UA" sz="3600" dirty="0">
                <a:solidFill>
                  <a:schemeClr val="accent5">
                    <a:lumMod val="40000"/>
                    <a:lumOff val="60000"/>
                  </a:schemeClr>
                </a:solidFill>
                <a:latin typeface="Helvetica Neue Medium" charset="0"/>
                <a:ea typeface="Helvetica Neue Medium" charset="0"/>
                <a:cs typeface="Helvetica Neue Medium" charset="0"/>
              </a:rPr>
              <a:t>’</a:t>
            </a:r>
            <a:r>
              <a:rPr lang="en-US" sz="3600" dirty="0">
                <a:solidFill>
                  <a:schemeClr val="accent5">
                    <a:lumMod val="40000"/>
                    <a:lumOff val="60000"/>
                  </a:schemeClr>
                </a:solidFill>
                <a:latin typeface="Helvetica Neue Medium" charset="0"/>
                <a:ea typeface="Helvetica Neue Medium" charset="0"/>
                <a:cs typeface="Helvetica Neue Medium" charset="0"/>
              </a:rPr>
              <a:t>t know whether I gave already</a:t>
            </a:r>
          </a:p>
        </p:txBody>
      </p:sp>
    </p:spTree>
    <p:extLst>
      <p:ext uri="{BB962C8B-B14F-4D97-AF65-F5344CB8AC3E}">
        <p14:creationId xmlns:p14="http://schemas.microsoft.com/office/powerpoint/2010/main" val="31413050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Helvetica Neue" charset="0"/>
                <a:ea typeface="Helvetica Neue" charset="0"/>
                <a:cs typeface="Helvetica Neue" charset="0"/>
              </a:rPr>
              <a:t>“How hard can we make it”</a:t>
            </a:r>
          </a:p>
        </p:txBody>
      </p:sp>
      <p:sp>
        <p:nvSpPr>
          <p:cNvPr id="3" name="Content Placeholder 2"/>
          <p:cNvSpPr>
            <a:spLocks noGrp="1"/>
          </p:cNvSpPr>
          <p:nvPr>
            <p:ph sz="half" idx="1"/>
          </p:nvPr>
        </p:nvSpPr>
        <p:spPr>
          <a:xfrm>
            <a:off x="1119999" y="1825625"/>
            <a:ext cx="5037733" cy="4351338"/>
          </a:xfrm>
        </p:spPr>
        <p:txBody>
          <a:bodyPr>
            <a:normAutofit lnSpcReduction="10000"/>
          </a:bodyPr>
          <a:lstStyle/>
          <a:p>
            <a:r>
              <a:rPr lang="en-US" dirty="0">
                <a:solidFill>
                  <a:srgbClr val="FFFF00"/>
                </a:solidFill>
              </a:rPr>
              <a:t>    </a:t>
            </a:r>
            <a:r>
              <a:rPr lang="en-US" b="1" dirty="0">
                <a:solidFill>
                  <a:srgbClr val="FFFF00"/>
                </a:solidFill>
              </a:rPr>
              <a:t>3</a:t>
            </a:r>
            <a:r>
              <a:rPr lang="en-US" dirty="0">
                <a:solidFill>
                  <a:srgbClr val="FFFF00"/>
                </a:solidFill>
              </a:rPr>
              <a:t> 	Web pages</a:t>
            </a:r>
          </a:p>
          <a:p>
            <a:r>
              <a:rPr lang="en-US" dirty="0">
                <a:solidFill>
                  <a:srgbClr val="FFFF00"/>
                </a:solidFill>
              </a:rPr>
              <a:t>    </a:t>
            </a:r>
            <a:r>
              <a:rPr lang="en-US" b="1" dirty="0">
                <a:solidFill>
                  <a:srgbClr val="FFFF00"/>
                </a:solidFill>
              </a:rPr>
              <a:t>3</a:t>
            </a:r>
            <a:r>
              <a:rPr lang="en-US" dirty="0">
                <a:solidFill>
                  <a:srgbClr val="FFFF00"/>
                </a:solidFill>
              </a:rPr>
              <a:t> 	Screens</a:t>
            </a:r>
          </a:p>
          <a:p>
            <a:r>
              <a:rPr lang="en-US" dirty="0"/>
              <a:t>    </a:t>
            </a:r>
            <a:r>
              <a:rPr lang="en-US" b="1" dirty="0"/>
              <a:t>0</a:t>
            </a:r>
            <a:r>
              <a:rPr lang="en-US" dirty="0"/>
              <a:t>	Close window</a:t>
            </a:r>
          </a:p>
          <a:p>
            <a:r>
              <a:rPr lang="en-US" dirty="0"/>
              <a:t>    </a:t>
            </a:r>
            <a:r>
              <a:rPr lang="en-US" b="1" dirty="0"/>
              <a:t>2</a:t>
            </a:r>
            <a:r>
              <a:rPr lang="en-US" dirty="0"/>
              <a:t>	Position cursor</a:t>
            </a:r>
          </a:p>
          <a:p>
            <a:r>
              <a:rPr lang="en-US" dirty="0"/>
              <a:t>    </a:t>
            </a:r>
            <a:r>
              <a:rPr lang="en-US" b="1" dirty="0"/>
              <a:t>4</a:t>
            </a:r>
            <a:r>
              <a:rPr lang="en-US" dirty="0"/>
              <a:t>	Drop down menus	</a:t>
            </a:r>
          </a:p>
          <a:p>
            <a:r>
              <a:rPr lang="en-US" dirty="0"/>
              <a:t>    </a:t>
            </a:r>
            <a:r>
              <a:rPr lang="en-US" b="1" dirty="0"/>
              <a:t>2</a:t>
            </a:r>
            <a:r>
              <a:rPr lang="en-US" dirty="0"/>
              <a:t>	Buttons</a:t>
            </a:r>
          </a:p>
          <a:p>
            <a:r>
              <a:rPr lang="en-US" dirty="0"/>
              <a:t>    </a:t>
            </a:r>
            <a:r>
              <a:rPr lang="en-US" b="1" dirty="0"/>
              <a:t>9</a:t>
            </a:r>
            <a:r>
              <a:rPr lang="en-US" dirty="0"/>
              <a:t>	Tab keys</a:t>
            </a:r>
          </a:p>
          <a:p>
            <a:r>
              <a:rPr lang="en-US" dirty="0"/>
              <a:t>    </a:t>
            </a:r>
            <a:r>
              <a:rPr lang="en-US" b="1" dirty="0"/>
              <a:t>7</a:t>
            </a:r>
            <a:r>
              <a:rPr lang="en-US" dirty="0"/>
              <a:t>	Shift key</a:t>
            </a:r>
          </a:p>
          <a:p>
            <a:r>
              <a:rPr lang="en-US" b="1" dirty="0">
                <a:solidFill>
                  <a:schemeClr val="accent6">
                    <a:lumMod val="40000"/>
                    <a:lumOff val="60000"/>
                  </a:schemeClr>
                </a:solidFill>
              </a:rPr>
              <a:t> </a:t>
            </a:r>
            <a:r>
              <a:rPr lang="en-US" dirty="0">
                <a:solidFill>
                  <a:schemeClr val="accent6">
                    <a:lumMod val="40000"/>
                    <a:lumOff val="60000"/>
                  </a:schemeClr>
                </a:solidFill>
              </a:rPr>
              <a:t> </a:t>
            </a:r>
            <a:r>
              <a:rPr lang="en-US" b="1" dirty="0">
                <a:solidFill>
                  <a:schemeClr val="accent6">
                    <a:lumMod val="40000"/>
                    <a:lumOff val="60000"/>
                  </a:schemeClr>
                </a:solidFill>
              </a:rPr>
              <a:t>130</a:t>
            </a:r>
            <a:r>
              <a:rPr lang="en-US" dirty="0">
                <a:solidFill>
                  <a:schemeClr val="accent6">
                    <a:lumMod val="40000"/>
                    <a:lumOff val="60000"/>
                  </a:schemeClr>
                </a:solidFill>
              </a:rPr>
              <a:t> </a:t>
            </a:r>
            <a:r>
              <a:rPr lang="en-US" b="1" dirty="0">
                <a:solidFill>
                  <a:schemeClr val="accent6">
                    <a:lumMod val="40000"/>
                    <a:lumOff val="60000"/>
                  </a:schemeClr>
                </a:solidFill>
              </a:rPr>
              <a:t>Characters and numbers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5714" y="1521460"/>
            <a:ext cx="5833366" cy="3111500"/>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743248">
            <a:off x="8073029" y="3238026"/>
            <a:ext cx="3483219" cy="4023360"/>
          </a:xfrm>
          <a:prstGeom prst="rect">
            <a:avLst/>
          </a:prstGeom>
        </p:spPr>
      </p:pic>
    </p:spTree>
    <p:extLst>
      <p:ext uri="{BB962C8B-B14F-4D97-AF65-F5344CB8AC3E}">
        <p14:creationId xmlns:p14="http://schemas.microsoft.com/office/powerpoint/2010/main" val="107664363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tch_11_19_14_iphpone (Page 15).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6394" y="3287682"/>
            <a:ext cx="564781" cy="588937"/>
          </a:xfrm>
          <a:prstGeom prst="rect">
            <a:avLst/>
          </a:prstGeom>
          <a:ln>
            <a:noFill/>
          </a:ln>
        </p:spPr>
        <p:style>
          <a:lnRef idx="0">
            <a:scrgbClr r="0" g="0" b="0"/>
          </a:lnRef>
          <a:fillRef idx="1003">
            <a:schemeClr val="lt1"/>
          </a:fillRef>
          <a:effectRef idx="0">
            <a:scrgbClr r="0" g="0" b="0"/>
          </a:effectRef>
          <a:fontRef idx="major"/>
        </p:style>
      </p:pic>
      <p:sp>
        <p:nvSpPr>
          <p:cNvPr id="7" name="Rectangle 6"/>
          <p:cNvSpPr/>
          <p:nvPr/>
        </p:nvSpPr>
        <p:spPr>
          <a:xfrm>
            <a:off x="5338563" y="2529657"/>
            <a:ext cx="1512591" cy="1221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8108227" y="2529657"/>
            <a:ext cx="1528563" cy="10129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3733" y="2619580"/>
            <a:ext cx="499237" cy="520590"/>
          </a:xfrm>
          <a:prstGeom prst="rect">
            <a:avLst/>
          </a:prstGeom>
        </p:spPr>
      </p:pic>
      <p:sp>
        <p:nvSpPr>
          <p:cNvPr id="10" name="Rectangle 9"/>
          <p:cNvSpPr/>
          <p:nvPr/>
        </p:nvSpPr>
        <p:spPr>
          <a:xfrm>
            <a:off x="5425257" y="3260304"/>
            <a:ext cx="756095" cy="3702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TextBox 11"/>
          <p:cNvSpPr txBox="1"/>
          <p:nvPr/>
        </p:nvSpPr>
        <p:spPr>
          <a:xfrm>
            <a:off x="5924032" y="2651022"/>
            <a:ext cx="1115168" cy="400110"/>
          </a:xfrm>
          <a:prstGeom prst="rect">
            <a:avLst/>
          </a:prstGeom>
          <a:noFill/>
        </p:spPr>
        <p:txBody>
          <a:bodyPr wrap="square" rtlCol="0">
            <a:spAutoFit/>
          </a:bodyPr>
          <a:lstStyle/>
          <a:p>
            <a:r>
              <a:rPr lang="en-US" sz="1000" b="1" dirty="0">
                <a:solidFill>
                  <a:schemeClr val="bg1"/>
                </a:solidFill>
                <a:latin typeface="Helvetica Neue" charset="0"/>
                <a:ea typeface="Helvetica Neue" charset="0"/>
                <a:cs typeface="Helvetica Neue" charset="0"/>
              </a:rPr>
              <a:t>CORNELL</a:t>
            </a:r>
          </a:p>
          <a:p>
            <a:r>
              <a:rPr lang="en-US" sz="1000" b="1" dirty="0">
                <a:solidFill>
                  <a:schemeClr val="bg1"/>
                </a:solidFill>
                <a:latin typeface="Helvetica Neue" charset="0"/>
                <a:ea typeface="Helvetica Neue" charset="0"/>
                <a:cs typeface="Helvetica Neue" charset="0"/>
              </a:rPr>
              <a:t>UNIVERSITY</a:t>
            </a:r>
          </a:p>
        </p:txBody>
      </p:sp>
      <p:sp>
        <p:nvSpPr>
          <p:cNvPr id="13" name="TextBox 12"/>
          <p:cNvSpPr txBox="1"/>
          <p:nvPr/>
        </p:nvSpPr>
        <p:spPr>
          <a:xfrm>
            <a:off x="5312808" y="3178777"/>
            <a:ext cx="1580781" cy="584775"/>
          </a:xfrm>
          <a:prstGeom prst="rect">
            <a:avLst/>
          </a:prstGeom>
          <a:solidFill>
            <a:srgbClr val="A81B24"/>
          </a:solidFill>
        </p:spPr>
        <p:txBody>
          <a:bodyPr wrap="square" rtlCol="0">
            <a:spAutoFit/>
          </a:bodyPr>
          <a:lstStyle/>
          <a:p>
            <a:r>
              <a:rPr lang="en-US" sz="1000" b="1" dirty="0">
                <a:solidFill>
                  <a:schemeClr val="accent1">
                    <a:lumMod val="60000"/>
                    <a:lumOff val="40000"/>
                  </a:schemeClr>
                </a:solidFill>
                <a:latin typeface="Helvetica Neue Medium" charset="0"/>
                <a:ea typeface="Helvetica Neue Medium" charset="0"/>
                <a:cs typeface="Helvetica Neue Medium" charset="0"/>
              </a:rPr>
              <a:t>Last Gift </a:t>
            </a:r>
          </a:p>
          <a:p>
            <a:r>
              <a:rPr lang="en-US" sz="1000" dirty="0">
                <a:solidFill>
                  <a:schemeClr val="accent1">
                    <a:lumMod val="60000"/>
                    <a:lumOff val="40000"/>
                  </a:schemeClr>
                </a:solidFill>
                <a:latin typeface="Helvetica Neue Medium" charset="0"/>
                <a:ea typeface="Helvetica Neue Medium" charset="0"/>
                <a:cs typeface="Helvetica Neue Medium" charset="0"/>
              </a:rPr>
              <a:t>Amount:     </a:t>
            </a:r>
            <a:r>
              <a:rPr lang="en-US" sz="1200" b="1" dirty="0">
                <a:latin typeface="Helvetica Neue Medium" charset="0"/>
                <a:ea typeface="Helvetica Neue Medium" charset="0"/>
                <a:cs typeface="Helvetica Neue Medium" charset="0"/>
              </a:rPr>
              <a:t>$100.00</a:t>
            </a:r>
          </a:p>
          <a:p>
            <a:r>
              <a:rPr lang="en-US" sz="1000" dirty="0">
                <a:solidFill>
                  <a:schemeClr val="accent1">
                    <a:lumMod val="60000"/>
                    <a:lumOff val="40000"/>
                  </a:schemeClr>
                </a:solidFill>
                <a:latin typeface="Helvetica Neue Medium" charset="0"/>
                <a:ea typeface="Helvetica Neue Medium" charset="0"/>
                <a:cs typeface="Helvetica Neue Medium" charset="0"/>
              </a:rPr>
              <a:t>Date:          </a:t>
            </a:r>
            <a:r>
              <a:rPr lang="en-US" sz="1000" dirty="0">
                <a:solidFill>
                  <a:schemeClr val="tx1">
                    <a:lumMod val="75000"/>
                  </a:schemeClr>
                </a:solidFill>
                <a:latin typeface="Helvetica Neue Medium" charset="0"/>
                <a:ea typeface="Helvetica Neue Medium" charset="0"/>
                <a:cs typeface="Helvetica Neue Medium" charset="0"/>
              </a:rPr>
              <a:t>2015 Dec 30</a:t>
            </a:r>
          </a:p>
        </p:txBody>
      </p:sp>
      <p:sp>
        <p:nvSpPr>
          <p:cNvPr id="14" name="TextBox 13"/>
          <p:cNvSpPr txBox="1"/>
          <p:nvPr/>
        </p:nvSpPr>
        <p:spPr>
          <a:xfrm>
            <a:off x="8060491" y="2549018"/>
            <a:ext cx="1681871" cy="984885"/>
          </a:xfrm>
          <a:prstGeom prst="rect">
            <a:avLst/>
          </a:prstGeom>
          <a:noFill/>
        </p:spPr>
        <p:txBody>
          <a:bodyPr wrap="none" rtlCol="0">
            <a:spAutoFit/>
          </a:bodyPr>
          <a:lstStyle/>
          <a:p>
            <a:r>
              <a:rPr lang="en-US" sz="1050" b="1" dirty="0">
                <a:solidFill>
                  <a:srgbClr val="A81B24"/>
                </a:solidFill>
                <a:latin typeface="Helvetica Neue" charset="0"/>
                <a:ea typeface="Helvetica Neue" charset="0"/>
                <a:cs typeface="Helvetica Neue" charset="0"/>
              </a:rPr>
              <a:t>Your done!</a:t>
            </a:r>
          </a:p>
          <a:p>
            <a:endParaRPr lang="en-US" sz="1050" b="1" dirty="0">
              <a:solidFill>
                <a:srgbClr val="A81B24"/>
              </a:solidFill>
              <a:latin typeface="Helvetica Neue" charset="0"/>
              <a:ea typeface="Helvetica Neue" charset="0"/>
              <a:cs typeface="Helvetica Neue" charset="0"/>
            </a:endParaRPr>
          </a:p>
          <a:p>
            <a:r>
              <a:rPr lang="en-US" sz="1000" b="1" dirty="0">
                <a:solidFill>
                  <a:srgbClr val="A81B24"/>
                </a:solidFill>
                <a:latin typeface="Helvetica Neue" charset="0"/>
                <a:ea typeface="Helvetica Neue" charset="0"/>
                <a:cs typeface="Helvetica Neue" charset="0"/>
              </a:rPr>
              <a:t>Now a special message </a:t>
            </a:r>
          </a:p>
          <a:p>
            <a:r>
              <a:rPr lang="en-US" sz="1000" b="1" dirty="0">
                <a:solidFill>
                  <a:srgbClr val="A81B24"/>
                </a:solidFill>
                <a:latin typeface="Helvetica Neue" charset="0"/>
                <a:ea typeface="Helvetica Neue" charset="0"/>
                <a:cs typeface="Helvetica Neue" charset="0"/>
              </a:rPr>
              <a:t>from Cornell.</a:t>
            </a:r>
          </a:p>
          <a:p>
            <a:endParaRPr lang="en-US" sz="1000" b="1" dirty="0">
              <a:solidFill>
                <a:srgbClr val="A81B24"/>
              </a:solidFill>
              <a:latin typeface="Helvetica Neue" charset="0"/>
              <a:ea typeface="Helvetica Neue" charset="0"/>
              <a:cs typeface="Helvetica Neue" charset="0"/>
            </a:endParaRPr>
          </a:p>
          <a:p>
            <a:pPr algn="r"/>
            <a:r>
              <a:rPr lang="en-US" sz="700" u="sng" dirty="0">
                <a:solidFill>
                  <a:srgbClr val="3E4FC0"/>
                </a:solidFill>
                <a:latin typeface="Helvetica Neue" charset="0"/>
                <a:ea typeface="Helvetica Neue" charset="0"/>
                <a:cs typeface="Helvetica Neue" charset="0"/>
              </a:rPr>
              <a:t>Tax Receipt</a:t>
            </a:r>
          </a:p>
        </p:txBody>
      </p:sp>
      <p:sp>
        <p:nvSpPr>
          <p:cNvPr id="15" name="Rectangle 14"/>
          <p:cNvSpPr/>
          <p:nvPr/>
        </p:nvSpPr>
        <p:spPr>
          <a:xfrm>
            <a:off x="4493342" y="186813"/>
            <a:ext cx="7570839" cy="64794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nut 15"/>
          <p:cNvSpPr/>
          <p:nvPr/>
        </p:nvSpPr>
        <p:spPr>
          <a:xfrm>
            <a:off x="2949677" y="3140170"/>
            <a:ext cx="835742" cy="910720"/>
          </a:xfrm>
          <a:prstGeom prst="donut">
            <a:avLst>
              <a:gd name="adj" fmla="val 396"/>
            </a:avLst>
          </a:prstGeom>
          <a:solidFill>
            <a:srgbClr val="A81B24"/>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9871146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tch_11_19_14_iphpone (Page 15).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6394" y="3287682"/>
            <a:ext cx="564781" cy="588937"/>
          </a:xfrm>
          <a:prstGeom prst="rect">
            <a:avLst/>
          </a:prstGeom>
          <a:ln>
            <a:noFill/>
          </a:ln>
        </p:spPr>
        <p:style>
          <a:lnRef idx="0">
            <a:scrgbClr r="0" g="0" b="0"/>
          </a:lnRef>
          <a:fillRef idx="1003">
            <a:schemeClr val="lt1"/>
          </a:fillRef>
          <a:effectRef idx="0">
            <a:scrgbClr r="0" g="0" b="0"/>
          </a:effectRef>
          <a:fontRef idx="major"/>
        </p:style>
      </p:pic>
      <p:sp>
        <p:nvSpPr>
          <p:cNvPr id="7" name="Rectangle 6"/>
          <p:cNvSpPr/>
          <p:nvPr/>
        </p:nvSpPr>
        <p:spPr>
          <a:xfrm>
            <a:off x="5338563" y="2529657"/>
            <a:ext cx="1512591" cy="1221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8108227" y="2529657"/>
            <a:ext cx="1528563" cy="10129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3733" y="2619580"/>
            <a:ext cx="499237" cy="520590"/>
          </a:xfrm>
          <a:prstGeom prst="rect">
            <a:avLst/>
          </a:prstGeom>
        </p:spPr>
      </p:pic>
      <p:sp>
        <p:nvSpPr>
          <p:cNvPr id="10" name="Rectangle 9"/>
          <p:cNvSpPr/>
          <p:nvPr/>
        </p:nvSpPr>
        <p:spPr>
          <a:xfrm>
            <a:off x="5425257" y="3260304"/>
            <a:ext cx="756095" cy="3702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TextBox 11"/>
          <p:cNvSpPr txBox="1"/>
          <p:nvPr/>
        </p:nvSpPr>
        <p:spPr>
          <a:xfrm>
            <a:off x="5924032" y="2651022"/>
            <a:ext cx="1115168" cy="400110"/>
          </a:xfrm>
          <a:prstGeom prst="rect">
            <a:avLst/>
          </a:prstGeom>
          <a:noFill/>
        </p:spPr>
        <p:txBody>
          <a:bodyPr wrap="square" rtlCol="0">
            <a:spAutoFit/>
          </a:bodyPr>
          <a:lstStyle/>
          <a:p>
            <a:r>
              <a:rPr lang="en-US" sz="1000" b="1" dirty="0">
                <a:solidFill>
                  <a:schemeClr val="bg1"/>
                </a:solidFill>
                <a:latin typeface="Helvetica Neue" charset="0"/>
                <a:ea typeface="Helvetica Neue" charset="0"/>
                <a:cs typeface="Helvetica Neue" charset="0"/>
              </a:rPr>
              <a:t>CORNELL</a:t>
            </a:r>
          </a:p>
          <a:p>
            <a:r>
              <a:rPr lang="en-US" sz="1000" b="1" dirty="0">
                <a:solidFill>
                  <a:schemeClr val="bg1"/>
                </a:solidFill>
                <a:latin typeface="Helvetica Neue" charset="0"/>
                <a:ea typeface="Helvetica Neue" charset="0"/>
                <a:cs typeface="Helvetica Neue" charset="0"/>
              </a:rPr>
              <a:t>UNIVERSITY</a:t>
            </a:r>
          </a:p>
        </p:txBody>
      </p:sp>
      <p:sp>
        <p:nvSpPr>
          <p:cNvPr id="13" name="TextBox 12"/>
          <p:cNvSpPr txBox="1"/>
          <p:nvPr/>
        </p:nvSpPr>
        <p:spPr>
          <a:xfrm>
            <a:off x="5312808" y="3178777"/>
            <a:ext cx="1580781" cy="584775"/>
          </a:xfrm>
          <a:prstGeom prst="rect">
            <a:avLst/>
          </a:prstGeom>
          <a:solidFill>
            <a:srgbClr val="A81B24"/>
          </a:solidFill>
        </p:spPr>
        <p:txBody>
          <a:bodyPr wrap="square" rtlCol="0">
            <a:spAutoFit/>
          </a:bodyPr>
          <a:lstStyle/>
          <a:p>
            <a:r>
              <a:rPr lang="en-US" sz="1000" b="1" dirty="0">
                <a:solidFill>
                  <a:schemeClr val="accent1">
                    <a:lumMod val="60000"/>
                    <a:lumOff val="40000"/>
                  </a:schemeClr>
                </a:solidFill>
                <a:latin typeface="Helvetica Neue Medium" charset="0"/>
                <a:ea typeface="Helvetica Neue Medium" charset="0"/>
                <a:cs typeface="Helvetica Neue Medium" charset="0"/>
              </a:rPr>
              <a:t>Last Gift    </a:t>
            </a:r>
            <a:r>
              <a:rPr lang="en-US" sz="1000" b="1" dirty="0">
                <a:solidFill>
                  <a:schemeClr val="accent5">
                    <a:lumMod val="75000"/>
                  </a:schemeClr>
                </a:solidFill>
                <a:latin typeface="Helvetica Neue Medium" charset="0"/>
                <a:ea typeface="Helvetica Neue Medium" charset="0"/>
                <a:cs typeface="Helvetica Neue Medium" charset="0"/>
              </a:rPr>
              <a:t> (320 days)</a:t>
            </a:r>
          </a:p>
          <a:p>
            <a:r>
              <a:rPr lang="en-US" sz="1000" dirty="0">
                <a:solidFill>
                  <a:schemeClr val="accent1">
                    <a:lumMod val="60000"/>
                    <a:lumOff val="40000"/>
                  </a:schemeClr>
                </a:solidFill>
                <a:latin typeface="Helvetica Neue Medium" charset="0"/>
                <a:ea typeface="Helvetica Neue Medium" charset="0"/>
                <a:cs typeface="Helvetica Neue Medium" charset="0"/>
              </a:rPr>
              <a:t>Amount:     </a:t>
            </a:r>
            <a:r>
              <a:rPr lang="en-US" sz="1200" b="1" dirty="0">
                <a:latin typeface="Helvetica Neue Medium" charset="0"/>
                <a:ea typeface="Helvetica Neue Medium" charset="0"/>
                <a:cs typeface="Helvetica Neue Medium" charset="0"/>
              </a:rPr>
              <a:t>$100.00</a:t>
            </a:r>
          </a:p>
          <a:p>
            <a:r>
              <a:rPr lang="en-US" sz="1000" dirty="0">
                <a:solidFill>
                  <a:schemeClr val="accent1">
                    <a:lumMod val="60000"/>
                    <a:lumOff val="40000"/>
                  </a:schemeClr>
                </a:solidFill>
                <a:latin typeface="Helvetica Neue Medium" charset="0"/>
                <a:ea typeface="Helvetica Neue Medium" charset="0"/>
                <a:cs typeface="Helvetica Neue Medium" charset="0"/>
              </a:rPr>
              <a:t>Date:          </a:t>
            </a:r>
            <a:r>
              <a:rPr lang="en-US" sz="1000" dirty="0">
                <a:solidFill>
                  <a:schemeClr val="tx1">
                    <a:lumMod val="75000"/>
                  </a:schemeClr>
                </a:solidFill>
                <a:latin typeface="Helvetica Neue Medium" charset="0"/>
                <a:ea typeface="Helvetica Neue Medium" charset="0"/>
                <a:cs typeface="Helvetica Neue Medium" charset="0"/>
              </a:rPr>
              <a:t>2015 Nov 29</a:t>
            </a:r>
          </a:p>
        </p:txBody>
      </p:sp>
      <p:sp>
        <p:nvSpPr>
          <p:cNvPr id="14" name="TextBox 13"/>
          <p:cNvSpPr txBox="1"/>
          <p:nvPr/>
        </p:nvSpPr>
        <p:spPr>
          <a:xfrm>
            <a:off x="8060491" y="2549018"/>
            <a:ext cx="1681871" cy="984885"/>
          </a:xfrm>
          <a:prstGeom prst="rect">
            <a:avLst/>
          </a:prstGeom>
          <a:noFill/>
        </p:spPr>
        <p:txBody>
          <a:bodyPr wrap="none" rtlCol="0">
            <a:spAutoFit/>
          </a:bodyPr>
          <a:lstStyle/>
          <a:p>
            <a:r>
              <a:rPr lang="en-US" sz="1050" b="1" dirty="0">
                <a:solidFill>
                  <a:srgbClr val="A81B24"/>
                </a:solidFill>
                <a:latin typeface="Helvetica Neue" charset="0"/>
                <a:ea typeface="Helvetica Neue" charset="0"/>
                <a:cs typeface="Helvetica Neue" charset="0"/>
              </a:rPr>
              <a:t>Your done!</a:t>
            </a:r>
          </a:p>
          <a:p>
            <a:endParaRPr lang="en-US" sz="1050" b="1" dirty="0">
              <a:solidFill>
                <a:srgbClr val="A81B24"/>
              </a:solidFill>
              <a:latin typeface="Helvetica Neue" charset="0"/>
              <a:ea typeface="Helvetica Neue" charset="0"/>
              <a:cs typeface="Helvetica Neue" charset="0"/>
            </a:endParaRPr>
          </a:p>
          <a:p>
            <a:r>
              <a:rPr lang="en-US" sz="1000" b="1" dirty="0">
                <a:solidFill>
                  <a:srgbClr val="A81B24"/>
                </a:solidFill>
                <a:latin typeface="Helvetica Neue" charset="0"/>
                <a:ea typeface="Helvetica Neue" charset="0"/>
                <a:cs typeface="Helvetica Neue" charset="0"/>
              </a:rPr>
              <a:t>Now a special message </a:t>
            </a:r>
          </a:p>
          <a:p>
            <a:r>
              <a:rPr lang="en-US" sz="1000" b="1" dirty="0">
                <a:solidFill>
                  <a:srgbClr val="A81B24"/>
                </a:solidFill>
                <a:latin typeface="Helvetica Neue" charset="0"/>
                <a:ea typeface="Helvetica Neue" charset="0"/>
                <a:cs typeface="Helvetica Neue" charset="0"/>
              </a:rPr>
              <a:t>from Cornell.</a:t>
            </a:r>
          </a:p>
          <a:p>
            <a:endParaRPr lang="en-US" sz="1000" b="1" dirty="0">
              <a:solidFill>
                <a:srgbClr val="A81B24"/>
              </a:solidFill>
              <a:latin typeface="Helvetica Neue" charset="0"/>
              <a:ea typeface="Helvetica Neue" charset="0"/>
              <a:cs typeface="Helvetica Neue" charset="0"/>
            </a:endParaRPr>
          </a:p>
          <a:p>
            <a:pPr algn="r"/>
            <a:r>
              <a:rPr lang="en-US" sz="700" u="sng" dirty="0">
                <a:solidFill>
                  <a:srgbClr val="3E4FC0"/>
                </a:solidFill>
                <a:latin typeface="Helvetica Neue" charset="0"/>
                <a:ea typeface="Helvetica Neue" charset="0"/>
                <a:cs typeface="Helvetica Neue" charset="0"/>
              </a:rPr>
              <a:t>Tax Receipt</a:t>
            </a:r>
          </a:p>
        </p:txBody>
      </p:sp>
      <p:sp>
        <p:nvSpPr>
          <p:cNvPr id="6" name="Rectangle 5"/>
          <p:cNvSpPr/>
          <p:nvPr/>
        </p:nvSpPr>
        <p:spPr>
          <a:xfrm>
            <a:off x="7551174" y="68826"/>
            <a:ext cx="4473678" cy="6548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443960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tch_11_19_14_iphpone (Page 15).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6394" y="3287682"/>
            <a:ext cx="564781" cy="588937"/>
          </a:xfrm>
          <a:prstGeom prst="rect">
            <a:avLst/>
          </a:prstGeom>
          <a:ln>
            <a:noFill/>
          </a:ln>
        </p:spPr>
        <p:style>
          <a:lnRef idx="0">
            <a:scrgbClr r="0" g="0" b="0"/>
          </a:lnRef>
          <a:fillRef idx="1003">
            <a:schemeClr val="lt1"/>
          </a:fillRef>
          <a:effectRef idx="0">
            <a:scrgbClr r="0" g="0" b="0"/>
          </a:effectRef>
          <a:fontRef idx="major"/>
        </p:style>
      </p:pic>
      <p:sp>
        <p:nvSpPr>
          <p:cNvPr id="7" name="Rectangle 6"/>
          <p:cNvSpPr/>
          <p:nvPr/>
        </p:nvSpPr>
        <p:spPr>
          <a:xfrm>
            <a:off x="5338563" y="2529657"/>
            <a:ext cx="1512591" cy="1221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8108227" y="2529657"/>
            <a:ext cx="1528563" cy="10129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3733" y="2619580"/>
            <a:ext cx="499237" cy="520590"/>
          </a:xfrm>
          <a:prstGeom prst="rect">
            <a:avLst/>
          </a:prstGeom>
        </p:spPr>
      </p:pic>
      <p:sp>
        <p:nvSpPr>
          <p:cNvPr id="10" name="Rectangle 9"/>
          <p:cNvSpPr/>
          <p:nvPr/>
        </p:nvSpPr>
        <p:spPr>
          <a:xfrm>
            <a:off x="5425257" y="3260304"/>
            <a:ext cx="756095" cy="3702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TextBox 11"/>
          <p:cNvSpPr txBox="1"/>
          <p:nvPr/>
        </p:nvSpPr>
        <p:spPr>
          <a:xfrm>
            <a:off x="5924032" y="2651022"/>
            <a:ext cx="1115168" cy="400110"/>
          </a:xfrm>
          <a:prstGeom prst="rect">
            <a:avLst/>
          </a:prstGeom>
          <a:noFill/>
        </p:spPr>
        <p:txBody>
          <a:bodyPr wrap="square" rtlCol="0">
            <a:spAutoFit/>
          </a:bodyPr>
          <a:lstStyle/>
          <a:p>
            <a:r>
              <a:rPr lang="en-US" sz="1000" b="1" dirty="0">
                <a:solidFill>
                  <a:schemeClr val="bg1"/>
                </a:solidFill>
                <a:latin typeface="Helvetica Neue" charset="0"/>
                <a:ea typeface="Helvetica Neue" charset="0"/>
                <a:cs typeface="Helvetica Neue" charset="0"/>
              </a:rPr>
              <a:t>CORNELL</a:t>
            </a:r>
          </a:p>
          <a:p>
            <a:r>
              <a:rPr lang="en-US" sz="1000" b="1" dirty="0">
                <a:solidFill>
                  <a:schemeClr val="bg1"/>
                </a:solidFill>
                <a:latin typeface="Helvetica Neue" charset="0"/>
                <a:ea typeface="Helvetica Neue" charset="0"/>
                <a:cs typeface="Helvetica Neue" charset="0"/>
              </a:rPr>
              <a:t>UNIVERSITY</a:t>
            </a:r>
          </a:p>
        </p:txBody>
      </p:sp>
      <p:sp>
        <p:nvSpPr>
          <p:cNvPr id="13" name="TextBox 12"/>
          <p:cNvSpPr txBox="1"/>
          <p:nvPr/>
        </p:nvSpPr>
        <p:spPr>
          <a:xfrm>
            <a:off x="5312808" y="3178777"/>
            <a:ext cx="1580781" cy="584775"/>
          </a:xfrm>
          <a:prstGeom prst="rect">
            <a:avLst/>
          </a:prstGeom>
          <a:solidFill>
            <a:srgbClr val="A81B24"/>
          </a:solidFill>
        </p:spPr>
        <p:txBody>
          <a:bodyPr wrap="square" rtlCol="0">
            <a:spAutoFit/>
          </a:bodyPr>
          <a:lstStyle/>
          <a:p>
            <a:r>
              <a:rPr lang="en-US" sz="1000" b="1" dirty="0">
                <a:solidFill>
                  <a:schemeClr val="accent1">
                    <a:lumMod val="60000"/>
                    <a:lumOff val="40000"/>
                  </a:schemeClr>
                </a:solidFill>
                <a:latin typeface="Helvetica Neue Medium" charset="0"/>
                <a:ea typeface="Helvetica Neue Medium" charset="0"/>
                <a:cs typeface="Helvetica Neue Medium" charset="0"/>
              </a:rPr>
              <a:t>Last Gift    </a:t>
            </a:r>
            <a:r>
              <a:rPr lang="en-US" sz="1000" b="1" dirty="0">
                <a:solidFill>
                  <a:schemeClr val="accent5">
                    <a:lumMod val="75000"/>
                  </a:schemeClr>
                </a:solidFill>
                <a:latin typeface="Helvetica Neue Medium" charset="0"/>
                <a:ea typeface="Helvetica Neue Medium" charset="0"/>
                <a:cs typeface="Helvetica Neue Medium" charset="0"/>
              </a:rPr>
              <a:t> (320 days)</a:t>
            </a:r>
          </a:p>
          <a:p>
            <a:r>
              <a:rPr lang="en-US" sz="1000" dirty="0">
                <a:solidFill>
                  <a:schemeClr val="accent1">
                    <a:lumMod val="60000"/>
                    <a:lumOff val="40000"/>
                  </a:schemeClr>
                </a:solidFill>
                <a:latin typeface="Helvetica Neue Medium" charset="0"/>
                <a:ea typeface="Helvetica Neue Medium" charset="0"/>
                <a:cs typeface="Helvetica Neue Medium" charset="0"/>
              </a:rPr>
              <a:t>Amount:     </a:t>
            </a:r>
            <a:r>
              <a:rPr lang="en-US" sz="1200" b="1" dirty="0">
                <a:latin typeface="Helvetica Neue Medium" charset="0"/>
                <a:ea typeface="Helvetica Neue Medium" charset="0"/>
                <a:cs typeface="Helvetica Neue Medium" charset="0"/>
              </a:rPr>
              <a:t>$100.00</a:t>
            </a:r>
          </a:p>
          <a:p>
            <a:r>
              <a:rPr lang="en-US" sz="1000" dirty="0">
                <a:solidFill>
                  <a:schemeClr val="accent1">
                    <a:lumMod val="60000"/>
                    <a:lumOff val="40000"/>
                  </a:schemeClr>
                </a:solidFill>
                <a:latin typeface="Helvetica Neue Medium" charset="0"/>
                <a:ea typeface="Helvetica Neue Medium" charset="0"/>
                <a:cs typeface="Helvetica Neue Medium" charset="0"/>
              </a:rPr>
              <a:t>Date:          </a:t>
            </a:r>
            <a:r>
              <a:rPr lang="en-US" sz="1000" dirty="0">
                <a:solidFill>
                  <a:schemeClr val="tx1">
                    <a:lumMod val="75000"/>
                  </a:schemeClr>
                </a:solidFill>
                <a:latin typeface="Helvetica Neue Medium" charset="0"/>
                <a:ea typeface="Helvetica Neue Medium" charset="0"/>
                <a:cs typeface="Helvetica Neue Medium" charset="0"/>
              </a:rPr>
              <a:t>2015 Nov 29</a:t>
            </a:r>
          </a:p>
        </p:txBody>
      </p:sp>
      <p:sp>
        <p:nvSpPr>
          <p:cNvPr id="14" name="TextBox 13"/>
          <p:cNvSpPr txBox="1"/>
          <p:nvPr/>
        </p:nvSpPr>
        <p:spPr>
          <a:xfrm>
            <a:off x="8060491" y="2549018"/>
            <a:ext cx="1681871" cy="984885"/>
          </a:xfrm>
          <a:prstGeom prst="rect">
            <a:avLst/>
          </a:prstGeom>
          <a:noFill/>
        </p:spPr>
        <p:txBody>
          <a:bodyPr wrap="none" rtlCol="0">
            <a:spAutoFit/>
          </a:bodyPr>
          <a:lstStyle/>
          <a:p>
            <a:r>
              <a:rPr lang="en-US" sz="1050" b="1" dirty="0">
                <a:solidFill>
                  <a:srgbClr val="A81B24"/>
                </a:solidFill>
                <a:latin typeface="Helvetica Neue" charset="0"/>
                <a:ea typeface="Helvetica Neue" charset="0"/>
                <a:cs typeface="Helvetica Neue" charset="0"/>
              </a:rPr>
              <a:t>Your done!</a:t>
            </a:r>
          </a:p>
          <a:p>
            <a:endParaRPr lang="en-US" sz="1050" b="1" dirty="0">
              <a:solidFill>
                <a:srgbClr val="A81B24"/>
              </a:solidFill>
              <a:latin typeface="Helvetica Neue" charset="0"/>
              <a:ea typeface="Helvetica Neue" charset="0"/>
              <a:cs typeface="Helvetica Neue" charset="0"/>
            </a:endParaRPr>
          </a:p>
          <a:p>
            <a:r>
              <a:rPr lang="en-US" sz="1000" b="1" dirty="0">
                <a:solidFill>
                  <a:srgbClr val="A81B24"/>
                </a:solidFill>
                <a:latin typeface="Helvetica Neue" charset="0"/>
                <a:ea typeface="Helvetica Neue" charset="0"/>
                <a:cs typeface="Helvetica Neue" charset="0"/>
              </a:rPr>
              <a:t>Now a special message </a:t>
            </a:r>
          </a:p>
          <a:p>
            <a:r>
              <a:rPr lang="en-US" sz="1000" b="1" dirty="0">
                <a:solidFill>
                  <a:srgbClr val="A81B24"/>
                </a:solidFill>
                <a:latin typeface="Helvetica Neue" charset="0"/>
                <a:ea typeface="Helvetica Neue" charset="0"/>
                <a:cs typeface="Helvetica Neue" charset="0"/>
              </a:rPr>
              <a:t>from Cornell.</a:t>
            </a:r>
          </a:p>
          <a:p>
            <a:endParaRPr lang="en-US" sz="1000" b="1" dirty="0">
              <a:solidFill>
                <a:srgbClr val="A81B24"/>
              </a:solidFill>
              <a:latin typeface="Helvetica Neue" charset="0"/>
              <a:ea typeface="Helvetica Neue" charset="0"/>
              <a:cs typeface="Helvetica Neue" charset="0"/>
            </a:endParaRPr>
          </a:p>
          <a:p>
            <a:pPr algn="r"/>
            <a:r>
              <a:rPr lang="en-US" sz="700" u="sng" dirty="0">
                <a:solidFill>
                  <a:srgbClr val="3E4FC0"/>
                </a:solidFill>
                <a:latin typeface="Helvetica Neue" charset="0"/>
                <a:ea typeface="Helvetica Neue" charset="0"/>
                <a:cs typeface="Helvetica Neue" charset="0"/>
              </a:rPr>
              <a:t>Tax Receipt</a:t>
            </a:r>
          </a:p>
        </p:txBody>
      </p:sp>
      <p:sp>
        <p:nvSpPr>
          <p:cNvPr id="6" name="TextBox 5"/>
          <p:cNvSpPr txBox="1"/>
          <p:nvPr/>
        </p:nvSpPr>
        <p:spPr>
          <a:xfrm>
            <a:off x="8108227" y="2559121"/>
            <a:ext cx="823738" cy="223836"/>
          </a:xfrm>
          <a:prstGeom prst="rect">
            <a:avLst/>
          </a:prstGeom>
          <a:solidFill>
            <a:schemeClr val="tx1"/>
          </a:solidFill>
        </p:spPr>
        <p:txBody>
          <a:bodyPr wrap="square" rtlCol="0">
            <a:spAutoFit/>
          </a:bodyPr>
          <a:lstStyle/>
          <a:p>
            <a:endParaRPr lang="en-US"/>
          </a:p>
        </p:txBody>
      </p:sp>
    </p:spTree>
    <p:extLst>
      <p:ext uri="{BB962C8B-B14F-4D97-AF65-F5344CB8AC3E}">
        <p14:creationId xmlns:p14="http://schemas.microsoft.com/office/powerpoint/2010/main" val="69290663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Helvetica Neue" charset="0"/>
                <a:ea typeface="Helvetica Neue" charset="0"/>
                <a:cs typeface="Helvetica Neue" charset="0"/>
              </a:rPr>
              <a:t>Creativity</a:t>
            </a:r>
          </a:p>
        </p:txBody>
      </p:sp>
      <p:sp>
        <p:nvSpPr>
          <p:cNvPr id="3" name="TextBox 2"/>
          <p:cNvSpPr txBox="1"/>
          <p:nvPr/>
        </p:nvSpPr>
        <p:spPr>
          <a:xfrm>
            <a:off x="3801801" y="1934740"/>
            <a:ext cx="6985000" cy="3416320"/>
          </a:xfrm>
          <a:prstGeom prst="rect">
            <a:avLst/>
          </a:prstGeom>
          <a:noFill/>
        </p:spPr>
        <p:txBody>
          <a:bodyPr wrap="square" rtlCol="0">
            <a:spAutoFit/>
          </a:bodyPr>
          <a:lstStyle/>
          <a:p>
            <a:r>
              <a:rPr lang="en-US" sz="7200" b="1" dirty="0">
                <a:solidFill>
                  <a:schemeClr val="accent5">
                    <a:lumMod val="40000"/>
                    <a:lumOff val="60000"/>
                  </a:schemeClr>
                </a:solidFill>
              </a:rPr>
              <a:t>Passion</a:t>
            </a:r>
          </a:p>
          <a:p>
            <a:r>
              <a:rPr lang="en-US" sz="7200" b="1" dirty="0">
                <a:solidFill>
                  <a:schemeClr val="bg2">
                    <a:lumMod val="20000"/>
                    <a:lumOff val="80000"/>
                  </a:schemeClr>
                </a:solidFill>
              </a:rPr>
              <a:t>Perseverance</a:t>
            </a:r>
          </a:p>
          <a:p>
            <a:r>
              <a:rPr lang="en-US" sz="7200" b="1" dirty="0">
                <a:solidFill>
                  <a:srgbClr val="E85580"/>
                </a:solidFill>
              </a:rPr>
              <a:t>Boldness</a:t>
            </a:r>
          </a:p>
        </p:txBody>
      </p:sp>
    </p:spTree>
    <p:extLst>
      <p:ext uri="{BB962C8B-B14F-4D97-AF65-F5344CB8AC3E}">
        <p14:creationId xmlns:p14="http://schemas.microsoft.com/office/powerpoint/2010/main" val="110101219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Daniel Pink: “A Whole New Mind”</a:t>
            </a:r>
          </a:p>
        </p:txBody>
      </p:sp>
      <p:sp>
        <p:nvSpPr>
          <p:cNvPr id="4" name="Content Placeholder 3"/>
          <p:cNvSpPr>
            <a:spLocks noGrp="1"/>
          </p:cNvSpPr>
          <p:nvPr>
            <p:ph sz="half" idx="2"/>
          </p:nvPr>
        </p:nvSpPr>
        <p:spPr>
          <a:xfrm>
            <a:off x="838200" y="1983545"/>
            <a:ext cx="5033960" cy="3518898"/>
          </a:xfrm>
        </p:spPr>
        <p:txBody>
          <a:bodyPr>
            <a:normAutofit/>
          </a:bodyPr>
          <a:lstStyle/>
          <a:p>
            <a:pPr>
              <a:lnSpc>
                <a:spcPct val="150000"/>
              </a:lnSpc>
            </a:pPr>
            <a:r>
              <a:rPr lang="en-US" sz="3200" dirty="0">
                <a:solidFill>
                  <a:schemeClr val="tx2"/>
                </a:solidFill>
                <a:latin typeface="Helvetica Neue Medium" charset="0"/>
                <a:ea typeface="Helvetica Neue Medium" charset="0"/>
                <a:cs typeface="Helvetica Neue Medium" charset="0"/>
              </a:rPr>
              <a:t>Agricultural Revolution</a:t>
            </a:r>
          </a:p>
          <a:p>
            <a:pPr>
              <a:lnSpc>
                <a:spcPct val="150000"/>
              </a:lnSpc>
            </a:pPr>
            <a:r>
              <a:rPr lang="en-US" sz="3200" dirty="0">
                <a:solidFill>
                  <a:schemeClr val="tx2"/>
                </a:solidFill>
                <a:latin typeface="Helvetica Neue Medium" charset="0"/>
                <a:ea typeface="Helvetica Neue Medium" charset="0"/>
                <a:cs typeface="Helvetica Neue Medium" charset="0"/>
              </a:rPr>
              <a:t>Industrial Revolution</a:t>
            </a:r>
          </a:p>
          <a:p>
            <a:pPr>
              <a:lnSpc>
                <a:spcPct val="150000"/>
              </a:lnSpc>
            </a:pPr>
            <a:r>
              <a:rPr lang="en-US" sz="3200" dirty="0">
                <a:solidFill>
                  <a:schemeClr val="tx2"/>
                </a:solidFill>
                <a:latin typeface="Helvetica Neue Medium" charset="0"/>
                <a:ea typeface="Helvetica Neue Medium" charset="0"/>
                <a:cs typeface="Helvetica Neue Medium" charset="0"/>
              </a:rPr>
              <a:t>Information Age</a:t>
            </a:r>
          </a:p>
          <a:p>
            <a:pPr>
              <a:lnSpc>
                <a:spcPct val="150000"/>
              </a:lnSpc>
            </a:pPr>
            <a:r>
              <a:rPr lang="en-US" sz="3200" b="1" dirty="0">
                <a:solidFill>
                  <a:schemeClr val="accent5"/>
                </a:solidFill>
                <a:latin typeface="Helvetica Neue Medium" charset="0"/>
                <a:ea typeface="Helvetica Neue Medium" charset="0"/>
                <a:cs typeface="Helvetica Neue Medium" charset="0"/>
              </a:rPr>
              <a:t>Conceptual Age</a:t>
            </a:r>
          </a:p>
        </p:txBody>
      </p:sp>
    </p:spTree>
    <p:extLst>
      <p:ext uri="{BB962C8B-B14F-4D97-AF65-F5344CB8AC3E}">
        <p14:creationId xmlns:p14="http://schemas.microsoft.com/office/powerpoint/2010/main" val="140094900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Daniel Pink: “A Whole New Mind”</a:t>
            </a:r>
          </a:p>
        </p:txBody>
      </p:sp>
      <p:sp>
        <p:nvSpPr>
          <p:cNvPr id="3" name="Content Placeholder 2"/>
          <p:cNvSpPr>
            <a:spLocks noGrp="1"/>
          </p:cNvSpPr>
          <p:nvPr>
            <p:ph sz="half" idx="1"/>
          </p:nvPr>
        </p:nvSpPr>
        <p:spPr>
          <a:xfrm>
            <a:off x="6915890" y="1797490"/>
            <a:ext cx="5025216" cy="4351338"/>
          </a:xfrm>
        </p:spPr>
        <p:txBody>
          <a:bodyPr>
            <a:normAutofit fontScale="92500" lnSpcReduction="10000"/>
          </a:bodyPr>
          <a:lstStyle/>
          <a:p>
            <a:pPr>
              <a:lnSpc>
                <a:spcPct val="110000"/>
              </a:lnSpc>
            </a:pPr>
            <a:r>
              <a:rPr lang="en-US" sz="4000" dirty="0">
                <a:solidFill>
                  <a:schemeClr val="accent6">
                    <a:lumMod val="20000"/>
                    <a:lumOff val="80000"/>
                  </a:schemeClr>
                </a:solidFill>
                <a:latin typeface="Helvetica Neue Medium" charset="0"/>
                <a:ea typeface="Helvetica Neue Medium" charset="0"/>
                <a:cs typeface="Helvetica Neue Medium" charset="0"/>
              </a:rPr>
              <a:t>Design</a:t>
            </a:r>
          </a:p>
          <a:p>
            <a:pPr>
              <a:lnSpc>
                <a:spcPct val="110000"/>
              </a:lnSpc>
            </a:pPr>
            <a:r>
              <a:rPr lang="en-US" sz="4000" dirty="0">
                <a:solidFill>
                  <a:schemeClr val="accent6">
                    <a:lumMod val="20000"/>
                    <a:lumOff val="80000"/>
                  </a:schemeClr>
                </a:solidFill>
                <a:latin typeface="Helvetica Neue Medium" charset="0"/>
                <a:ea typeface="Helvetica Neue Medium" charset="0"/>
                <a:cs typeface="Helvetica Neue Medium" charset="0"/>
              </a:rPr>
              <a:t>Story</a:t>
            </a:r>
          </a:p>
          <a:p>
            <a:pPr>
              <a:lnSpc>
                <a:spcPct val="110000"/>
              </a:lnSpc>
            </a:pPr>
            <a:r>
              <a:rPr lang="en-US" sz="4000" dirty="0">
                <a:solidFill>
                  <a:schemeClr val="accent6">
                    <a:lumMod val="20000"/>
                    <a:lumOff val="80000"/>
                  </a:schemeClr>
                </a:solidFill>
                <a:latin typeface="Helvetica Neue Medium" charset="0"/>
                <a:ea typeface="Helvetica Neue Medium" charset="0"/>
                <a:cs typeface="Helvetica Neue Medium" charset="0"/>
              </a:rPr>
              <a:t>Symphony</a:t>
            </a:r>
          </a:p>
          <a:p>
            <a:pPr>
              <a:lnSpc>
                <a:spcPct val="110000"/>
              </a:lnSpc>
            </a:pPr>
            <a:r>
              <a:rPr lang="en-US" sz="4000" dirty="0">
                <a:solidFill>
                  <a:schemeClr val="accent6">
                    <a:lumMod val="20000"/>
                    <a:lumOff val="80000"/>
                  </a:schemeClr>
                </a:solidFill>
                <a:latin typeface="Helvetica Neue Medium" charset="0"/>
                <a:ea typeface="Helvetica Neue Medium" charset="0"/>
                <a:cs typeface="Helvetica Neue Medium" charset="0"/>
              </a:rPr>
              <a:t>Empathy</a:t>
            </a:r>
          </a:p>
          <a:p>
            <a:pPr>
              <a:lnSpc>
                <a:spcPct val="110000"/>
              </a:lnSpc>
            </a:pPr>
            <a:r>
              <a:rPr lang="en-US" sz="4000" dirty="0">
                <a:solidFill>
                  <a:schemeClr val="accent6">
                    <a:lumMod val="20000"/>
                    <a:lumOff val="80000"/>
                  </a:schemeClr>
                </a:solidFill>
                <a:latin typeface="Helvetica Neue Medium" charset="0"/>
                <a:ea typeface="Helvetica Neue Medium" charset="0"/>
                <a:cs typeface="Helvetica Neue Medium" charset="0"/>
              </a:rPr>
              <a:t>Play</a:t>
            </a:r>
          </a:p>
          <a:p>
            <a:pPr>
              <a:lnSpc>
                <a:spcPct val="110000"/>
              </a:lnSpc>
            </a:pPr>
            <a:r>
              <a:rPr lang="en-US" sz="4000" dirty="0">
                <a:solidFill>
                  <a:schemeClr val="accent6">
                    <a:lumMod val="20000"/>
                    <a:lumOff val="80000"/>
                  </a:schemeClr>
                </a:solidFill>
                <a:latin typeface="Helvetica Neue Medium" charset="0"/>
                <a:ea typeface="Helvetica Neue Medium" charset="0"/>
                <a:cs typeface="Helvetica Neue Medium" charset="0"/>
              </a:rPr>
              <a:t>Meaning</a:t>
            </a:r>
          </a:p>
          <a:p>
            <a:endParaRPr lang="en-US" dirty="0">
              <a:solidFill>
                <a:schemeClr val="accent6">
                  <a:lumMod val="20000"/>
                  <a:lumOff val="80000"/>
                </a:schemeClr>
              </a:solidFill>
              <a:latin typeface="Helvetica Neue Medium" charset="0"/>
              <a:ea typeface="Helvetica Neue Medium" charset="0"/>
              <a:cs typeface="Helvetica Neue Medium" charset="0"/>
            </a:endParaRPr>
          </a:p>
        </p:txBody>
      </p:sp>
      <p:sp>
        <p:nvSpPr>
          <p:cNvPr id="4" name="Content Placeholder 3"/>
          <p:cNvSpPr>
            <a:spLocks noGrp="1"/>
          </p:cNvSpPr>
          <p:nvPr>
            <p:ph sz="half" idx="2"/>
          </p:nvPr>
        </p:nvSpPr>
        <p:spPr>
          <a:xfrm>
            <a:off x="838200" y="1983545"/>
            <a:ext cx="5033960" cy="3518898"/>
          </a:xfrm>
        </p:spPr>
        <p:txBody>
          <a:bodyPr>
            <a:normAutofit fontScale="92500" lnSpcReduction="10000"/>
          </a:bodyPr>
          <a:lstStyle/>
          <a:p>
            <a:pPr>
              <a:lnSpc>
                <a:spcPct val="150000"/>
              </a:lnSpc>
            </a:pPr>
            <a:r>
              <a:rPr lang="en-US" sz="3200" dirty="0">
                <a:solidFill>
                  <a:schemeClr val="tx2"/>
                </a:solidFill>
                <a:latin typeface="Helvetica Neue Medium" charset="0"/>
                <a:ea typeface="Helvetica Neue Medium" charset="0"/>
                <a:cs typeface="Helvetica Neue Medium" charset="0"/>
              </a:rPr>
              <a:t>Agricultural Revolution</a:t>
            </a:r>
          </a:p>
          <a:p>
            <a:pPr>
              <a:lnSpc>
                <a:spcPct val="150000"/>
              </a:lnSpc>
            </a:pPr>
            <a:r>
              <a:rPr lang="en-US" sz="3200" dirty="0">
                <a:solidFill>
                  <a:schemeClr val="tx2"/>
                </a:solidFill>
                <a:latin typeface="Helvetica Neue Medium" charset="0"/>
                <a:ea typeface="Helvetica Neue Medium" charset="0"/>
                <a:cs typeface="Helvetica Neue Medium" charset="0"/>
              </a:rPr>
              <a:t>Industrial Revolution</a:t>
            </a:r>
          </a:p>
          <a:p>
            <a:pPr>
              <a:lnSpc>
                <a:spcPct val="150000"/>
              </a:lnSpc>
            </a:pPr>
            <a:r>
              <a:rPr lang="en-US" sz="3200" dirty="0">
                <a:solidFill>
                  <a:schemeClr val="tx2"/>
                </a:solidFill>
                <a:latin typeface="Helvetica Neue Medium" charset="0"/>
                <a:ea typeface="Helvetica Neue Medium" charset="0"/>
                <a:cs typeface="Helvetica Neue Medium" charset="0"/>
              </a:rPr>
              <a:t>Information Age</a:t>
            </a:r>
          </a:p>
          <a:p>
            <a:pPr>
              <a:lnSpc>
                <a:spcPct val="150000"/>
              </a:lnSpc>
            </a:pPr>
            <a:r>
              <a:rPr lang="en-US" sz="3200" b="1" dirty="0">
                <a:solidFill>
                  <a:schemeClr val="accent5"/>
                </a:solidFill>
                <a:latin typeface="Helvetica Neue Medium" charset="0"/>
                <a:ea typeface="Helvetica Neue Medium" charset="0"/>
                <a:cs typeface="Helvetica Neue Medium" charset="0"/>
              </a:rPr>
              <a:t>Conceptual Age</a:t>
            </a:r>
          </a:p>
        </p:txBody>
      </p:sp>
    </p:spTree>
    <p:extLst>
      <p:ext uri="{BB962C8B-B14F-4D97-AF65-F5344CB8AC3E}">
        <p14:creationId xmlns:p14="http://schemas.microsoft.com/office/powerpoint/2010/main" val="158649050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chemeClr val="tx2">
                    <a:lumMod val="60000"/>
                    <a:lumOff val="40000"/>
                  </a:schemeClr>
                </a:solidFill>
                <a:latin typeface="Helvetica Neue" charset="0"/>
                <a:ea typeface="Helvetica Neue" charset="0"/>
                <a:cs typeface="Helvetica Neue" charset="0"/>
              </a:rPr>
              <a:t>The Fly</a:t>
            </a:r>
          </a:p>
        </p:txBody>
      </p:sp>
      <p:pic>
        <p:nvPicPr>
          <p:cNvPr id="7" name="Picture 6"/>
          <p:cNvPicPr>
            <a:picLocks noChangeAspect="1"/>
          </p:cNvPicPr>
          <p:nvPr/>
        </p:nvPicPr>
        <p:blipFill>
          <a:blip r:embed="rId3"/>
          <a:stretch>
            <a:fillRect/>
          </a:stretch>
        </p:blipFill>
        <p:spPr>
          <a:xfrm>
            <a:off x="3673738" y="-32231"/>
            <a:ext cx="5170905" cy="6890231"/>
          </a:xfrm>
          <a:prstGeom prst="rect">
            <a:avLst/>
          </a:prstGeom>
        </p:spPr>
      </p:pic>
    </p:spTree>
    <p:extLst>
      <p:ext uri="{BB962C8B-B14F-4D97-AF65-F5344CB8AC3E}">
        <p14:creationId xmlns:p14="http://schemas.microsoft.com/office/powerpoint/2010/main" val="11718555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Helvetica Neue" charset="0"/>
                <a:ea typeface="Helvetica Neue" charset="0"/>
                <a:cs typeface="Helvetica Neue" charset="0"/>
              </a:rPr>
              <a:t>Creativity</a:t>
            </a:r>
          </a:p>
        </p:txBody>
      </p:sp>
      <p:sp>
        <p:nvSpPr>
          <p:cNvPr id="3" name="Content Placeholder 2"/>
          <p:cNvSpPr>
            <a:spLocks noGrp="1"/>
          </p:cNvSpPr>
          <p:nvPr>
            <p:ph idx="1"/>
          </p:nvPr>
        </p:nvSpPr>
        <p:spPr>
          <a:xfrm>
            <a:off x="3378200" y="1825625"/>
            <a:ext cx="7975600" cy="1666875"/>
          </a:xfrm>
        </p:spPr>
        <p:txBody>
          <a:bodyPr>
            <a:noAutofit/>
          </a:bodyPr>
          <a:lstStyle/>
          <a:p>
            <a:pPr marL="0" indent="0" algn="ctr">
              <a:buNone/>
            </a:pPr>
            <a:r>
              <a:rPr lang="en-US" sz="4000" dirty="0">
                <a:solidFill>
                  <a:schemeClr val="accent5">
                    <a:lumMod val="60000"/>
                    <a:lumOff val="40000"/>
                  </a:schemeClr>
                </a:solidFill>
              </a:rPr>
              <a:t>Cleveland History Center</a:t>
            </a:r>
          </a:p>
          <a:p>
            <a:pPr marL="0" indent="0" algn="ctr">
              <a:buNone/>
            </a:pPr>
            <a:r>
              <a:rPr lang="en-US" sz="4000" dirty="0">
                <a:solidFill>
                  <a:schemeClr val="accent5">
                    <a:lumMod val="60000"/>
                    <a:lumOff val="40000"/>
                  </a:schemeClr>
                </a:solidFill>
              </a:rPr>
              <a:t>Western Reserve Historical Society</a:t>
            </a:r>
          </a:p>
          <a:p>
            <a:pPr marL="0" indent="0" algn="ctr">
              <a:buNone/>
            </a:pPr>
            <a:endParaRPr lang="en-US" sz="4000" dirty="0">
              <a:solidFill>
                <a:schemeClr val="accent5">
                  <a:lumMod val="60000"/>
                  <a:lumOff val="40000"/>
                </a:schemeClr>
              </a:solidFill>
            </a:endParaRPr>
          </a:p>
          <a:p>
            <a:pPr marL="0" indent="0" algn="ctr">
              <a:buNone/>
            </a:pPr>
            <a:r>
              <a:rPr lang="en-US" sz="4000" dirty="0">
                <a:solidFill>
                  <a:schemeClr val="accent5">
                    <a:lumMod val="60000"/>
                    <a:lumOff val="40000"/>
                  </a:schemeClr>
                </a:solidFill>
              </a:rPr>
              <a:t> </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rot="20931486">
            <a:off x="1313368" y="3696264"/>
            <a:ext cx="3276600" cy="2320925"/>
          </a:xfrm>
          <a:prstGeom prst="rect">
            <a:avLst/>
          </a:prstGeom>
          <a:ln w="28575">
            <a:solidFill>
              <a:schemeClr val="tx1">
                <a:lumMod val="85000"/>
              </a:schemeClr>
            </a:solidFill>
          </a:ln>
        </p:spPr>
      </p:pic>
      <p:sp>
        <p:nvSpPr>
          <p:cNvPr id="5" name="TextBox 4"/>
          <p:cNvSpPr txBox="1"/>
          <p:nvPr/>
        </p:nvSpPr>
        <p:spPr>
          <a:xfrm>
            <a:off x="6208924" y="3840371"/>
            <a:ext cx="3719287" cy="1446550"/>
          </a:xfrm>
          <a:prstGeom prst="rect">
            <a:avLst/>
          </a:prstGeom>
          <a:noFill/>
        </p:spPr>
        <p:txBody>
          <a:bodyPr wrap="none" rtlCol="0">
            <a:spAutoFit/>
          </a:bodyPr>
          <a:lstStyle/>
          <a:p>
            <a:pPr algn="ctr"/>
            <a:r>
              <a:rPr lang="en-US" sz="4400" b="1" dirty="0">
                <a:solidFill>
                  <a:schemeClr val="tx2"/>
                </a:solidFill>
              </a:rPr>
              <a:t>Save the Date </a:t>
            </a:r>
          </a:p>
          <a:p>
            <a:pPr algn="ctr"/>
            <a:r>
              <a:rPr lang="en-US" sz="4400" b="1" dirty="0">
                <a:solidFill>
                  <a:schemeClr val="tx2"/>
                </a:solidFill>
              </a:rPr>
              <a:t>200</a:t>
            </a:r>
            <a:r>
              <a:rPr lang="en-US" sz="4400" b="1" baseline="30000" dirty="0">
                <a:solidFill>
                  <a:schemeClr val="tx2"/>
                </a:solidFill>
              </a:rPr>
              <a:t>th</a:t>
            </a:r>
            <a:r>
              <a:rPr lang="en-US" sz="4400" b="1" dirty="0">
                <a:solidFill>
                  <a:schemeClr val="tx2"/>
                </a:solidFill>
              </a:rPr>
              <a:t> Birthday</a:t>
            </a:r>
          </a:p>
        </p:txBody>
      </p:sp>
    </p:spTree>
    <p:extLst>
      <p:ext uri="{BB962C8B-B14F-4D97-AF65-F5344CB8AC3E}">
        <p14:creationId xmlns:p14="http://schemas.microsoft.com/office/powerpoint/2010/main" val="12978320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Helvetica Neue" charset="0"/>
                <a:ea typeface="Helvetica Neue" charset="0"/>
                <a:cs typeface="Helvetica Neue" charset="0"/>
              </a:rPr>
              <a:t>Creativity</a:t>
            </a:r>
            <a:endParaRPr lang="en-US" sz="4000" dirty="0"/>
          </a:p>
        </p:txBody>
      </p:sp>
      <p:sp>
        <p:nvSpPr>
          <p:cNvPr id="3" name="Content Placeholder 2"/>
          <p:cNvSpPr>
            <a:spLocks noGrp="1"/>
          </p:cNvSpPr>
          <p:nvPr>
            <p:ph idx="1"/>
          </p:nvPr>
        </p:nvSpPr>
        <p:spPr>
          <a:xfrm>
            <a:off x="1120000" y="1587501"/>
            <a:ext cx="10233800" cy="4368800"/>
          </a:xfrm>
        </p:spPr>
        <p:txBody>
          <a:bodyPr>
            <a:noAutofit/>
          </a:bodyPr>
          <a:lstStyle/>
          <a:p>
            <a:pPr marL="0" indent="0" algn="ctr">
              <a:buNone/>
            </a:pPr>
            <a:r>
              <a:rPr lang="en-US" sz="4000" dirty="0">
                <a:solidFill>
                  <a:schemeClr val="accent5">
                    <a:lumMod val="60000"/>
                    <a:lumOff val="40000"/>
                  </a:schemeClr>
                </a:solidFill>
              </a:rPr>
              <a:t>Cleveland History Center</a:t>
            </a:r>
          </a:p>
          <a:p>
            <a:pPr marL="0" indent="0" algn="ctr">
              <a:buNone/>
            </a:pPr>
            <a:r>
              <a:rPr lang="en-US" sz="4000" dirty="0">
                <a:solidFill>
                  <a:schemeClr val="accent5">
                    <a:lumMod val="60000"/>
                    <a:lumOff val="40000"/>
                  </a:schemeClr>
                </a:solidFill>
              </a:rPr>
              <a:t>Western Reserve Historical Society</a:t>
            </a:r>
          </a:p>
          <a:p>
            <a:pPr marL="0" indent="0" algn="ctr">
              <a:buNone/>
            </a:pPr>
            <a:endParaRPr lang="en-US" sz="4000" dirty="0"/>
          </a:p>
          <a:p>
            <a:pPr marL="0" indent="0" algn="ctr">
              <a:buNone/>
            </a:pPr>
            <a:r>
              <a:rPr lang="en-US" sz="4000" dirty="0">
                <a:solidFill>
                  <a:schemeClr val="tx2"/>
                </a:solidFill>
              </a:rPr>
              <a:t>Save the Date </a:t>
            </a:r>
          </a:p>
          <a:p>
            <a:pPr marL="0" indent="0" algn="ctr">
              <a:buNone/>
            </a:pPr>
            <a:r>
              <a:rPr lang="en-US" sz="4000" dirty="0">
                <a:solidFill>
                  <a:schemeClr val="tx2"/>
                </a:solidFill>
              </a:rPr>
              <a:t>200</a:t>
            </a:r>
            <a:r>
              <a:rPr lang="en-US" sz="4000" baseline="30000" dirty="0">
                <a:solidFill>
                  <a:schemeClr val="tx2"/>
                </a:solidFill>
              </a:rPr>
              <a:t>th</a:t>
            </a:r>
            <a:r>
              <a:rPr lang="en-US" sz="4000" dirty="0">
                <a:solidFill>
                  <a:schemeClr val="tx2"/>
                </a:solidFill>
              </a:rPr>
              <a:t> Birthday</a:t>
            </a:r>
          </a:p>
          <a:p>
            <a:pPr marL="0" indent="0" algn="ctr">
              <a:buNone/>
            </a:pPr>
            <a:r>
              <a:rPr lang="en-US" sz="4000" b="1" dirty="0">
                <a:solidFill>
                  <a:schemeClr val="tx1">
                    <a:lumMod val="85000"/>
                  </a:schemeClr>
                </a:solidFill>
              </a:rPr>
              <a:t>Saturday, April 16, 2067</a:t>
            </a:r>
          </a:p>
          <a:p>
            <a:pPr marL="0" indent="0" algn="ctr">
              <a:buNone/>
            </a:pPr>
            <a:r>
              <a:rPr lang="en-US" sz="4000" dirty="0"/>
              <a:t> </a:t>
            </a:r>
          </a:p>
        </p:txBody>
      </p:sp>
    </p:spTree>
    <p:extLst>
      <p:ext uri="{BB962C8B-B14F-4D97-AF65-F5344CB8AC3E}">
        <p14:creationId xmlns:p14="http://schemas.microsoft.com/office/powerpoint/2010/main" val="171429403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cial-advertisement-powerful-ads-29.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12174" y="0"/>
            <a:ext cx="7596937" cy="6858000"/>
          </a:xfrm>
          <a:prstGeom prst="rect">
            <a:avLst/>
          </a:prstGeom>
        </p:spPr>
      </p:pic>
    </p:spTree>
    <p:extLst>
      <p:ext uri="{BB962C8B-B14F-4D97-AF65-F5344CB8AC3E}">
        <p14:creationId xmlns:p14="http://schemas.microsoft.com/office/powerpoint/2010/main" val="142702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cial-advertisement-powerful-ads-2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272322"/>
            <a:ext cx="9144000" cy="6585679"/>
          </a:xfrm>
          <a:prstGeom prst="rect">
            <a:avLst/>
          </a:prstGeom>
        </p:spPr>
      </p:pic>
    </p:spTree>
    <p:extLst>
      <p:ext uri="{BB962C8B-B14F-4D97-AF65-F5344CB8AC3E}">
        <p14:creationId xmlns:p14="http://schemas.microsoft.com/office/powerpoint/2010/main" val="58145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cial-advertisement-powerful-ads-3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510238"/>
            <a:ext cx="9144000" cy="4946754"/>
          </a:xfrm>
          <a:prstGeom prst="rect">
            <a:avLst/>
          </a:prstGeom>
        </p:spPr>
      </p:pic>
    </p:spTree>
    <p:extLst>
      <p:ext uri="{BB962C8B-B14F-4D97-AF65-F5344CB8AC3E}">
        <p14:creationId xmlns:p14="http://schemas.microsoft.com/office/powerpoint/2010/main" val="243286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cial-advertisement-powerful-ads-3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3271" y="0"/>
            <a:ext cx="4779185" cy="6858000"/>
          </a:xfrm>
          <a:prstGeom prst="rect">
            <a:avLst/>
          </a:prstGeom>
        </p:spPr>
      </p:pic>
    </p:spTree>
    <p:extLst>
      <p:ext uri="{BB962C8B-B14F-4D97-AF65-F5344CB8AC3E}">
        <p14:creationId xmlns:p14="http://schemas.microsoft.com/office/powerpoint/2010/main" val="172650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folor GRACE, Christmas commercia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73275" y="1024141"/>
            <a:ext cx="8045450" cy="4525963"/>
          </a:xfrm>
        </p:spPr>
      </p:pic>
    </p:spTree>
    <p:extLst>
      <p:ext uri="{BB962C8B-B14F-4D97-AF65-F5344CB8AC3E}">
        <p14:creationId xmlns:p14="http://schemas.microsoft.com/office/powerpoint/2010/main" val="202711838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cial-advertisement-powerful-ads-3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20048" y="0"/>
            <a:ext cx="8479824" cy="6858000"/>
          </a:xfrm>
          <a:prstGeom prst="rect">
            <a:avLst/>
          </a:prstGeom>
        </p:spPr>
      </p:pic>
    </p:spTree>
    <p:extLst>
      <p:ext uri="{BB962C8B-B14F-4D97-AF65-F5344CB8AC3E}">
        <p14:creationId xmlns:p14="http://schemas.microsoft.com/office/powerpoint/2010/main" val="70044843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cial-advertisement-powerful-ads-4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360125"/>
            <a:ext cx="9144000" cy="6036039"/>
          </a:xfrm>
          <a:prstGeom prst="rect">
            <a:avLst/>
          </a:prstGeom>
        </p:spPr>
      </p:pic>
    </p:spTree>
    <p:extLst>
      <p:ext uri="{BB962C8B-B14F-4D97-AF65-F5344CB8AC3E}">
        <p14:creationId xmlns:p14="http://schemas.microsoft.com/office/powerpoint/2010/main" val="71187074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cial-advertisement-powerful-ads-4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572126"/>
            <a:ext cx="9144000" cy="6285875"/>
          </a:xfrm>
          <a:prstGeom prst="rect">
            <a:avLst/>
          </a:prstGeom>
        </p:spPr>
      </p:pic>
    </p:spTree>
    <p:extLst>
      <p:ext uri="{BB962C8B-B14F-4D97-AF65-F5344CB8AC3E}">
        <p14:creationId xmlns:p14="http://schemas.microsoft.com/office/powerpoint/2010/main" val="98965117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Q1</a:t>
            </a:r>
            <a:r>
              <a:rPr lang="en-US" sz="3600" b="1" dirty="0"/>
              <a:t> - Last 2 digits of SS#?</a:t>
            </a:r>
            <a:br>
              <a:rPr lang="en-US" sz="3600" b="1" dirty="0"/>
            </a:br>
            <a:r>
              <a:rPr lang="en-US" sz="3600" dirty="0"/>
              <a:t>Q2</a:t>
            </a:r>
            <a:r>
              <a:rPr lang="en-US" sz="3600" b="1" dirty="0"/>
              <a:t> - How many countries in Africa?</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089973" y="1841159"/>
            <a:ext cx="4961262" cy="2795077"/>
          </a:xfrm>
        </p:spPr>
      </p:pic>
      <p:sp>
        <p:nvSpPr>
          <p:cNvPr id="3" name="TextBox 2"/>
          <p:cNvSpPr txBox="1"/>
          <p:nvPr/>
        </p:nvSpPr>
        <p:spPr>
          <a:xfrm>
            <a:off x="4333462" y="4667400"/>
            <a:ext cx="852290" cy="646331"/>
          </a:xfrm>
          <a:prstGeom prst="rect">
            <a:avLst/>
          </a:prstGeom>
          <a:noFill/>
        </p:spPr>
        <p:txBody>
          <a:bodyPr wrap="square" rtlCol="0">
            <a:spAutoFit/>
          </a:bodyPr>
          <a:lstStyle/>
          <a:p>
            <a:r>
              <a:rPr lang="en-US" sz="3600" b="1" dirty="0">
                <a:latin typeface="Helvetica Neue" charset="0"/>
                <a:ea typeface="Helvetica Neue" charset="0"/>
                <a:cs typeface="Helvetica Neue" charset="0"/>
              </a:rPr>
              <a:t>’00</a:t>
            </a:r>
          </a:p>
        </p:txBody>
      </p:sp>
      <p:sp>
        <p:nvSpPr>
          <p:cNvPr id="5" name="TextBox 4"/>
          <p:cNvSpPr txBox="1"/>
          <p:nvPr/>
        </p:nvSpPr>
        <p:spPr>
          <a:xfrm>
            <a:off x="8143461" y="4674485"/>
            <a:ext cx="907774" cy="646331"/>
          </a:xfrm>
          <a:prstGeom prst="rect">
            <a:avLst/>
          </a:prstGeom>
          <a:noFill/>
        </p:spPr>
        <p:txBody>
          <a:bodyPr wrap="square" rtlCol="0">
            <a:spAutoFit/>
          </a:bodyPr>
          <a:lstStyle/>
          <a:p>
            <a:r>
              <a:rPr lang="en-US" sz="3600" b="1" dirty="0">
                <a:latin typeface="Helvetica Neue" charset="0"/>
                <a:ea typeface="Helvetica Neue" charset="0"/>
                <a:cs typeface="Helvetica Neue" charset="0"/>
              </a:rPr>
              <a:t>’99</a:t>
            </a:r>
          </a:p>
        </p:txBody>
      </p:sp>
      <p:sp>
        <p:nvSpPr>
          <p:cNvPr id="6" name="Down Arrow 5"/>
          <p:cNvSpPr/>
          <p:nvPr/>
        </p:nvSpPr>
        <p:spPr>
          <a:xfrm flipV="1">
            <a:off x="3482672" y="1853845"/>
            <a:ext cx="238539" cy="27697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5400000" flipV="1">
            <a:off x="6451335" y="3605714"/>
            <a:ext cx="238539" cy="27697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71568" y="2356425"/>
            <a:ext cx="1342342" cy="1342342"/>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71323" y="5344896"/>
            <a:ext cx="1998562" cy="1184639"/>
          </a:xfrm>
          <a:prstGeom prst="rect">
            <a:avLst/>
          </a:prstGeom>
        </p:spPr>
      </p:pic>
    </p:spTree>
    <p:extLst>
      <p:ext uri="{BB962C8B-B14F-4D97-AF65-F5344CB8AC3E}">
        <p14:creationId xmlns:p14="http://schemas.microsoft.com/office/powerpoint/2010/main" val="103350035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ke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96550" y="0"/>
            <a:ext cx="6952563" cy="6952563"/>
          </a:xfrm>
          <a:prstGeom prst="rect">
            <a:avLst/>
          </a:prstGeom>
        </p:spPr>
      </p:pic>
    </p:spTree>
    <p:extLst>
      <p:ext uri="{BB962C8B-B14F-4D97-AF65-F5344CB8AC3E}">
        <p14:creationId xmlns:p14="http://schemas.microsoft.com/office/powerpoint/2010/main" val="173447822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a:latin typeface="Helvetica Neue Light"/>
                <a:cs typeface="Helvetica Neue Light"/>
              </a:rPr>
              <a:t>ADL </a:t>
            </a:r>
            <a:r>
              <a:rPr lang="en-US" sz="3600" dirty="0">
                <a:solidFill>
                  <a:schemeClr val="accent2">
                    <a:lumMod val="40000"/>
                    <a:lumOff val="60000"/>
                  </a:schemeClr>
                </a:solidFill>
                <a:latin typeface="Helvetica Neue Light"/>
                <a:cs typeface="Helvetica Neue Light"/>
              </a:rPr>
              <a:t>•</a:t>
            </a:r>
            <a:r>
              <a:rPr lang="en-US" sz="4000" dirty="0">
                <a:latin typeface="Helvetica Neue Light"/>
                <a:cs typeface="Helvetica Neue Light"/>
              </a:rPr>
              <a:t> Anti-Defamation League</a:t>
            </a:r>
          </a:p>
        </p:txBody>
      </p:sp>
      <p:pic>
        <p:nvPicPr>
          <p:cNvPr id="4" name="Imagine a World Without Hate (Official Vide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73275" y="1600201"/>
            <a:ext cx="8045450" cy="4525963"/>
          </a:xfrm>
        </p:spPr>
      </p:pic>
    </p:spTree>
    <p:extLst>
      <p:ext uri="{BB962C8B-B14F-4D97-AF65-F5344CB8AC3E}">
        <p14:creationId xmlns:p14="http://schemas.microsoft.com/office/powerpoint/2010/main" val="23356799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86884" y="532435"/>
            <a:ext cx="4052236" cy="2743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32435"/>
            <a:ext cx="4786884" cy="2743200"/>
          </a:xfrm>
          <a:prstGeom prst="rect">
            <a:avLst/>
          </a:prstGeom>
        </p:spPr>
      </p:pic>
    </p:spTree>
    <p:extLst>
      <p:ext uri="{BB962C8B-B14F-4D97-AF65-F5344CB8AC3E}">
        <p14:creationId xmlns:p14="http://schemas.microsoft.com/office/powerpoint/2010/main" val="126472267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6930" y="3623189"/>
            <a:ext cx="3731576" cy="248896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88506" y="3623189"/>
            <a:ext cx="4803494" cy="2499379"/>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a:off x="4786884" y="532435"/>
            <a:ext cx="4052236" cy="2743200"/>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a:off x="0" y="532435"/>
            <a:ext cx="4786884" cy="2743200"/>
          </a:xfrm>
          <a:prstGeom prst="rect">
            <a:avLst/>
          </a:prstGeom>
        </p:spPr>
      </p:pic>
    </p:spTree>
    <p:extLst>
      <p:ext uri="{BB962C8B-B14F-4D97-AF65-F5344CB8AC3E}">
        <p14:creationId xmlns:p14="http://schemas.microsoft.com/office/powerpoint/2010/main" val="165908369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tps://www.pursuant.com/blog/wp-content/uploads/2015/03/464542250-e1425574166238.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31026" cy="2782957"/>
          </a:xfrm>
          <a:prstGeom prst="rect">
            <a:avLst/>
          </a:prstGeom>
          <a:noFill/>
          <a:ln>
            <a:noFill/>
          </a:ln>
        </p:spPr>
      </p:pic>
      <p:sp>
        <p:nvSpPr>
          <p:cNvPr id="2" name="Rectangle 1"/>
          <p:cNvSpPr/>
          <p:nvPr/>
        </p:nvSpPr>
        <p:spPr>
          <a:xfrm>
            <a:off x="157216" y="2893814"/>
            <a:ext cx="4416594" cy="769441"/>
          </a:xfrm>
          <a:prstGeom prst="rect">
            <a:avLst/>
          </a:prstGeom>
        </p:spPr>
        <p:txBody>
          <a:bodyPr wrap="none">
            <a:spAutoFit/>
          </a:bodyPr>
          <a:lstStyle/>
          <a:p>
            <a:r>
              <a:rPr lang="en-US" sz="4400" b="1" dirty="0">
                <a:latin typeface="Helvetica Neue" charset="0"/>
                <a:ea typeface="Helvetica Neue" charset="0"/>
                <a:cs typeface="Helvetica Neue" charset="0"/>
              </a:rPr>
              <a:t>Daniel Mansoor</a:t>
            </a:r>
          </a:p>
        </p:txBody>
      </p:sp>
      <p:sp>
        <p:nvSpPr>
          <p:cNvPr id="7" name="Rectangle 6"/>
          <p:cNvSpPr/>
          <p:nvPr/>
        </p:nvSpPr>
        <p:spPr>
          <a:xfrm>
            <a:off x="157216" y="4538395"/>
            <a:ext cx="10631388" cy="1200329"/>
          </a:xfrm>
          <a:prstGeom prst="rect">
            <a:avLst/>
          </a:prstGeom>
        </p:spPr>
        <p:txBody>
          <a:bodyPr wrap="square">
            <a:spAutoFit/>
          </a:bodyPr>
          <a:lstStyle/>
          <a:p>
            <a:r>
              <a:rPr lang="en-US" sz="3600" dirty="0">
                <a:latin typeface="Helvetica Neue" charset="0"/>
                <a:ea typeface="Helvetica Neue" charset="0"/>
                <a:cs typeface="Helvetica Neue" charset="0"/>
              </a:rPr>
              <a:t>e:   </a:t>
            </a:r>
            <a:r>
              <a:rPr lang="en-US" sz="3600" dirty="0" err="1">
                <a:latin typeface="Helvetica Neue" charset="0"/>
                <a:ea typeface="Helvetica Neue" charset="0"/>
                <a:cs typeface="Helvetica Neue" charset="0"/>
              </a:rPr>
              <a:t>dan@goodworksgroup.com</a:t>
            </a:r>
            <a:endParaRPr lang="en-US" sz="3600" dirty="0">
              <a:latin typeface="Helvetica Neue" charset="0"/>
              <a:ea typeface="Helvetica Neue" charset="0"/>
              <a:cs typeface="Helvetica Neue" charset="0"/>
            </a:endParaRPr>
          </a:p>
          <a:p>
            <a:r>
              <a:rPr lang="en-US" sz="3600" dirty="0">
                <a:latin typeface="Helvetica Neue" charset="0"/>
                <a:ea typeface="Helvetica Neue" charset="0"/>
                <a:cs typeface="Helvetica Neue" charset="0"/>
              </a:rPr>
              <a:t>m:  917.974.2325</a:t>
            </a:r>
          </a:p>
        </p:txBody>
      </p:sp>
    </p:spTree>
    <p:extLst>
      <p:ext uri="{BB962C8B-B14F-4D97-AF65-F5344CB8AC3E}">
        <p14:creationId xmlns:p14="http://schemas.microsoft.com/office/powerpoint/2010/main" val="13526806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29510</TotalTime>
  <Words>3854</Words>
  <Application>Microsoft Office PowerPoint</Application>
  <PresentationFormat>Widescreen</PresentationFormat>
  <Paragraphs>691</Paragraphs>
  <Slides>94</Slides>
  <Notes>50</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94</vt:i4>
      </vt:variant>
    </vt:vector>
  </HeadingPairs>
  <TitlesOfParts>
    <vt:vector size="105" baseType="lpstr">
      <vt:lpstr>American Typewriter</vt:lpstr>
      <vt:lpstr>Arial</vt:lpstr>
      <vt:lpstr>Avenir Next Demi Bold</vt:lpstr>
      <vt:lpstr>Calibri</vt:lpstr>
      <vt:lpstr>Corbel</vt:lpstr>
      <vt:lpstr>Helvetica</vt:lpstr>
      <vt:lpstr>Helvetica Neue</vt:lpstr>
      <vt:lpstr>Helvetica Neue Light</vt:lpstr>
      <vt:lpstr>Helvetica Neue Medium</vt:lpstr>
      <vt:lpstr>Times New Roman</vt:lpstr>
      <vt:lpstr>Depth</vt:lpstr>
      <vt:lpstr>In the Donor’s Mind</vt:lpstr>
      <vt:lpstr>PowerPoint Presentation</vt:lpstr>
      <vt:lpstr>The Science of Tipping</vt:lpstr>
      <vt:lpstr>The Polite Dinner Guest</vt:lpstr>
      <vt:lpstr>The Polite Rational Dinner Guest</vt:lpstr>
      <vt:lpstr>The Amsterdam Airport</vt:lpstr>
      <vt:lpstr>The Amsterdam Airport</vt:lpstr>
      <vt:lpstr>The Fly</vt:lpstr>
      <vt:lpstr>Q1 - Last 2 digits of SS#? Q2 - How many countries in Africa?</vt:lpstr>
      <vt:lpstr>PowerPoint Presentation</vt:lpstr>
      <vt:lpstr>Hurricane Named Harry</vt:lpstr>
      <vt:lpstr>Organ Donations </vt:lpstr>
      <vt:lpstr>Organ Donations </vt:lpstr>
      <vt:lpstr>Organ Donations Opt In vs Opt Out</vt:lpstr>
      <vt:lpstr>Opt In vs Opt Out</vt:lpstr>
      <vt:lpstr>Everything matters</vt:lpstr>
      <vt:lpstr>The Elements of Fundraising</vt:lpstr>
      <vt:lpstr>Fundraising Landscape</vt:lpstr>
      <vt:lpstr>Impact</vt:lpstr>
      <vt:lpstr>The Science of Giving</vt:lpstr>
      <vt:lpstr>Altruistic Brain Theory:  </vt:lpstr>
      <vt:lpstr>Value of Giving Social Norms Happiness </vt:lpstr>
      <vt:lpstr>Intent vs Action</vt:lpstr>
      <vt:lpstr>Intent to Give vs. Action</vt:lpstr>
      <vt:lpstr>Intent to Give vs. Action</vt:lpstr>
      <vt:lpstr>Pre-Commitment</vt:lpstr>
      <vt:lpstr>Pre-Commitment</vt:lpstr>
      <vt:lpstr>Incremental</vt:lpstr>
      <vt:lpstr>Incremental</vt:lpstr>
      <vt:lpstr>Incremental</vt:lpstr>
      <vt:lpstr>Incremental</vt:lpstr>
      <vt:lpstr>Anchoring</vt:lpstr>
      <vt:lpstr>Anchoring</vt:lpstr>
      <vt:lpstr>Reciprocation – Rejection then Retreat</vt:lpstr>
      <vt:lpstr>Matching or Challenge Grants</vt:lpstr>
      <vt:lpstr>Matching or Challenge Grants</vt:lpstr>
      <vt:lpstr>Matching or Challenge Grants</vt:lpstr>
      <vt:lpstr>Seeding a Campaign</vt:lpstr>
      <vt:lpstr>Menu Effect</vt:lpstr>
      <vt:lpstr>Names</vt:lpstr>
      <vt:lpstr>Names</vt:lpstr>
      <vt:lpstr>Names Matter</vt:lpstr>
      <vt:lpstr>Names Matter</vt:lpstr>
      <vt:lpstr>Value of Giving Social Norms Happiness </vt:lpstr>
      <vt:lpstr>Social Influences: “I’ll have what she’s having.”</vt:lpstr>
      <vt:lpstr>Social Influences</vt:lpstr>
      <vt:lpstr>Social influences: Share identity</vt:lpstr>
      <vt:lpstr>Homophily</vt:lpstr>
      <vt:lpstr>PowerPoint Presentation</vt:lpstr>
      <vt:lpstr>PowerPoint Presentation</vt:lpstr>
      <vt:lpstr>Social Decision Making</vt:lpstr>
      <vt:lpstr>Autobiographical Connections</vt:lpstr>
      <vt:lpstr>Identified Victims or Beneficiaries Effect</vt:lpstr>
      <vt:lpstr>Seed Money Crowdfunding parallels</vt:lpstr>
      <vt:lpstr>Credit Card Donation: Social Swipe</vt:lpstr>
      <vt:lpstr>Credit Card Gift: Interactive Billboard</vt:lpstr>
      <vt:lpstr>Value of Giving Social Norms Happiness </vt:lpstr>
      <vt:lpstr>Happiness</vt:lpstr>
      <vt:lpstr>“Money Buys Happiness”</vt:lpstr>
      <vt:lpstr>Giving Makes People Happier</vt:lpstr>
      <vt:lpstr>“Happy Money” and Altruism</vt:lpstr>
      <vt:lpstr>PowerPoint Presentation</vt:lpstr>
      <vt:lpstr>Happy People Increase Giving</vt:lpstr>
      <vt:lpstr>Happiness Runs in Cycles</vt:lpstr>
      <vt:lpstr>Drugs, Alcohol, Sex, and Giving</vt:lpstr>
      <vt:lpstr>Heart not Wallet</vt:lpstr>
      <vt:lpstr>How to Ask without Asking</vt:lpstr>
      <vt:lpstr>Feeling Good</vt:lpstr>
      <vt:lpstr>Another thought: “Ignore everything I’ve said”</vt:lpstr>
      <vt:lpstr>PowerPoint Presentation</vt:lpstr>
      <vt:lpstr>Obstacles preventing donors from giving</vt:lpstr>
      <vt:lpstr>Obstacles preventing donors from giving</vt:lpstr>
      <vt:lpstr>“How hard can we make it”</vt:lpstr>
      <vt:lpstr>PowerPoint Presentation</vt:lpstr>
      <vt:lpstr>PowerPoint Presentation</vt:lpstr>
      <vt:lpstr>PowerPoint Presentation</vt:lpstr>
      <vt:lpstr>Creativity</vt:lpstr>
      <vt:lpstr>Daniel Pink: “A Whole New Mind”</vt:lpstr>
      <vt:lpstr>Daniel Pink: “A Whole New Mind”</vt:lpstr>
      <vt:lpstr>Creativity</vt:lpstr>
      <vt:lpstr>Creativity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ADL • Anti-Defamation League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Donor’s Mind</dc:title>
  <dc:creator>Dan M</dc:creator>
  <cp:lastModifiedBy>Kevin Martone</cp:lastModifiedBy>
  <cp:revision>372</cp:revision>
  <cp:lastPrinted>2017-02-21T14:08:26Z</cp:lastPrinted>
  <dcterms:created xsi:type="dcterms:W3CDTF">2016-04-29T15:37:45Z</dcterms:created>
  <dcterms:modified xsi:type="dcterms:W3CDTF">2019-11-13T16:40:42Z</dcterms:modified>
</cp:coreProperties>
</file>