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4" r:id="rId1"/>
  </p:sldMasterIdLst>
  <p:notesMasterIdLst>
    <p:notesMasterId r:id="rId55"/>
  </p:notesMasterIdLst>
  <p:sldIdLst>
    <p:sldId id="733" r:id="rId2"/>
    <p:sldId id="718" r:id="rId3"/>
    <p:sldId id="590" r:id="rId4"/>
    <p:sldId id="752" r:id="rId5"/>
    <p:sldId id="736" r:id="rId6"/>
    <p:sldId id="737" r:id="rId7"/>
    <p:sldId id="738" r:id="rId8"/>
    <p:sldId id="719" r:id="rId9"/>
    <p:sldId id="710" r:id="rId10"/>
    <p:sldId id="720" r:id="rId11"/>
    <p:sldId id="729" r:id="rId12"/>
    <p:sldId id="721" r:id="rId13"/>
    <p:sldId id="722" r:id="rId14"/>
    <p:sldId id="723" r:id="rId15"/>
    <p:sldId id="747" r:id="rId16"/>
    <p:sldId id="748" r:id="rId17"/>
    <p:sldId id="724" r:id="rId18"/>
    <p:sldId id="709" r:id="rId19"/>
    <p:sldId id="727" r:id="rId20"/>
    <p:sldId id="731" r:id="rId21"/>
    <p:sldId id="732" r:id="rId22"/>
    <p:sldId id="725" r:id="rId23"/>
    <p:sldId id="728" r:id="rId24"/>
    <p:sldId id="730" r:id="rId25"/>
    <p:sldId id="726" r:id="rId26"/>
    <p:sldId id="692" r:id="rId27"/>
    <p:sldId id="693" r:id="rId28"/>
    <p:sldId id="678" r:id="rId29"/>
    <p:sldId id="679" r:id="rId30"/>
    <p:sldId id="680" r:id="rId31"/>
    <p:sldId id="744" r:id="rId32"/>
    <p:sldId id="745" r:id="rId33"/>
    <p:sldId id="682" r:id="rId34"/>
    <p:sldId id="683" r:id="rId35"/>
    <p:sldId id="684" r:id="rId36"/>
    <p:sldId id="751" r:id="rId37"/>
    <p:sldId id="685" r:id="rId38"/>
    <p:sldId id="686" r:id="rId39"/>
    <p:sldId id="687" r:id="rId40"/>
    <p:sldId id="688" r:id="rId41"/>
    <p:sldId id="689" r:id="rId42"/>
    <p:sldId id="690" r:id="rId43"/>
    <p:sldId id="691" r:id="rId44"/>
    <p:sldId id="717" r:id="rId45"/>
    <p:sldId id="734" r:id="rId46"/>
    <p:sldId id="712" r:id="rId47"/>
    <p:sldId id="735" r:id="rId48"/>
    <p:sldId id="739" r:id="rId49"/>
    <p:sldId id="713" r:id="rId50"/>
    <p:sldId id="740" r:id="rId51"/>
    <p:sldId id="743" r:id="rId52"/>
    <p:sldId id="742" r:id="rId53"/>
    <p:sldId id="630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 ERIC" id="{C7228952-1755-5C47-9825-42FE956F8882}">
          <p14:sldIdLst>
            <p14:sldId id="733"/>
            <p14:sldId id="718"/>
            <p14:sldId id="590"/>
            <p14:sldId id="752"/>
            <p14:sldId id="736"/>
            <p14:sldId id="737"/>
            <p14:sldId id="738"/>
          </p14:sldIdLst>
        </p14:section>
        <p14:section name="Meeting Before Meeting" id="{DD33CB6D-650B-5449-9CD2-038C5949D345}">
          <p14:sldIdLst>
            <p14:sldId id="719"/>
            <p14:sldId id="710"/>
            <p14:sldId id="720"/>
            <p14:sldId id="729"/>
            <p14:sldId id="721"/>
            <p14:sldId id="722"/>
            <p14:sldId id="723"/>
            <p14:sldId id="747"/>
            <p14:sldId id="748"/>
            <p14:sldId id="724"/>
            <p14:sldId id="709"/>
            <p14:sldId id="727"/>
            <p14:sldId id="731"/>
            <p14:sldId id="732"/>
            <p14:sldId id="725"/>
            <p14:sldId id="728"/>
            <p14:sldId id="730"/>
            <p14:sldId id="726"/>
          </p14:sldIdLst>
        </p14:section>
        <p14:section name="Board Meetings and Work" id="{9489DCCC-9BC2-FE4A-BE8F-FE729F26354D}">
          <p14:sldIdLst>
            <p14:sldId id="692"/>
            <p14:sldId id="693"/>
            <p14:sldId id="678"/>
            <p14:sldId id="679"/>
            <p14:sldId id="680"/>
            <p14:sldId id="744"/>
            <p14:sldId id="745"/>
            <p14:sldId id="682"/>
            <p14:sldId id="683"/>
            <p14:sldId id="684"/>
            <p14:sldId id="751"/>
            <p14:sldId id="685"/>
            <p14:sldId id="686"/>
            <p14:sldId id="687"/>
            <p14:sldId id="688"/>
            <p14:sldId id="689"/>
            <p14:sldId id="690"/>
            <p14:sldId id="691"/>
          </p14:sldIdLst>
        </p14:section>
        <p14:section name="Org. Distinctions" id="{B333711A-8053-C743-93BB-ED82C9345371}">
          <p14:sldIdLst>
            <p14:sldId id="717"/>
            <p14:sldId id="734"/>
            <p14:sldId id="712"/>
            <p14:sldId id="735"/>
            <p14:sldId id="739"/>
            <p14:sldId id="713"/>
            <p14:sldId id="740"/>
          </p14:sldIdLst>
        </p14:section>
        <p14:section name="Conclusion" id="{325637CF-D9C9-A34B-BE80-87A6D06ACB27}">
          <p14:sldIdLst>
            <p14:sldId id="743"/>
            <p14:sldId id="742"/>
            <p14:sldId id="6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70D7"/>
    <a:srgbClr val="E5FFD9"/>
    <a:srgbClr val="D6FF8F"/>
    <a:srgbClr val="DAFF5D"/>
    <a:srgbClr val="FF54BD"/>
    <a:srgbClr val="A94582"/>
    <a:srgbClr val="070F07"/>
    <a:srgbClr val="060C06"/>
    <a:srgbClr val="091209"/>
    <a:srgbClr val="1325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64" autoAdjust="0"/>
    <p:restoredTop sz="92449" autoAdjust="0"/>
  </p:normalViewPr>
  <p:slideViewPr>
    <p:cSldViewPr snapToGrid="0" snapToObjects="1">
      <p:cViewPr varScale="1">
        <p:scale>
          <a:sx n="58" d="100"/>
          <a:sy n="58" d="100"/>
        </p:scale>
        <p:origin x="1616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7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975A1-A417-7140-A088-F1BA92CE3AE5}" type="datetimeFigureOut">
              <a:rPr lang="en-US" smtClean="0"/>
              <a:t>11/15/2019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AF8F0-C7EE-CF49-87BB-28248182FE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465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  <a:latin typeface="Garamond"/>
              </a:defRPr>
            </a:lvl1pPr>
          </a:lstStyle>
          <a:p>
            <a:fld id="{71EC4195-CA06-D847-9E4A-2530A4B75D56}" type="datetimeFigureOut">
              <a:rPr lang="en-US" smtClean="0"/>
              <a:pPr/>
              <a:t>11/15/2019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  <a:latin typeface="Garamond"/>
              </a:defRPr>
            </a:lvl1pPr>
          </a:lstStyle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Garamond"/>
              </a:defRPr>
            </a:lvl1pPr>
          </a:lstStyle>
          <a:p>
            <a:fld id="{4AA5DD1F-48FA-CA4C-8A88-42D3D43B88F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/>
              </a:defRPr>
            </a:lvl1pPr>
          </a:lstStyle>
          <a:p>
            <a:fld id="{71EC4195-CA06-D847-9E4A-2530A4B75D56}" type="datetimeFigureOut">
              <a:rPr lang="en-US" smtClean="0"/>
              <a:pPr/>
              <a:t>11/15/2019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/>
              </a:defRPr>
            </a:lvl1pPr>
          </a:lstStyle>
          <a:p>
            <a:fld id="{4AA5DD1F-48FA-CA4C-8A88-42D3D43B88F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fld id="{71EC4195-CA06-D847-9E4A-2530A4B75D56}" type="datetimeFigureOut">
              <a:rPr lang="en-US" smtClean="0"/>
              <a:pPr/>
              <a:t>11/15/2019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fld id="{4AA5DD1F-48FA-CA4C-8A88-42D3D43B88F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/>
              </a:defRPr>
            </a:lvl1pPr>
          </a:lstStyle>
          <a:p>
            <a:fld id="{B1115196-1C6F-4784-83AC-30756D8F10B3}" type="datetimeFigureOut">
              <a:rPr lang="en-US" smtClean="0"/>
              <a:pPr/>
              <a:t>11/15/2019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/>
              </a:defRPr>
            </a:lvl1pPr>
          </a:lstStyle>
          <a:p>
            <a:fld id="{19371D3E-5A18-49EB-AD2A-429AF165759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/>
              </a:defRPr>
            </a:lvl1pPr>
          </a:lstStyle>
          <a:p>
            <a:fld id="{71EC4195-CA06-D847-9E4A-2530A4B75D56}" type="datetimeFigureOut">
              <a:rPr lang="en-US" smtClean="0"/>
              <a:pPr/>
              <a:t>11/15/2019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Garamond"/>
              </a:defRPr>
            </a:lvl1pPr>
          </a:lstStyle>
          <a:p>
            <a:fld id="{4AA5DD1F-48FA-CA4C-8A88-42D3D43B88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/>
              </a:defRPr>
            </a:lvl1pPr>
          </a:lstStyle>
          <a:p>
            <a:fld id="{71EC4195-CA06-D847-9E4A-2530A4B75D56}" type="datetimeFigureOut">
              <a:rPr lang="en-US" smtClean="0"/>
              <a:pPr/>
              <a:t>11/15/2019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  <a:latin typeface="Garamond"/>
              </a:defRPr>
            </a:lvl1pPr>
          </a:lstStyle>
          <a:p>
            <a:fld id="{4AA5DD1F-48FA-CA4C-8A88-42D3D43B88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Garamond"/>
              </a:defRPr>
            </a:lvl1pPr>
          </a:lstStyle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>
            <a:lvl1pPr>
              <a:defRPr>
                <a:latin typeface="Garamond"/>
              </a:defRPr>
            </a:lvl1pPr>
          </a:lstStyle>
          <a:p>
            <a:fld id="{71EC4195-CA06-D847-9E4A-2530A4B75D56}" type="datetimeFigureOut">
              <a:rPr lang="en-US" smtClean="0"/>
              <a:pPr/>
              <a:t>11/15/2019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>
              <a:defRPr>
                <a:latin typeface="Garamond"/>
              </a:defRPr>
            </a:lvl1pPr>
          </a:lstStyle>
          <a:p>
            <a:fld id="{4AA5DD1F-48FA-CA4C-8A88-42D3D43B88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>
              <a:defRPr>
                <a:latin typeface="Garamond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>
            <a:lvl1pPr>
              <a:defRPr>
                <a:latin typeface="Garamond"/>
              </a:defRPr>
            </a:lvl1pPr>
          </a:lstStyle>
          <a:p>
            <a:fld id="{71EC4195-CA06-D847-9E4A-2530A4B75D56}" type="datetimeFigureOut">
              <a:rPr lang="en-US" smtClean="0"/>
              <a:pPr/>
              <a:t>11/15/2019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>
              <a:defRPr>
                <a:latin typeface="Garamond"/>
              </a:defRPr>
            </a:lvl1pPr>
          </a:lstStyle>
          <a:p>
            <a:fld id="{4AA5DD1F-48FA-CA4C-8A88-42D3D43B88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>
              <a:defRPr>
                <a:latin typeface="Garamond"/>
              </a:defRPr>
            </a:lvl1pPr>
          </a:lstStyle>
          <a:p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/>
              </a:defRPr>
            </a:lvl1pPr>
          </a:lstStyle>
          <a:p>
            <a:fld id="{71EC4195-CA06-D847-9E4A-2530A4B75D56}" type="datetimeFigureOut">
              <a:rPr lang="en-US" smtClean="0"/>
              <a:pPr/>
              <a:t>11/15/2019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Garamond"/>
              </a:defRPr>
            </a:lvl1pPr>
          </a:lstStyle>
          <a:p>
            <a:fld id="{4AA5DD1F-48FA-CA4C-8A88-42D3D43B88F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/>
              </a:defRPr>
            </a:lvl1pPr>
          </a:lstStyle>
          <a:p>
            <a:fld id="{71EC4195-CA06-D847-9E4A-2530A4B75D56}" type="datetimeFigureOut">
              <a:rPr lang="en-US" smtClean="0"/>
              <a:pPr/>
              <a:t>11/15/2019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Garamond"/>
              </a:defRPr>
            </a:lvl1pPr>
          </a:lstStyle>
          <a:p>
            <a:fld id="{4AA5DD1F-48FA-CA4C-8A88-42D3D43B88F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/>
              </a:defRPr>
            </a:lvl1pPr>
          </a:lstStyle>
          <a:p>
            <a:fld id="{71EC4195-CA06-D847-9E4A-2530A4B75D56}" type="datetimeFigureOut">
              <a:rPr lang="en-US" smtClean="0"/>
              <a:pPr/>
              <a:t>11/15/2019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Garamond"/>
              </a:defRPr>
            </a:lvl1pPr>
          </a:lstStyle>
          <a:p>
            <a:fld id="{4AA5DD1F-48FA-CA4C-8A88-42D3D43B88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>
                <a:latin typeface="Garamond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>
                <a:latin typeface="Garamond"/>
              </a:defRPr>
            </a:lvl1pPr>
          </a:lstStyle>
          <a:p>
            <a:fld id="{71EC4195-CA06-D847-9E4A-2530A4B75D56}" type="datetimeFigureOut">
              <a:rPr lang="en-US" smtClean="0"/>
              <a:pPr/>
              <a:t>11/15/2019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>
                <a:latin typeface="Garamond"/>
              </a:defRPr>
            </a:lvl1pPr>
          </a:lstStyle>
          <a:p>
            <a:fld id="{4AA5DD1F-48FA-CA4C-8A88-42D3D43B88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>
            <a:lvl1pPr>
              <a:defRPr>
                <a:latin typeface="Garamond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Drag picture to placeholder or click icon to add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0E35F55-C487-6A47-BB78-110462427D9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11/15/2019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AA5DD1F-48FA-CA4C-8A88-42D3D43B88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7" r:id="rId12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Garamond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Garamond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Garamond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Garamond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Garamond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Garamond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eric@rainmkr.com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Eric Phelps</a:t>
            </a:r>
          </a:p>
          <a:p>
            <a:endParaRPr lang="en-US" dirty="0"/>
          </a:p>
          <a:p>
            <a:r>
              <a:rPr lang="en-US" dirty="0"/>
              <a:t>RAINMAKER Consulting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Bored to Brilliant</a:t>
            </a:r>
          </a:p>
        </p:txBody>
      </p:sp>
    </p:spTree>
    <p:extLst>
      <p:ext uri="{BB962C8B-B14F-4D97-AF65-F5344CB8AC3E}">
        <p14:creationId xmlns:p14="http://schemas.microsoft.com/office/powerpoint/2010/main" val="83381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90600"/>
          </a:xfrm>
        </p:spPr>
        <p:txBody>
          <a:bodyPr/>
          <a:lstStyle/>
          <a:p>
            <a:pPr algn="ctr"/>
            <a:r>
              <a:rPr lang="en-US" dirty="0"/>
              <a:t>The Meeting Starts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00667" y="445869"/>
            <a:ext cx="469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Garamond"/>
                <a:cs typeface="Garamond"/>
              </a:rPr>
              <a:t>Before</a:t>
            </a:r>
          </a:p>
        </p:txBody>
      </p:sp>
      <p:pic>
        <p:nvPicPr>
          <p:cNvPr id="14" name="Picture 13" descr="who-logo-6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3926144" cy="3093325"/>
          </a:xfrm>
          <a:prstGeom prst="rect">
            <a:avLst/>
          </a:prstGeom>
        </p:spPr>
      </p:pic>
      <p:pic>
        <p:nvPicPr>
          <p:cNvPr id="12" name="Picture 11" descr="spiral clo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614" y="3905817"/>
            <a:ext cx="2688167" cy="2688167"/>
          </a:xfrm>
          <a:prstGeom prst="rect">
            <a:avLst/>
          </a:prstGeom>
        </p:spPr>
      </p:pic>
      <p:pic>
        <p:nvPicPr>
          <p:cNvPr id="18" name="Picture 17" descr="color q mar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0" y="982134"/>
            <a:ext cx="2578100" cy="375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4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ffee mug meeting survi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49" y="307124"/>
            <a:ext cx="7862503" cy="6243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5189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utdoor-meetin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8" r="699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0500" y="5683250"/>
            <a:ext cx="650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0000FF"/>
                </a:solidFill>
                <a:latin typeface="Garamond"/>
                <a:cs typeface="Garamond"/>
              </a:rPr>
              <a:t>Where are we meeting?</a:t>
            </a:r>
          </a:p>
        </p:txBody>
      </p:sp>
    </p:spTree>
    <p:extLst>
      <p:ext uri="{BB962C8B-B14F-4D97-AF65-F5344CB8AC3E}">
        <p14:creationId xmlns:p14="http://schemas.microsoft.com/office/powerpoint/2010/main" val="309352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ll 1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444" y="362656"/>
            <a:ext cx="4826000" cy="3213100"/>
          </a:xfrm>
          <a:prstGeom prst="rect">
            <a:avLst/>
          </a:prstGeom>
        </p:spPr>
      </p:pic>
      <p:pic>
        <p:nvPicPr>
          <p:cNvPr id="3" name="Picture 2" descr="mill-180-park-s-mushroo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7" r="14392"/>
          <a:stretch/>
        </p:blipFill>
        <p:spPr>
          <a:xfrm>
            <a:off x="282222" y="1562511"/>
            <a:ext cx="3993444" cy="3294033"/>
          </a:xfrm>
          <a:prstGeom prst="rect">
            <a:avLst/>
          </a:prstGeom>
        </p:spPr>
      </p:pic>
      <p:pic>
        <p:nvPicPr>
          <p:cNvPr id="4" name="Picture 3" descr="mill plant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92" y="1289787"/>
            <a:ext cx="7597515" cy="503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02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 office bosto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42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eting-rooms-1-800px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2" r="5515"/>
          <a:stretch/>
        </p:blipFill>
        <p:spPr>
          <a:xfrm>
            <a:off x="-150211" y="-245782"/>
            <a:ext cx="9394919" cy="710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42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rse Inst.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" r="238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54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lking meetin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7" r="2841"/>
          <a:stretch/>
        </p:blipFill>
        <p:spPr>
          <a:xfrm>
            <a:off x="0" y="-156851"/>
            <a:ext cx="9271000" cy="701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66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034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  <a:latin typeface="Garamond"/>
              </a:rPr>
              <a:t>What looks like “Resistance” </a:t>
            </a:r>
          </a:p>
          <a:p>
            <a:pPr algn="ctr"/>
            <a:r>
              <a:rPr lang="en-US" sz="4800" dirty="0">
                <a:solidFill>
                  <a:srgbClr val="FFFFFF"/>
                </a:solidFill>
                <a:latin typeface="Garamond"/>
              </a:rPr>
              <a:t>is often confusion</a:t>
            </a:r>
          </a:p>
        </p:txBody>
      </p:sp>
    </p:spTree>
    <p:extLst>
      <p:ext uri="{BB962C8B-B14F-4D97-AF65-F5344CB8AC3E}">
        <p14:creationId xmlns:p14="http://schemas.microsoft.com/office/powerpoint/2010/main" val="3210911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A Clear Agenda</a:t>
            </a:r>
          </a:p>
        </p:txBody>
      </p:sp>
      <p:pic>
        <p:nvPicPr>
          <p:cNvPr id="4" name="Content Placeholder 3" descr="committee-meetin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4" b="34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22410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…Better Board Meetings</a:t>
            </a:r>
          </a:p>
        </p:txBody>
      </p:sp>
      <p:pic>
        <p:nvPicPr>
          <p:cNvPr id="16" name="Content Placeholder 15" descr="bored_meeting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678" r="-40678"/>
          <a:stretch>
            <a:fillRect/>
          </a:stretch>
        </p:blipFill>
        <p:spPr>
          <a:xfrm>
            <a:off x="-171116" y="1515533"/>
            <a:ext cx="9456227" cy="5214181"/>
          </a:xfrm>
        </p:spPr>
      </p:pic>
    </p:spTree>
    <p:extLst>
      <p:ext uri="{BB962C8B-B14F-4D97-AF65-F5344CB8AC3E}">
        <p14:creationId xmlns:p14="http://schemas.microsoft.com/office/powerpoint/2010/main" val="3776182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Something like this…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631487991"/>
              </p:ext>
            </p:extLst>
          </p:nvPr>
        </p:nvGraphicFramePr>
        <p:xfrm>
          <a:off x="612775" y="1876778"/>
          <a:ext cx="8153400" cy="37033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00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58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8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8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4818"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Lead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Purpose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Duration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Call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to Order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Kia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2 mins.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Consent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Agenda Approval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Kia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Vote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5 mins.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Audit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Report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Bill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Discussion/Vote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20 mins.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Event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Update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Beth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Information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5 mins.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Mission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Moment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Kerry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Information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20 mins.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Strat Q: Board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Development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Ramon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Discussion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20 mins.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Other Business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Kia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Discussion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10 mins.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Next Meeting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Kia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Information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2 mins.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Adjourn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Kia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1 min.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3102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 something like this…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195726124"/>
              </p:ext>
            </p:extLst>
          </p:nvPr>
        </p:nvGraphicFramePr>
        <p:xfrm>
          <a:off x="612775" y="1876778"/>
          <a:ext cx="8153400" cy="39725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8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8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8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4818"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Lead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Purpose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Duration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Meeting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Agenda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Jennifer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Decision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2 mins.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Keynote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Speaker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Emily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Information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5 mins.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Marketing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Jo Ellen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Discussion/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Dec.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20 mins.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Registration Update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Allyson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Information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5 mins.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Conf.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Location Problem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Jennifer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Discussion/ Dec.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20 mins.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Sponsorships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Duane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Discussion/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Dec.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10 mins.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Other Business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Jennifer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Discussion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10 mins.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Next Meeting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Jennifer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Information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2 mins.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Adjourn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Jennifer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1 min.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7889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d telepho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85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Technology</a:t>
            </a:r>
          </a:p>
        </p:txBody>
      </p:sp>
      <p:pic>
        <p:nvPicPr>
          <p:cNvPr id="4" name="Picture 3" descr="pptortur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88" y="1531246"/>
            <a:ext cx="7171225" cy="477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67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 People Be Prepared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199"/>
            <a:ext cx="8153400" cy="4890911"/>
          </a:xfrm>
        </p:spPr>
        <p:txBody>
          <a:bodyPr>
            <a:normAutofit/>
          </a:bodyPr>
          <a:lstStyle/>
          <a:p>
            <a:r>
              <a:rPr lang="en-US" dirty="0"/>
              <a:t>Request committee and staff reports two weeks in advance</a:t>
            </a:r>
          </a:p>
          <a:p>
            <a:r>
              <a:rPr lang="en-US" dirty="0"/>
              <a:t>Send materials to all meeting participants well in advance (3 – 5 Business Days)</a:t>
            </a:r>
          </a:p>
          <a:p>
            <a:pPr lvl="1"/>
            <a:r>
              <a:rPr lang="en-US" dirty="0"/>
              <a:t>Put a Summary in the Email (Note any controversial or urgent matters)</a:t>
            </a:r>
          </a:p>
          <a:p>
            <a:r>
              <a:rPr lang="en-US" dirty="0"/>
              <a:t>Use a Board Portal</a:t>
            </a:r>
          </a:p>
          <a:p>
            <a:pPr lvl="1"/>
            <a:r>
              <a:rPr lang="en-US" dirty="0"/>
              <a:t>Google shared docs</a:t>
            </a:r>
          </a:p>
          <a:p>
            <a:pPr lvl="1"/>
            <a:r>
              <a:rPr lang="en-US" dirty="0"/>
              <a:t>Web site portal for members only</a:t>
            </a:r>
          </a:p>
          <a:p>
            <a:r>
              <a:rPr lang="en-US" dirty="0"/>
              <a:t>Send reminders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67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990600" y="228600"/>
            <a:ext cx="8153400" cy="990600"/>
          </a:xfrm>
        </p:spPr>
        <p:txBody>
          <a:bodyPr/>
          <a:lstStyle/>
          <a:p>
            <a:r>
              <a:rPr lang="en-US" dirty="0"/>
              <a:t>Confirm All Information – 24 hrs.</a:t>
            </a:r>
          </a:p>
        </p:txBody>
      </p:sp>
      <p:pic>
        <p:nvPicPr>
          <p:cNvPr id="8" name="Picture 7" descr="conf emai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431800"/>
            <a:ext cx="86360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87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Garamond"/>
              </a:rPr>
              <a:t>The Meeting</a:t>
            </a:r>
            <a:endParaRPr lang="en-US" dirty="0">
              <a:latin typeface="Garamond"/>
              <a:cs typeface="Garamond"/>
            </a:endParaRPr>
          </a:p>
        </p:txBody>
      </p:sp>
      <p:pic>
        <p:nvPicPr>
          <p:cNvPr id="4" name="Content Placeholder 3" descr="awesome mtg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9" b="86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24376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/>
                <a:cs typeface="Garamond"/>
              </a:rPr>
              <a:t>A Few Pointers…</a:t>
            </a:r>
          </a:p>
        </p:txBody>
      </p:sp>
      <p:pic>
        <p:nvPicPr>
          <p:cNvPr id="3" name="Picture 2" descr="Icy 100 Puppi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067" y="1654390"/>
            <a:ext cx="2353732" cy="1777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german-shorthaired-point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2683407"/>
            <a:ext cx="3831167" cy="2532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c389d7d1ee81710dae265b3da1d024b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406" y="3819524"/>
            <a:ext cx="3687393" cy="2791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5931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/>
                <a:cs typeface="Garamond"/>
              </a:rPr>
              <a:t>Set a Clear Agenda</a:t>
            </a:r>
          </a:p>
        </p:txBody>
      </p:sp>
      <p:pic>
        <p:nvPicPr>
          <p:cNvPr id="5" name="Content Placeholder 4" descr="Agenda-692-800-800.jpg"/>
          <p:cNvPicPr>
            <a:picLocks noGrp="1" noChangeAspect="1"/>
          </p:cNvPicPr>
          <p:nvPr>
            <p:ph sz="quarter" idx="2"/>
          </p:nvPr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" r="24501"/>
          <a:stretch/>
        </p:blipFill>
        <p:spPr>
          <a:xfrm>
            <a:off x="3318264" y="1726872"/>
            <a:ext cx="5893116" cy="5136311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199" y="1673352"/>
            <a:ext cx="4758267" cy="471830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aramond"/>
                <a:cs typeface="Garamond"/>
              </a:rPr>
              <a:t>Be sure to set a strategic agenda</a:t>
            </a:r>
          </a:p>
          <a:p>
            <a:r>
              <a:rPr lang="en-US" sz="2800" dirty="0">
                <a:cs typeface="Garamond"/>
              </a:rPr>
              <a:t>Include a Strategic Question</a:t>
            </a:r>
            <a:endParaRPr lang="en-US" sz="2800" dirty="0">
              <a:latin typeface="Garamond"/>
              <a:cs typeface="Garamond"/>
            </a:endParaRPr>
          </a:p>
          <a:p>
            <a:r>
              <a:rPr lang="en-US" sz="2800" dirty="0">
                <a:latin typeface="Garamond"/>
                <a:cs typeface="Garamond"/>
              </a:rPr>
              <a:t>Stick to the Agenda</a:t>
            </a:r>
          </a:p>
          <a:p>
            <a:pPr lvl="1"/>
            <a:r>
              <a:rPr lang="en-US" sz="2800" dirty="0">
                <a:latin typeface="Garamond"/>
                <a:cs typeface="Garamond"/>
              </a:rPr>
              <a:t>Talk, Table, Delegate, Decide</a:t>
            </a:r>
          </a:p>
          <a:p>
            <a:pPr lvl="1"/>
            <a:r>
              <a:rPr lang="en-US" sz="2800" dirty="0">
                <a:cs typeface="Garamond"/>
              </a:rPr>
              <a:t>Use a timer</a:t>
            </a:r>
            <a:endParaRPr lang="en-US" sz="28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79765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aramond"/>
                <a:cs typeface="Garamond"/>
              </a:rPr>
              <a:t>Consent 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97378"/>
            <a:ext cx="4038600" cy="503455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Garamond"/>
                <a:cs typeface="Garamond"/>
              </a:rPr>
              <a:t>Designed to address routine items and information only reports in less time</a:t>
            </a:r>
          </a:p>
          <a:p>
            <a:r>
              <a:rPr lang="en-US" sz="2400" dirty="0">
                <a:latin typeface="Garamond"/>
                <a:cs typeface="Garamond"/>
              </a:rPr>
              <a:t>Board agrees to review material in advance of meeting</a:t>
            </a:r>
          </a:p>
          <a:p>
            <a:r>
              <a:rPr lang="en-US" sz="2400" dirty="0">
                <a:latin typeface="Garamond"/>
                <a:cs typeface="Garamond"/>
              </a:rPr>
              <a:t>Developed by President and Secretary and distributed week in advance</a:t>
            </a:r>
          </a:p>
          <a:p>
            <a:r>
              <a:rPr lang="en-US" sz="2400" dirty="0">
                <a:latin typeface="Garamond"/>
                <a:cs typeface="Garamond"/>
              </a:rPr>
              <a:t>Questions/Discussion</a:t>
            </a:r>
          </a:p>
          <a:p>
            <a:r>
              <a:rPr lang="en-US" sz="2400" dirty="0">
                <a:latin typeface="Garamond"/>
                <a:cs typeface="Garamond"/>
              </a:rPr>
              <a:t>Approved as single agenda item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32127"/>
            <a:ext cx="4038600" cy="452596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Garamond"/>
                <a:cs typeface="Garamond"/>
              </a:rPr>
              <a:t>Agenda Includes</a:t>
            </a:r>
          </a:p>
          <a:p>
            <a:pPr lvl="1"/>
            <a:r>
              <a:rPr lang="en-US" sz="2400" dirty="0">
                <a:latin typeface="Garamond"/>
                <a:cs typeface="Garamond"/>
              </a:rPr>
              <a:t>President’s Report</a:t>
            </a:r>
          </a:p>
          <a:p>
            <a:pPr lvl="1"/>
            <a:r>
              <a:rPr lang="en-US" sz="2400" dirty="0">
                <a:latin typeface="Garamond"/>
                <a:cs typeface="Garamond"/>
              </a:rPr>
              <a:t>Executive Director Report</a:t>
            </a:r>
          </a:p>
          <a:p>
            <a:pPr lvl="1"/>
            <a:r>
              <a:rPr lang="en-US" sz="2400" dirty="0">
                <a:latin typeface="Garamond"/>
                <a:cs typeface="Garamond"/>
              </a:rPr>
              <a:t>Meeting Minutes</a:t>
            </a:r>
          </a:p>
          <a:p>
            <a:pPr lvl="1"/>
            <a:r>
              <a:rPr lang="en-US" sz="2400" dirty="0">
                <a:latin typeface="Garamond"/>
                <a:cs typeface="Garamond"/>
              </a:rPr>
              <a:t>Committee Reports</a:t>
            </a:r>
          </a:p>
          <a:p>
            <a:pPr lvl="1"/>
            <a:endParaRPr lang="en-US" sz="2400" dirty="0">
              <a:latin typeface="Garamond"/>
              <a:cs typeface="Garamond"/>
            </a:endParaRPr>
          </a:p>
          <a:p>
            <a:r>
              <a:rPr lang="en-US" sz="2400" dirty="0">
                <a:latin typeface="Garamond"/>
                <a:cs typeface="Garamond"/>
              </a:rPr>
              <a:t>Note: Cannot contain…</a:t>
            </a:r>
          </a:p>
          <a:p>
            <a:pPr lvl="1"/>
            <a:r>
              <a:rPr lang="en-US" sz="2400" dirty="0">
                <a:latin typeface="Garamond"/>
                <a:cs typeface="Garamond"/>
              </a:rPr>
              <a:t>Budget approval</a:t>
            </a:r>
          </a:p>
          <a:p>
            <a:pPr lvl="1"/>
            <a:r>
              <a:rPr lang="en-US" sz="2400" dirty="0">
                <a:latin typeface="Garamond"/>
                <a:cs typeface="Garamond"/>
              </a:rPr>
              <a:t>Controversial items</a:t>
            </a:r>
          </a:p>
          <a:p>
            <a:pPr lvl="1"/>
            <a:r>
              <a:rPr lang="en-US" sz="2400" dirty="0">
                <a:latin typeface="Garamond"/>
                <a:cs typeface="Garamond"/>
              </a:rPr>
              <a:t>Policy changes</a:t>
            </a:r>
          </a:p>
        </p:txBody>
      </p:sp>
    </p:spTree>
    <p:extLst>
      <p:ext uri="{BB962C8B-B14F-4D97-AF65-F5344CB8AC3E}">
        <p14:creationId xmlns:p14="http://schemas.microsoft.com/office/powerpoint/2010/main" val="407120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aramond"/>
                <a:cs typeface="Garamond"/>
              </a:rPr>
              <a:t>RAINMAKER Consulting</a:t>
            </a:r>
          </a:p>
        </p:txBody>
      </p:sp>
      <p:pic>
        <p:nvPicPr>
          <p:cNvPr id="5" name="Picture Placeholder 4" descr="11150166_1052317974808626_5114194235544606548_n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0" r="21740"/>
          <a:stretch>
            <a:fillRect/>
          </a:stretch>
        </p:blipFill>
        <p:spPr>
          <a:xfrm>
            <a:off x="609600" y="2006400"/>
            <a:ext cx="3228622" cy="3798379"/>
          </a:xfrm>
        </p:spPr>
      </p:pic>
      <p:sp>
        <p:nvSpPr>
          <p:cNvPr id="3" name="Text Placeholder 2"/>
          <p:cNvSpPr>
            <a:spLocks noGrp="1"/>
          </p:cNvSpPr>
          <p:nvPr>
            <p:ph sz="quarter" idx="2"/>
          </p:nvPr>
        </p:nvSpPr>
        <p:spPr>
          <a:xfrm>
            <a:off x="5329425" y="2006400"/>
            <a:ext cx="3357375" cy="2845203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>
                <a:latin typeface="Garamond"/>
                <a:cs typeface="Garamond"/>
              </a:rPr>
              <a:t>Fundraising Consulting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Garamond"/>
                <a:cs typeface="Garamond"/>
              </a:rPr>
              <a:t>Strategic Planning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Garamond"/>
                <a:cs typeface="Garamond"/>
              </a:rPr>
              <a:t>Executive Coaching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Garamond"/>
                <a:cs typeface="Garamond"/>
              </a:rPr>
              <a:t>Organizational Development</a:t>
            </a:r>
          </a:p>
          <a:p>
            <a:pPr marL="285750" indent="-285750">
              <a:buFont typeface="Arial"/>
              <a:buChar char="•"/>
            </a:pPr>
            <a:endParaRPr lang="en-US" sz="28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8320049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Garamond"/>
                <a:cs typeface="Garamond"/>
              </a:rPr>
              <a:t>Simplify and Clarify Comm.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Garamond"/>
                <a:cs typeface="Garamond"/>
              </a:rPr>
              <a:t>Committees are loci of most board activity</a:t>
            </a:r>
          </a:p>
          <a:p>
            <a:r>
              <a:rPr lang="en-US" sz="2800" dirty="0">
                <a:latin typeface="Garamond"/>
                <a:cs typeface="Garamond"/>
              </a:rPr>
              <a:t>All members participate in committees</a:t>
            </a:r>
          </a:p>
          <a:p>
            <a:r>
              <a:rPr lang="en-US" sz="2800" dirty="0">
                <a:latin typeface="Garamond"/>
                <a:cs typeface="Garamond"/>
              </a:rPr>
              <a:t>Do not have TOO MANY committees</a:t>
            </a:r>
          </a:p>
          <a:p>
            <a:r>
              <a:rPr lang="en-US" sz="2800" dirty="0">
                <a:latin typeface="Garamond"/>
                <a:cs typeface="Garamond"/>
              </a:rPr>
              <a:t>May The Task Force Be With You!</a:t>
            </a:r>
          </a:p>
        </p:txBody>
      </p:sp>
      <p:pic>
        <p:nvPicPr>
          <p:cNvPr id="5" name="Content Placeholder 4" descr="clarity600285.jpg"/>
          <p:cNvPicPr>
            <a:picLocks noGrp="1" noChangeAspect="1"/>
          </p:cNvPicPr>
          <p:nvPr>
            <p:ph sz="quarter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1" r="18083"/>
          <a:stretch/>
        </p:blipFill>
        <p:spPr/>
      </p:pic>
    </p:spTree>
    <p:extLst>
      <p:ext uri="{BB962C8B-B14F-4D97-AF65-F5344CB8AC3E}">
        <p14:creationId xmlns:p14="http://schemas.microsoft.com/office/powerpoint/2010/main" val="386343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aramond"/>
                <a:cs typeface="Garamond"/>
              </a:rPr>
              <a:t>Committee vs. Task 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589566"/>
            <a:ext cx="3886200" cy="526843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aramond"/>
                <a:cs typeface="Garamond"/>
              </a:rPr>
              <a:t>Committees are loci of most board activity</a:t>
            </a:r>
          </a:p>
          <a:p>
            <a:r>
              <a:rPr lang="en-US" sz="2800" dirty="0">
                <a:latin typeface="Garamond"/>
                <a:cs typeface="Garamond"/>
              </a:rPr>
              <a:t>All members participate in committees</a:t>
            </a:r>
          </a:p>
          <a:p>
            <a:r>
              <a:rPr lang="en-US" sz="2800" dirty="0">
                <a:latin typeface="Garamond"/>
                <a:cs typeface="Garamond"/>
              </a:rPr>
              <a:t>Do not have TOO MANY committees</a:t>
            </a:r>
          </a:p>
          <a:p>
            <a:r>
              <a:rPr lang="en-US" sz="2800" dirty="0">
                <a:latin typeface="Garamond"/>
                <a:cs typeface="Garamond"/>
              </a:rPr>
              <a:t>May The Task Force Be With You!</a:t>
            </a:r>
          </a:p>
          <a:p>
            <a:pPr lvl="1"/>
            <a:r>
              <a:rPr lang="en-US" sz="2500" dirty="0">
                <a:cs typeface="Garamond"/>
              </a:rPr>
              <a:t>A short period of time</a:t>
            </a:r>
          </a:p>
          <a:p>
            <a:pPr lvl="1"/>
            <a:r>
              <a:rPr lang="en-US" sz="2500" dirty="0">
                <a:latin typeface="Garamond"/>
                <a:cs typeface="Garamond"/>
              </a:rPr>
              <a:t>A clearly defined job to complete</a:t>
            </a:r>
          </a:p>
        </p:txBody>
      </p:sp>
      <p:pic>
        <p:nvPicPr>
          <p:cNvPr id="5" name="Content Placeholder 4" descr="clarity600285.jpg"/>
          <p:cNvPicPr>
            <a:picLocks noGrp="1" noChangeAspect="1"/>
          </p:cNvPicPr>
          <p:nvPr>
            <p:ph sz="quarter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1" r="18083"/>
          <a:stretch/>
        </p:blipFill>
        <p:spPr/>
      </p:pic>
    </p:spTree>
    <p:extLst>
      <p:ext uri="{BB962C8B-B14F-4D97-AF65-F5344CB8AC3E}">
        <p14:creationId xmlns:p14="http://schemas.microsoft.com/office/powerpoint/2010/main" val="121757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Committee or Task Force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/>
              <a:t>Executive</a:t>
            </a:r>
          </a:p>
          <a:p>
            <a:r>
              <a:rPr lang="en-US" dirty="0"/>
              <a:t>Fundraising/Development</a:t>
            </a:r>
          </a:p>
          <a:p>
            <a:r>
              <a:rPr lang="en-US" dirty="0"/>
              <a:t>Board Development</a:t>
            </a:r>
          </a:p>
          <a:p>
            <a:r>
              <a:rPr lang="en-US" dirty="0"/>
              <a:t>Finance</a:t>
            </a:r>
          </a:p>
          <a:p>
            <a:r>
              <a:rPr lang="en-US" dirty="0"/>
              <a:t>Marketing/Outreach</a:t>
            </a: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Search</a:t>
            </a:r>
          </a:p>
          <a:p>
            <a:r>
              <a:rPr lang="en-US" dirty="0"/>
              <a:t>Strategic Planning</a:t>
            </a:r>
          </a:p>
          <a:p>
            <a:r>
              <a:rPr lang="en-US" dirty="0"/>
              <a:t>Event Sub-Comm.</a:t>
            </a:r>
          </a:p>
          <a:p>
            <a:r>
              <a:rPr lang="en-US" dirty="0"/>
              <a:t>Handbook Revision</a:t>
            </a:r>
          </a:p>
          <a:p>
            <a:r>
              <a:rPr lang="en-US" dirty="0"/>
              <a:t>Other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algn="ctr"/>
            <a:r>
              <a:rPr lang="en-US" dirty="0"/>
              <a:t>Committee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Task Force</a:t>
            </a:r>
          </a:p>
        </p:txBody>
      </p:sp>
    </p:spTree>
    <p:extLst>
      <p:ext uri="{BB962C8B-B14F-4D97-AF65-F5344CB8AC3E}">
        <p14:creationId xmlns:p14="http://schemas.microsoft.com/office/powerpoint/2010/main" val="29983367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/>
                <a:cs typeface="Garamond"/>
              </a:rPr>
              <a:t>Build A Team</a:t>
            </a:r>
          </a:p>
        </p:txBody>
      </p:sp>
      <p:pic>
        <p:nvPicPr>
          <p:cNvPr id="6" name="Content Placeholder 5" descr="team-building1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7" r="18057"/>
          <a:stretch/>
        </p:blipFill>
        <p:spPr/>
      </p:pic>
    </p:spTree>
    <p:extLst>
      <p:ext uri="{BB962C8B-B14F-4D97-AF65-F5344CB8AC3E}">
        <p14:creationId xmlns:p14="http://schemas.microsoft.com/office/powerpoint/2010/main" val="31673214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/>
                <a:cs typeface="Garamond"/>
              </a:rPr>
              <a:t>Build A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Garamond"/>
                <a:cs typeface="Garamond"/>
              </a:rPr>
              <a:t>Implement team-building exercises</a:t>
            </a:r>
          </a:p>
          <a:p>
            <a:r>
              <a:rPr lang="en-US" sz="2800" dirty="0">
                <a:latin typeface="Garamond"/>
                <a:cs typeface="Garamond"/>
              </a:rPr>
              <a:t>Include in-depth introductions at each meeting</a:t>
            </a:r>
          </a:p>
          <a:p>
            <a:r>
              <a:rPr lang="en-US" sz="2800" dirty="0">
                <a:latin typeface="Garamond"/>
                <a:cs typeface="Garamond"/>
              </a:rPr>
              <a:t>Applaud Committee efforts and successes!</a:t>
            </a:r>
          </a:p>
          <a:p>
            <a:r>
              <a:rPr lang="en-US" sz="2800" dirty="0">
                <a:latin typeface="Garamond"/>
                <a:cs typeface="Garamond"/>
              </a:rPr>
              <a:t>Be true to your word</a:t>
            </a:r>
          </a:p>
          <a:p>
            <a:r>
              <a:rPr lang="en-US" sz="2800" dirty="0">
                <a:latin typeface="Garamond"/>
                <a:cs typeface="Garamond"/>
              </a:rPr>
              <a:t>Take advantage of conflict by resolving it</a:t>
            </a:r>
          </a:p>
          <a:p>
            <a:r>
              <a:rPr lang="en-US" sz="2800" dirty="0">
                <a:latin typeface="Garamond"/>
                <a:cs typeface="Garamond"/>
              </a:rPr>
              <a:t>Value all contributions</a:t>
            </a:r>
          </a:p>
          <a:p>
            <a:pPr lvl="1"/>
            <a:r>
              <a:rPr lang="en-US" sz="2800" dirty="0">
                <a:latin typeface="Garamond"/>
                <a:cs typeface="Garamond"/>
              </a:rPr>
              <a:t>Small ideas can have a BIG impact (Trim Tab)</a:t>
            </a:r>
          </a:p>
          <a:p>
            <a:r>
              <a:rPr lang="en-US" sz="2800" dirty="0">
                <a:latin typeface="Garamond"/>
                <a:cs typeface="Garamond"/>
              </a:rPr>
              <a:t>Establish and maintain group norms</a:t>
            </a:r>
          </a:p>
          <a:p>
            <a:pPr marL="0" indent="0">
              <a:buNone/>
            </a:pPr>
            <a:endParaRPr lang="en-US" sz="2800" dirty="0">
              <a:latin typeface="Garamond"/>
              <a:cs typeface="Garamond"/>
            </a:endParaRPr>
          </a:p>
          <a:p>
            <a:pPr marL="0" indent="0">
              <a:buNone/>
            </a:pPr>
            <a:endParaRPr lang="en-US" sz="28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69790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/>
                <a:cs typeface="Garamond"/>
              </a:rPr>
              <a:t>Listen and Ask</a:t>
            </a:r>
          </a:p>
        </p:txBody>
      </p:sp>
      <p:pic>
        <p:nvPicPr>
          <p:cNvPr id="8" name="Content Placeholder 7" descr="Listen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5" b="8645"/>
          <a:stretch/>
        </p:blipFill>
        <p:spPr>
          <a:xfrm>
            <a:off x="0" y="2362200"/>
            <a:ext cx="8153400" cy="4495800"/>
          </a:xfrm>
        </p:spPr>
      </p:pic>
    </p:spTree>
    <p:extLst>
      <p:ext uri="{BB962C8B-B14F-4D97-AF65-F5344CB8AC3E}">
        <p14:creationId xmlns:p14="http://schemas.microsoft.com/office/powerpoint/2010/main" val="14325897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/>
                <a:cs typeface="Garamond"/>
              </a:rPr>
              <a:t>+ Delta</a:t>
            </a:r>
          </a:p>
        </p:txBody>
      </p:sp>
      <p:pic>
        <p:nvPicPr>
          <p:cNvPr id="7" name="Content Placeholder 6" descr="thumbs-up-thumbs-down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02" t="679" r="2540" b="-8756"/>
          <a:stretch/>
        </p:blipFill>
        <p:spPr>
          <a:xfrm>
            <a:off x="349250" y="1948090"/>
            <a:ext cx="7878213" cy="4300310"/>
          </a:xfrm>
        </p:spPr>
      </p:pic>
    </p:spTree>
    <p:extLst>
      <p:ext uri="{BB962C8B-B14F-4D97-AF65-F5344CB8AC3E}">
        <p14:creationId xmlns:p14="http://schemas.microsoft.com/office/powerpoint/2010/main" val="33718079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/>
                <a:cs typeface="Garamond"/>
              </a:rPr>
              <a:t>Recognize and Thank</a:t>
            </a:r>
          </a:p>
        </p:txBody>
      </p:sp>
      <p:pic>
        <p:nvPicPr>
          <p:cNvPr id="6" name="Content Placeholder 5" descr="birdthankyou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3" b="5874"/>
          <a:stretch/>
        </p:blipFill>
        <p:spPr>
          <a:xfrm>
            <a:off x="990600" y="1600199"/>
            <a:ext cx="8153400" cy="4919133"/>
          </a:xfrm>
        </p:spPr>
      </p:pic>
    </p:spTree>
    <p:extLst>
      <p:ext uri="{BB962C8B-B14F-4D97-AF65-F5344CB8AC3E}">
        <p14:creationId xmlns:p14="http://schemas.microsoft.com/office/powerpoint/2010/main" val="39980268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/>
                <a:cs typeface="Garamond"/>
              </a:rPr>
              <a:t>Review Action Items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Garamond"/>
                <a:cs typeface="Garamond"/>
              </a:rPr>
              <a:t>Immediately send out detailed </a:t>
            </a:r>
            <a:r>
              <a:rPr lang="en-US" sz="2400" dirty="0">
                <a:cs typeface="Garamond"/>
              </a:rPr>
              <a:t>minutes</a:t>
            </a:r>
            <a:endParaRPr lang="en-US" sz="2400" dirty="0">
              <a:latin typeface="Garamond"/>
              <a:cs typeface="Garamond"/>
            </a:endParaRPr>
          </a:p>
          <a:p>
            <a:pPr lvl="1"/>
            <a:r>
              <a:rPr lang="en-US" sz="2400" dirty="0">
                <a:latin typeface="Garamond"/>
                <a:cs typeface="Garamond"/>
              </a:rPr>
              <a:t>Motions/Votes</a:t>
            </a:r>
          </a:p>
          <a:p>
            <a:pPr lvl="1"/>
            <a:r>
              <a:rPr lang="en-US" sz="2400" dirty="0">
                <a:latin typeface="Garamond"/>
                <a:cs typeface="Garamond"/>
              </a:rPr>
              <a:t>Discussion</a:t>
            </a:r>
          </a:p>
          <a:p>
            <a:r>
              <a:rPr lang="en-US" sz="2400" dirty="0">
                <a:latin typeface="Garamond"/>
                <a:cs typeface="Garamond"/>
              </a:rPr>
              <a:t>Summarize Action Items</a:t>
            </a:r>
          </a:p>
          <a:p>
            <a:pPr lvl="1"/>
            <a:r>
              <a:rPr lang="en-US" sz="2400" dirty="0">
                <a:latin typeface="Garamond"/>
                <a:cs typeface="Garamond"/>
              </a:rPr>
              <a:t>WHO is responsible</a:t>
            </a:r>
          </a:p>
          <a:p>
            <a:pPr lvl="1"/>
            <a:r>
              <a:rPr lang="en-US" sz="2400" dirty="0">
                <a:latin typeface="Garamond"/>
                <a:cs typeface="Garamond"/>
              </a:rPr>
              <a:t>By WHEN?</a:t>
            </a:r>
          </a:p>
          <a:p>
            <a:pPr lvl="1"/>
            <a:r>
              <a:rPr lang="en-US" sz="2400" dirty="0">
                <a:latin typeface="Garamond"/>
                <a:cs typeface="Garamond"/>
              </a:rPr>
              <a:t>WHAT else?</a:t>
            </a:r>
          </a:p>
          <a:p>
            <a:pPr lvl="1"/>
            <a:r>
              <a:rPr lang="en-US" sz="2400" dirty="0">
                <a:latin typeface="Garamond"/>
                <a:cs typeface="Garamond"/>
              </a:rPr>
              <a:t>HOW will you do it?</a:t>
            </a:r>
          </a:p>
          <a:p>
            <a:endParaRPr lang="en-US" sz="2400" dirty="0">
              <a:latin typeface="Garamond"/>
              <a:cs typeface="Garamond"/>
            </a:endParaRPr>
          </a:p>
        </p:txBody>
      </p:sp>
      <p:pic>
        <p:nvPicPr>
          <p:cNvPr id="10" name="Content Placeholder 9" descr="action-002.jpg"/>
          <p:cNvPicPr>
            <a:picLocks noGrp="1" noChangeAspect="1"/>
          </p:cNvPicPr>
          <p:nvPr>
            <p:ph sz="quarter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0" r="8860"/>
          <a:stretch/>
        </p:blipFill>
        <p:spPr/>
      </p:pic>
    </p:spTree>
    <p:extLst>
      <p:ext uri="{BB962C8B-B14F-4D97-AF65-F5344CB8AC3E}">
        <p14:creationId xmlns:p14="http://schemas.microsoft.com/office/powerpoint/2010/main" val="320826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aramond"/>
                <a:cs typeface="Garamond"/>
              </a:rPr>
              <a:t>Check Technology at the Door</a:t>
            </a:r>
          </a:p>
        </p:txBody>
      </p:sp>
      <p:pic>
        <p:nvPicPr>
          <p:cNvPr id="5" name="Picture 4" descr="millennia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82" y="1963333"/>
            <a:ext cx="7671451" cy="489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6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35326"/>
            <a:ext cx="8153400" cy="990600"/>
          </a:xfrm>
        </p:spPr>
        <p:txBody>
          <a:bodyPr>
            <a:normAutofit/>
          </a:bodyPr>
          <a:lstStyle/>
          <a:p>
            <a:r>
              <a:rPr lang="en-US" dirty="0">
                <a:latin typeface="Garamond"/>
                <a:cs typeface="Garamond"/>
              </a:rPr>
              <a:t>Norms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71042"/>
            <a:ext cx="3657600" cy="489862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aramond"/>
                <a:cs typeface="Garamond"/>
              </a:rPr>
              <a:t>We are all responsible for the success of the workshop and our own learning</a:t>
            </a:r>
          </a:p>
          <a:p>
            <a:r>
              <a:rPr lang="en-US" sz="2800" dirty="0">
                <a:latin typeface="Garamond"/>
                <a:cs typeface="Garamond"/>
              </a:rPr>
              <a:t>We agree to speak with respect and in turn</a:t>
            </a:r>
          </a:p>
          <a:p>
            <a:r>
              <a:rPr lang="en-US" sz="2800" dirty="0">
                <a:latin typeface="Garamond"/>
                <a:cs typeface="Garamond"/>
              </a:rPr>
              <a:t>We seek clarity</a:t>
            </a:r>
          </a:p>
          <a:p>
            <a:r>
              <a:rPr lang="en-US" sz="2800" dirty="0">
                <a:latin typeface="Garamond"/>
                <a:cs typeface="Garamond"/>
              </a:rPr>
              <a:t>Check tech at door</a:t>
            </a:r>
          </a:p>
          <a:p>
            <a:r>
              <a:rPr lang="en-US" sz="2800" dirty="0">
                <a:latin typeface="Garamond"/>
                <a:cs typeface="Garamond"/>
              </a:rPr>
              <a:t>We </a:t>
            </a:r>
            <a:r>
              <a:rPr lang="en-US" sz="2800" dirty="0">
                <a:cs typeface="Garamond"/>
              </a:rPr>
              <a:t>a</a:t>
            </a:r>
            <a:r>
              <a:rPr lang="en-US" sz="2800" dirty="0">
                <a:latin typeface="Garamond"/>
                <a:cs typeface="Garamond"/>
              </a:rPr>
              <a:t>ssume the best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00358"/>
            <a:ext cx="4038600" cy="4525963"/>
          </a:xfrm>
        </p:spPr>
        <p:txBody>
          <a:bodyPr>
            <a:noAutofit/>
          </a:bodyPr>
          <a:lstStyle/>
          <a:p>
            <a:r>
              <a:rPr lang="en-US" sz="2800" dirty="0">
                <a:latin typeface="Garamond"/>
                <a:cs typeface="Garamond"/>
              </a:rPr>
              <a:t>It’s okay to just listen</a:t>
            </a:r>
          </a:p>
          <a:p>
            <a:r>
              <a:rPr lang="en-US" sz="2800" dirty="0">
                <a:latin typeface="Garamond"/>
                <a:cs typeface="Garamond"/>
              </a:rPr>
              <a:t>We honor confidentiality</a:t>
            </a:r>
          </a:p>
          <a:p>
            <a:r>
              <a:rPr lang="en-US" sz="2800" dirty="0">
                <a:latin typeface="Garamond"/>
                <a:cs typeface="Garamond"/>
              </a:rPr>
              <a:t>We are equals in this room</a:t>
            </a:r>
          </a:p>
          <a:p>
            <a:r>
              <a:rPr lang="en-US" sz="2800" dirty="0">
                <a:latin typeface="Garamond"/>
                <a:cs typeface="Garamond"/>
              </a:rPr>
              <a:t>Our goal is to move </a:t>
            </a:r>
            <a:r>
              <a:rPr lang="en-US" sz="2800" dirty="0">
                <a:cs typeface="Garamond"/>
              </a:rPr>
              <a:t>our camp</a:t>
            </a:r>
            <a:r>
              <a:rPr lang="en-US" sz="2800" dirty="0">
                <a:latin typeface="Garamond"/>
                <a:cs typeface="Garamond"/>
              </a:rPr>
              <a:t> forward</a:t>
            </a:r>
          </a:p>
          <a:p>
            <a:r>
              <a:rPr lang="en-US" sz="2800" dirty="0">
                <a:latin typeface="Garamond"/>
                <a:cs typeface="Garamond"/>
              </a:rPr>
              <a:t>Small ideas can have a big influence</a:t>
            </a:r>
          </a:p>
          <a:p>
            <a:r>
              <a:rPr lang="en-US" sz="2800" dirty="0">
                <a:cs typeface="Garamond"/>
              </a:rPr>
              <a:t>Start/Stop </a:t>
            </a:r>
            <a:r>
              <a:rPr lang="en-US" sz="2800">
                <a:cs typeface="Garamond"/>
              </a:rPr>
              <a:t>on time</a:t>
            </a:r>
            <a:endParaRPr lang="en-US" sz="28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42903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aramond"/>
                <a:cs typeface="Garamond"/>
              </a:rPr>
              <a:t>Implement 1:1 Meetings</a:t>
            </a:r>
          </a:p>
        </p:txBody>
      </p:sp>
      <p:pic>
        <p:nvPicPr>
          <p:cNvPr id="3" name="Picture 2" descr="coffeecup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7" b="15462"/>
          <a:stretch/>
        </p:blipFill>
        <p:spPr>
          <a:xfrm>
            <a:off x="0" y="2641599"/>
            <a:ext cx="9144000" cy="421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6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/>
                <a:cs typeface="Garamond"/>
              </a:rPr>
              <a:t>Make Preparedness Mandatory</a:t>
            </a:r>
          </a:p>
        </p:txBody>
      </p:sp>
      <p:pic>
        <p:nvPicPr>
          <p:cNvPr id="7" name="Content Placeholder 6" descr="prepared chalkboard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8" b="21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55912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trike="sngStrike" dirty="0">
                <a:latin typeface="Garamond"/>
                <a:cs typeface="Garamond"/>
              </a:rPr>
              <a:t>No Surprises!</a:t>
            </a:r>
          </a:p>
        </p:txBody>
      </p:sp>
      <p:pic>
        <p:nvPicPr>
          <p:cNvPr id="4" name="Content Placeholder 3" descr="surprise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1" r="4661"/>
          <a:stretch/>
        </p:blipFill>
        <p:spPr/>
      </p:pic>
    </p:spTree>
    <p:extLst>
      <p:ext uri="{BB962C8B-B14F-4D97-AF65-F5344CB8AC3E}">
        <p14:creationId xmlns:p14="http://schemas.microsoft.com/office/powerpoint/2010/main" val="35752327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nspiration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0" t="-7812" r="13373"/>
          <a:stretch/>
        </p:blipFill>
        <p:spPr>
          <a:xfrm>
            <a:off x="-1117601" y="-592667"/>
            <a:ext cx="10261601" cy="745066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latin typeface="Garamond"/>
                <a:cs typeface="Garamond"/>
              </a:rPr>
              <a:t>Include Vision </a:t>
            </a:r>
            <a:br>
              <a:rPr lang="en-US" dirty="0">
                <a:solidFill>
                  <a:schemeClr val="tx1"/>
                </a:solidFill>
                <a:latin typeface="Garamond"/>
                <a:cs typeface="Garamond"/>
              </a:rPr>
            </a:br>
            <a:r>
              <a:rPr lang="en-US" dirty="0">
                <a:solidFill>
                  <a:schemeClr val="tx1"/>
                </a:solidFill>
                <a:latin typeface="Garamond"/>
                <a:cs typeface="Garamond"/>
              </a:rPr>
              <a:t>&amp; Inspiration</a:t>
            </a:r>
          </a:p>
        </p:txBody>
      </p:sp>
    </p:spTree>
    <p:extLst>
      <p:ext uri="{BB962C8B-B14F-4D97-AF65-F5344CB8AC3E}">
        <p14:creationId xmlns:p14="http://schemas.microsoft.com/office/powerpoint/2010/main" val="13773376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034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  <a:latin typeface="Garamond"/>
              </a:rPr>
              <a:t>What looks like “Laziness” </a:t>
            </a:r>
          </a:p>
          <a:p>
            <a:pPr algn="ctr"/>
            <a:r>
              <a:rPr lang="en-US" sz="4800" dirty="0">
                <a:solidFill>
                  <a:srgbClr val="FFFFFF"/>
                </a:solidFill>
                <a:latin typeface="Garamond"/>
              </a:rPr>
              <a:t>is often exhaustion</a:t>
            </a:r>
          </a:p>
        </p:txBody>
      </p:sp>
    </p:spTree>
    <p:extLst>
      <p:ext uri="{BB962C8B-B14F-4D97-AF65-F5344CB8AC3E}">
        <p14:creationId xmlns:p14="http://schemas.microsoft.com/office/powerpoint/2010/main" val="27607736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red-employees-in-presentation-1940x900_298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424206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 Meet Too Often</a:t>
            </a:r>
          </a:p>
        </p:txBody>
      </p:sp>
    </p:spTree>
    <p:extLst>
      <p:ext uri="{BB962C8B-B14F-4D97-AF65-F5344CB8AC3E}">
        <p14:creationId xmlns:p14="http://schemas.microsoft.com/office/powerpoint/2010/main" val="40869235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op or horro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90600" y="157163"/>
            <a:ext cx="8153400" cy="1341437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Culture Eats Strategy for Breakfast</a:t>
            </a:r>
          </a:p>
        </p:txBody>
      </p:sp>
    </p:spTree>
    <p:extLst>
      <p:ext uri="{BB962C8B-B14F-4D97-AF65-F5344CB8AC3E}">
        <p14:creationId xmlns:p14="http://schemas.microsoft.com/office/powerpoint/2010/main" val="14889687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the Culture You Want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4066822"/>
          </a:xfrm>
        </p:spPr>
        <p:txBody>
          <a:bodyPr>
            <a:normAutofit/>
          </a:bodyPr>
          <a:lstStyle/>
          <a:p>
            <a:r>
              <a:rPr lang="en-US" dirty="0"/>
              <a:t>Be on time for your meetings</a:t>
            </a:r>
          </a:p>
          <a:p>
            <a:r>
              <a:rPr lang="en-US" dirty="0"/>
              <a:t>Greet everyone in your meeting</a:t>
            </a:r>
          </a:p>
          <a:p>
            <a:r>
              <a:rPr lang="en-US" dirty="0"/>
              <a:t>Stay on track</a:t>
            </a:r>
          </a:p>
          <a:p>
            <a:r>
              <a:rPr lang="en-US" dirty="0"/>
              <a:t>Take responsibility</a:t>
            </a:r>
          </a:p>
          <a:p>
            <a:r>
              <a:rPr lang="en-US" dirty="0"/>
              <a:t>Be prepared with questions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438401"/>
            <a:ext cx="3886200" cy="44196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Engage in side conversations</a:t>
            </a:r>
          </a:p>
          <a:p>
            <a:r>
              <a:rPr lang="en-US" dirty="0"/>
              <a:t>Come unprepared</a:t>
            </a:r>
          </a:p>
          <a:p>
            <a:r>
              <a:rPr lang="en-US" dirty="0"/>
              <a:t>Be negative</a:t>
            </a:r>
          </a:p>
          <a:p>
            <a:r>
              <a:rPr lang="en-US" dirty="0"/>
              <a:t>Avoid responsibility</a:t>
            </a:r>
          </a:p>
          <a:p>
            <a:r>
              <a:rPr lang="en-US" dirty="0"/>
              <a:t>Have distractions</a:t>
            </a:r>
          </a:p>
          <a:p>
            <a:r>
              <a:rPr lang="en-US" dirty="0"/>
              <a:t>Rehash what’s in your report</a:t>
            </a:r>
          </a:p>
          <a:p>
            <a:r>
              <a:rPr lang="en-US" dirty="0"/>
              <a:t>Be redundant &amp; repetitive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algn="ctr"/>
            <a:r>
              <a:rPr lang="en-US" dirty="0"/>
              <a:t>YES	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22170843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ink Differe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2" r="-6471"/>
          <a:stretch/>
        </p:blipFill>
        <p:spPr>
          <a:xfrm flipV="1">
            <a:off x="-482455" y="0"/>
            <a:ext cx="10346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319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elebrate-Grand-opening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533"/>
            <a:ext cx="914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38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Meetings – Not Just Boring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23318" y="1589566"/>
            <a:ext cx="4072482" cy="5268434"/>
          </a:xfrm>
        </p:spPr>
        <p:txBody>
          <a:bodyPr>
            <a:normAutofit/>
          </a:bodyPr>
          <a:lstStyle/>
          <a:p>
            <a:r>
              <a:rPr lang="en-US" dirty="0"/>
              <a:t>Also a waste of time</a:t>
            </a:r>
          </a:p>
          <a:p>
            <a:pPr lvl="1"/>
            <a:r>
              <a:rPr lang="en-US" dirty="0"/>
              <a:t>11 million meetings each day in US</a:t>
            </a:r>
          </a:p>
          <a:p>
            <a:pPr lvl="1"/>
            <a:r>
              <a:rPr lang="en-US" dirty="0"/>
              <a:t>91% admit to day dreaming during meetings</a:t>
            </a:r>
          </a:p>
          <a:p>
            <a:pPr lvl="1"/>
            <a:r>
              <a:rPr lang="en-US" dirty="0"/>
              <a:t>76% admit to bringing other work to meetings</a:t>
            </a:r>
          </a:p>
          <a:p>
            <a:pPr lvl="1"/>
            <a:r>
              <a:rPr lang="en-US" dirty="0"/>
              <a:t>37% admit to dozing off!</a:t>
            </a:r>
          </a:p>
        </p:txBody>
      </p:sp>
      <p:pic>
        <p:nvPicPr>
          <p:cNvPr id="5" name="Content Placeholder 4" descr="bored.jpg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2" r="216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1299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-cream-bos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00"/>
            <a:ext cx="9144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698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2BON2B</a:t>
            </a:r>
          </a:p>
          <a:p>
            <a:pPr lvl="1"/>
            <a:r>
              <a:rPr lang="en-US" dirty="0"/>
              <a:t>Clear</a:t>
            </a:r>
          </a:p>
          <a:p>
            <a:pPr lvl="1"/>
            <a:r>
              <a:rPr lang="en-US" dirty="0"/>
              <a:t>Prepared</a:t>
            </a:r>
          </a:p>
          <a:p>
            <a:pPr lvl="1"/>
            <a:r>
              <a:rPr lang="en-US" dirty="0"/>
              <a:t>Creative</a:t>
            </a:r>
          </a:p>
          <a:p>
            <a:pPr lvl="1"/>
            <a:r>
              <a:rPr lang="en-US" dirty="0"/>
              <a:t>Strategic</a:t>
            </a:r>
          </a:p>
          <a:p>
            <a:pPr lvl="1"/>
            <a:r>
              <a:rPr lang="en-US" dirty="0"/>
              <a:t>Decisive</a:t>
            </a:r>
          </a:p>
          <a:p>
            <a:pPr lvl="1"/>
            <a:r>
              <a:rPr lang="en-US" dirty="0"/>
              <a:t>Action-oriented</a:t>
            </a:r>
          </a:p>
          <a:p>
            <a:pPr lvl="1"/>
            <a:r>
              <a:rPr lang="en-US" dirty="0"/>
              <a:t>Modeling what you want</a:t>
            </a:r>
          </a:p>
          <a:p>
            <a:pPr lvl="1"/>
            <a:r>
              <a:rPr lang="en-US" dirty="0"/>
              <a:t>Of your word</a:t>
            </a:r>
          </a:p>
        </p:txBody>
      </p:sp>
      <p:pic>
        <p:nvPicPr>
          <p:cNvPr id="5" name="Content Placeholder 4" descr="Bernhardt_Hamlet2.jpg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4" b="96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29033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st it question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" r="4229"/>
          <a:stretch/>
        </p:blipFill>
        <p:spPr>
          <a:xfrm>
            <a:off x="-112889" y="0"/>
            <a:ext cx="92568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623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TY1.jpg"/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7" r="12277"/>
          <a:stretch>
            <a:fillRect/>
          </a:stretch>
        </p:blipFill>
        <p:spPr/>
      </p:pic>
      <p:pic>
        <p:nvPicPr>
          <p:cNvPr id="10" name="Picture Placeholder 9" descr="TY2.jpg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4" r="6314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571500" y="4800601"/>
            <a:ext cx="8001000" cy="1771265"/>
          </a:xfrm>
        </p:spPr>
        <p:txBody>
          <a:bodyPr>
            <a:normAutofit/>
          </a:bodyPr>
          <a:lstStyle/>
          <a:p>
            <a:pPr algn="ctr" defTabSz="457200"/>
            <a:r>
              <a:rPr lang="en-US" sz="2400" dirty="0">
                <a:solidFill>
                  <a:prstClr val="black"/>
                </a:solidFill>
                <a:latin typeface="Garamond"/>
                <a:cs typeface="Garamond"/>
              </a:rPr>
              <a:t>Eric Phelps</a:t>
            </a:r>
          </a:p>
          <a:p>
            <a:pPr algn="ctr" defTabSz="457200"/>
            <a:r>
              <a:rPr lang="en-US" sz="2400" dirty="0">
                <a:solidFill>
                  <a:prstClr val="black"/>
                </a:solidFill>
                <a:latin typeface="Garamond"/>
                <a:cs typeface="Garamond"/>
                <a:hlinkClick r:id="rId4"/>
              </a:rPr>
              <a:t>eric@rainmkr.com</a:t>
            </a:r>
            <a:endParaRPr lang="en-US" sz="2400" dirty="0">
              <a:solidFill>
                <a:prstClr val="black"/>
              </a:solidFill>
              <a:latin typeface="Garamond"/>
              <a:cs typeface="Garamond"/>
            </a:endParaRPr>
          </a:p>
          <a:p>
            <a:pPr algn="ctr" defTabSz="457200"/>
            <a:r>
              <a:rPr lang="en-US" sz="2400" dirty="0">
                <a:solidFill>
                  <a:prstClr val="black"/>
                </a:solidFill>
                <a:latin typeface="Garamond"/>
                <a:cs typeface="Garamond"/>
              </a:rPr>
              <a:t>Twitter @rainmkr</a:t>
            </a:r>
          </a:p>
          <a:p>
            <a:pPr algn="ctr" defTabSz="457200"/>
            <a:r>
              <a:rPr lang="en-US" sz="2400" dirty="0">
                <a:solidFill>
                  <a:prstClr val="black"/>
                </a:solidFill>
                <a:latin typeface="Garamond"/>
                <a:cs typeface="Garamond"/>
              </a:rPr>
              <a:t>@ericlphelps</a:t>
            </a:r>
          </a:p>
          <a:p>
            <a:endParaRPr lang="en-US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391020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Unproductive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814061"/>
          </a:xfrm>
        </p:spPr>
        <p:txBody>
          <a:bodyPr>
            <a:normAutofit fontScale="92500"/>
          </a:bodyPr>
          <a:lstStyle/>
          <a:p>
            <a:r>
              <a:rPr lang="en-US" dirty="0"/>
              <a:t>Average of </a:t>
            </a:r>
            <a:r>
              <a:rPr lang="en-US" b="1" dirty="0"/>
              <a:t>62 hrs. of meetings </a:t>
            </a:r>
            <a:r>
              <a:rPr lang="en-US" dirty="0"/>
              <a:t>per month</a:t>
            </a:r>
          </a:p>
          <a:p>
            <a:pPr lvl="1"/>
            <a:r>
              <a:rPr lang="en-US" dirty="0"/>
              <a:t>50% rated as “unproductive”</a:t>
            </a:r>
          </a:p>
          <a:p>
            <a:pPr lvl="1"/>
            <a:r>
              <a:rPr lang="en-US" dirty="0"/>
              <a:t>31 unproductive hours/ month (372 hours annually – 15 days!)</a:t>
            </a:r>
          </a:p>
          <a:p>
            <a:r>
              <a:rPr lang="en-US" dirty="0"/>
              <a:t>Results</a:t>
            </a:r>
          </a:p>
          <a:p>
            <a:pPr lvl="1"/>
            <a:r>
              <a:rPr lang="en-US" dirty="0"/>
              <a:t>Lost work time/free time</a:t>
            </a:r>
          </a:p>
          <a:p>
            <a:pPr lvl="1"/>
            <a:r>
              <a:rPr lang="en-US" dirty="0"/>
              <a:t>Frustration</a:t>
            </a:r>
          </a:p>
          <a:p>
            <a:pPr lvl="1"/>
            <a:r>
              <a:rPr lang="en-US" dirty="0"/>
              <a:t>Stress</a:t>
            </a:r>
          </a:p>
        </p:txBody>
      </p:sp>
      <p:pic>
        <p:nvPicPr>
          <p:cNvPr id="6" name="Content Placeholder 5" descr="unproductive.jpg"/>
          <p:cNvPicPr>
            <a:picLocks noGrp="1" noChangeAspect="1"/>
          </p:cNvPicPr>
          <p:nvPr>
            <p:ph sz="quarter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3" r="43931"/>
          <a:stretch/>
        </p:blipFill>
        <p:spPr/>
      </p:pic>
      <p:sp>
        <p:nvSpPr>
          <p:cNvPr id="4" name="TextBox 3"/>
          <p:cNvSpPr txBox="1"/>
          <p:nvPr/>
        </p:nvSpPr>
        <p:spPr>
          <a:xfrm>
            <a:off x="0" y="6403628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Garamond"/>
                <a:cs typeface="Garamond"/>
              </a:rPr>
              <a:t>https://www.shoretel.com/blog/how-many-hours-are-wasted-in-meetings-each-week</a:t>
            </a:r>
          </a:p>
        </p:txBody>
      </p:sp>
    </p:spTree>
    <p:extLst>
      <p:ext uri="{BB962C8B-B14F-4D97-AF65-F5344CB8AC3E}">
        <p14:creationId xmlns:p14="http://schemas.microsoft.com/office/powerpoint/2010/main" val="50081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Doo Doo This?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Most individuals have never experienced or witnessed the power of a truly effective meeting	</a:t>
            </a:r>
          </a:p>
          <a:p>
            <a:r>
              <a:rPr lang="en-US" dirty="0"/>
              <a:t>It’s the way we’ve always done it (badly)</a:t>
            </a:r>
          </a:p>
          <a:p>
            <a:r>
              <a:rPr lang="en-US" dirty="0"/>
              <a:t>Many don't have access to information they need to improve their meetings</a:t>
            </a:r>
          </a:p>
          <a:p>
            <a:r>
              <a:rPr lang="en-US" dirty="0"/>
              <a:t>Staff and Board feel there's hardly enough time in a day to complete basic tasks. Who has the time or energy to commit to improving meetings?	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60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toon-presentation-slides-e14140100587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88900"/>
            <a:ext cx="88900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71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034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  <a:latin typeface="Garamond"/>
              </a:rPr>
              <a:t>What looks like “a people problem” is often a situation problem</a:t>
            </a:r>
          </a:p>
        </p:txBody>
      </p:sp>
    </p:spTree>
    <p:extLst>
      <p:ext uri="{BB962C8B-B14F-4D97-AF65-F5344CB8AC3E}">
        <p14:creationId xmlns:p14="http://schemas.microsoft.com/office/powerpoint/2010/main" val="9553696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Custom 1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22682</TotalTime>
  <Words>915</Words>
  <Application>Microsoft Office PowerPoint</Application>
  <PresentationFormat>On-screen Show (4:3)</PresentationFormat>
  <Paragraphs>250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9" baseType="lpstr">
      <vt:lpstr>Arial</vt:lpstr>
      <vt:lpstr>Calibri</vt:lpstr>
      <vt:lpstr>Garamond</vt:lpstr>
      <vt:lpstr>Wingdings</vt:lpstr>
      <vt:lpstr>Wingdings 2</vt:lpstr>
      <vt:lpstr>Median</vt:lpstr>
      <vt:lpstr>Bored to Brilliant</vt:lpstr>
      <vt:lpstr>…Better Board Meetings</vt:lpstr>
      <vt:lpstr>RAINMAKER Consulting</vt:lpstr>
      <vt:lpstr>Norms</vt:lpstr>
      <vt:lpstr>Meetings – Not Just Boring</vt:lpstr>
      <vt:lpstr>Unproductive</vt:lpstr>
      <vt:lpstr>Why Do We Doo Doo This?</vt:lpstr>
      <vt:lpstr>PowerPoint Presentation</vt:lpstr>
      <vt:lpstr>PowerPoint Presentation</vt:lpstr>
      <vt:lpstr>The Meeting Starts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Set A Clear Agenda</vt:lpstr>
      <vt:lpstr>Something like this…</vt:lpstr>
      <vt:lpstr>Or something like this…</vt:lpstr>
      <vt:lpstr>PowerPoint Presentation</vt:lpstr>
      <vt:lpstr>Plan for Technology</vt:lpstr>
      <vt:lpstr>Help People Be Prepared</vt:lpstr>
      <vt:lpstr>Confirm All Information – 24 hrs.</vt:lpstr>
      <vt:lpstr>The Meeting</vt:lpstr>
      <vt:lpstr>A Few Pointers…</vt:lpstr>
      <vt:lpstr>Set a Clear Agenda</vt:lpstr>
      <vt:lpstr>Consent Agenda</vt:lpstr>
      <vt:lpstr>Simplify and Clarify Comm. Structure</vt:lpstr>
      <vt:lpstr>Committee vs. Task Force</vt:lpstr>
      <vt:lpstr>Committee or Task Force</vt:lpstr>
      <vt:lpstr>Build A Team</vt:lpstr>
      <vt:lpstr>Build A Team</vt:lpstr>
      <vt:lpstr>Listen and Ask</vt:lpstr>
      <vt:lpstr>+ Delta</vt:lpstr>
      <vt:lpstr>Recognize and Thank</vt:lpstr>
      <vt:lpstr>Review Action Items</vt:lpstr>
      <vt:lpstr>Check Technology at the Door</vt:lpstr>
      <vt:lpstr>Implement 1:1 Meetings</vt:lpstr>
      <vt:lpstr>Make Preparedness Mandatory</vt:lpstr>
      <vt:lpstr>No Surprises!</vt:lpstr>
      <vt:lpstr>Include Vision  &amp; Inspiration</vt:lpstr>
      <vt:lpstr>PowerPoint Presentation</vt:lpstr>
      <vt:lpstr>Don’t Meet Too Often</vt:lpstr>
      <vt:lpstr>Culture Eats Strategy for Breakfast</vt:lpstr>
      <vt:lpstr>Model the Culture You Want </vt:lpstr>
      <vt:lpstr>PowerPoint Presentation</vt:lpstr>
      <vt:lpstr>PowerPoint Presentation</vt:lpstr>
      <vt:lpstr>PowerPoint Presentation</vt:lpstr>
      <vt:lpstr>Summary </vt:lpstr>
      <vt:lpstr>PowerPoint Presentation</vt:lpstr>
      <vt:lpstr>PowerPoint Presentation</vt:lpstr>
    </vt:vector>
  </TitlesOfParts>
  <Company>RAINMAKER Consulting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Laurie Herrick</dc:creator>
  <cp:lastModifiedBy>Kevin Martone</cp:lastModifiedBy>
  <cp:revision>685</cp:revision>
  <dcterms:created xsi:type="dcterms:W3CDTF">2015-12-09T13:21:32Z</dcterms:created>
  <dcterms:modified xsi:type="dcterms:W3CDTF">2019-11-15T15:49:07Z</dcterms:modified>
</cp:coreProperties>
</file>