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636" r:id="rId3"/>
    <p:sldId id="754" r:id="rId4"/>
    <p:sldId id="724" r:id="rId5"/>
    <p:sldId id="725" r:id="rId6"/>
    <p:sldId id="723" r:id="rId7"/>
    <p:sldId id="726" r:id="rId8"/>
    <p:sldId id="687" r:id="rId9"/>
    <p:sldId id="569" r:id="rId10"/>
    <p:sldId id="713" r:id="rId11"/>
    <p:sldId id="505" r:id="rId12"/>
    <p:sldId id="376" r:id="rId13"/>
    <p:sldId id="715" r:id="rId14"/>
    <p:sldId id="752" r:id="rId15"/>
    <p:sldId id="548" r:id="rId16"/>
    <p:sldId id="487" r:id="rId17"/>
    <p:sldId id="749" r:id="rId18"/>
    <p:sldId id="739" r:id="rId19"/>
    <p:sldId id="748" r:id="rId20"/>
    <p:sldId id="740" r:id="rId21"/>
    <p:sldId id="755" r:id="rId22"/>
    <p:sldId id="756" r:id="rId23"/>
    <p:sldId id="733" r:id="rId24"/>
    <p:sldId id="727" r:id="rId25"/>
    <p:sldId id="728" r:id="rId26"/>
    <p:sldId id="729" r:id="rId27"/>
    <p:sldId id="730" r:id="rId28"/>
    <p:sldId id="731" r:id="rId29"/>
    <p:sldId id="707" r:id="rId30"/>
    <p:sldId id="753" r:id="rId31"/>
    <p:sldId id="710" r:id="rId3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1B2"/>
    <a:srgbClr val="FF66FF"/>
    <a:srgbClr val="00FFFF"/>
    <a:srgbClr val="CC99FF"/>
    <a:srgbClr val="FFFF99"/>
    <a:srgbClr val="C9CACC"/>
    <a:srgbClr val="B95B22"/>
    <a:srgbClr val="007B78"/>
    <a:srgbClr val="57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88" autoAdjust="0"/>
    <p:restoredTop sz="90305" autoAdjust="0"/>
  </p:normalViewPr>
  <p:slideViewPr>
    <p:cSldViewPr snapToObjects="1">
      <p:cViewPr varScale="1">
        <p:scale>
          <a:sx n="67" d="100"/>
          <a:sy n="67" d="100"/>
        </p:scale>
        <p:origin x="1068" y="72"/>
      </p:cViewPr>
      <p:guideLst/>
    </p:cSldViewPr>
  </p:slideViewPr>
  <p:outlineViewPr>
    <p:cViewPr>
      <p:scale>
        <a:sx n="33" d="100"/>
        <a:sy n="33" d="100"/>
      </p:scale>
      <p:origin x="258" y="110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0008"/>
    </p:cViewPr>
  </p:sorterViewPr>
  <p:notesViewPr>
    <p:cSldViewPr snapToObjects="1">
      <p:cViewPr varScale="1">
        <p:scale>
          <a:sx n="54" d="100"/>
          <a:sy n="54" d="100"/>
        </p:scale>
        <p:origin x="1968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60E5ED-2015-4DA3-8C0F-99B0A050DD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34314-48B3-4663-89D2-F9D5D2255E5D}">
      <dgm:prSet phldrT="[Text]"/>
      <dgm:spPr/>
      <dgm:t>
        <a:bodyPr/>
        <a:lstStyle/>
        <a:p>
          <a:r>
            <a:rPr lang="en-US" dirty="0" smtClean="0"/>
            <a:t>Fixed Costs</a:t>
          </a:r>
          <a:endParaRPr lang="en-US" dirty="0"/>
        </a:p>
      </dgm:t>
    </dgm:pt>
    <dgm:pt modelId="{76480B53-F656-466B-B843-5E3B2C11CE56}" type="parTrans" cxnId="{41920F90-236B-492C-BCC4-FD40C44A344E}">
      <dgm:prSet/>
      <dgm:spPr/>
      <dgm:t>
        <a:bodyPr/>
        <a:lstStyle/>
        <a:p>
          <a:endParaRPr lang="en-US"/>
        </a:p>
      </dgm:t>
    </dgm:pt>
    <dgm:pt modelId="{459F7593-94AF-49B2-A579-46E45D57A4D1}" type="sibTrans" cxnId="{41920F90-236B-492C-BCC4-FD40C44A344E}">
      <dgm:prSet/>
      <dgm:spPr/>
      <dgm:t>
        <a:bodyPr/>
        <a:lstStyle/>
        <a:p>
          <a:endParaRPr lang="en-US"/>
        </a:p>
      </dgm:t>
    </dgm:pt>
    <dgm:pt modelId="{21D76B42-875E-43CC-B85F-B3FE4F99E18E}">
      <dgm:prSet phldrT="[Text]"/>
      <dgm:spPr/>
      <dgm:t>
        <a:bodyPr/>
        <a:lstStyle/>
        <a:p>
          <a:r>
            <a:rPr lang="en-US" dirty="0" smtClean="0"/>
            <a:t>Variable Costs</a:t>
          </a:r>
          <a:endParaRPr lang="en-US" dirty="0"/>
        </a:p>
      </dgm:t>
    </dgm:pt>
    <dgm:pt modelId="{D12BFD84-A644-4D0D-B283-79452A092425}" type="parTrans" cxnId="{E1A778F7-D48F-42C5-AB25-E4659B5058D7}">
      <dgm:prSet/>
      <dgm:spPr/>
      <dgm:t>
        <a:bodyPr/>
        <a:lstStyle/>
        <a:p>
          <a:endParaRPr lang="en-US"/>
        </a:p>
      </dgm:t>
    </dgm:pt>
    <dgm:pt modelId="{F2CEFEF2-0BE2-47B6-9368-5719868B7C54}" type="sibTrans" cxnId="{E1A778F7-D48F-42C5-AB25-E4659B5058D7}">
      <dgm:prSet/>
      <dgm:spPr/>
      <dgm:t>
        <a:bodyPr/>
        <a:lstStyle/>
        <a:p>
          <a:endParaRPr lang="en-US"/>
        </a:p>
      </dgm:t>
    </dgm:pt>
    <dgm:pt modelId="{496326C0-5625-494A-82DD-707EDE0759A6}">
      <dgm:prSet phldrT="[Text]"/>
      <dgm:spPr/>
      <dgm:t>
        <a:bodyPr/>
        <a:lstStyle/>
        <a:p>
          <a:r>
            <a:rPr lang="en-US" dirty="0" smtClean="0"/>
            <a:t>Semi-variable Costs</a:t>
          </a:r>
          <a:endParaRPr lang="en-US" dirty="0"/>
        </a:p>
      </dgm:t>
    </dgm:pt>
    <dgm:pt modelId="{30FE4FDC-A70E-4458-AA7C-81F19CE80CFD}" type="parTrans" cxnId="{2600A4B5-E092-4E42-BB26-9716EBD8DE23}">
      <dgm:prSet/>
      <dgm:spPr/>
      <dgm:t>
        <a:bodyPr/>
        <a:lstStyle/>
        <a:p>
          <a:endParaRPr lang="en-US"/>
        </a:p>
      </dgm:t>
    </dgm:pt>
    <dgm:pt modelId="{FF542408-38B5-416F-A095-EA07B14440B2}" type="sibTrans" cxnId="{2600A4B5-E092-4E42-BB26-9716EBD8DE23}">
      <dgm:prSet/>
      <dgm:spPr/>
      <dgm:t>
        <a:bodyPr/>
        <a:lstStyle/>
        <a:p>
          <a:endParaRPr lang="en-US"/>
        </a:p>
      </dgm:t>
    </dgm:pt>
    <dgm:pt modelId="{8986B11C-4CCD-40F6-B829-FF6344BB5954}">
      <dgm:prSet phldrT="[Text]"/>
      <dgm:spPr/>
      <dgm:t>
        <a:bodyPr/>
        <a:lstStyle/>
        <a:p>
          <a:r>
            <a:rPr lang="en-US" dirty="0" smtClean="0"/>
            <a:t>Other Costs</a:t>
          </a:r>
          <a:endParaRPr lang="en-US" dirty="0"/>
        </a:p>
      </dgm:t>
    </dgm:pt>
    <dgm:pt modelId="{580815C8-737A-46AE-8ADD-A3EA6A2FC0A6}" type="parTrans" cxnId="{9854D4DD-F374-4F2F-A7F1-75F02E679524}">
      <dgm:prSet/>
      <dgm:spPr/>
      <dgm:t>
        <a:bodyPr/>
        <a:lstStyle/>
        <a:p>
          <a:endParaRPr lang="en-US"/>
        </a:p>
      </dgm:t>
    </dgm:pt>
    <dgm:pt modelId="{D54C4F68-8B08-4DE5-9EE2-5477C3170951}" type="sibTrans" cxnId="{9854D4DD-F374-4F2F-A7F1-75F02E679524}">
      <dgm:prSet/>
      <dgm:spPr/>
      <dgm:t>
        <a:bodyPr/>
        <a:lstStyle/>
        <a:p>
          <a:endParaRPr lang="en-US"/>
        </a:p>
      </dgm:t>
    </dgm:pt>
    <dgm:pt modelId="{4246F470-B80B-479D-8DDB-C4CAB571F49A}">
      <dgm:prSet phldrT="[Text]"/>
      <dgm:spPr/>
      <dgm:t>
        <a:bodyPr/>
        <a:lstStyle/>
        <a:p>
          <a:r>
            <a:rPr lang="en-US" dirty="0" smtClean="0"/>
            <a:t>Remain the same regardless of activity level (enrollment)</a:t>
          </a:r>
          <a:endParaRPr lang="en-US" dirty="0"/>
        </a:p>
      </dgm:t>
    </dgm:pt>
    <dgm:pt modelId="{1C5F4212-36E8-44E0-BF62-9F9846D6207B}" type="parTrans" cxnId="{35D9C7D6-3BA4-4E65-B305-D42D19A11395}">
      <dgm:prSet/>
      <dgm:spPr/>
      <dgm:t>
        <a:bodyPr/>
        <a:lstStyle/>
        <a:p>
          <a:endParaRPr lang="en-US"/>
        </a:p>
      </dgm:t>
    </dgm:pt>
    <dgm:pt modelId="{2529CEFF-05F6-4A7A-A228-B1BAB2D76EA5}" type="sibTrans" cxnId="{35D9C7D6-3BA4-4E65-B305-D42D19A11395}">
      <dgm:prSet/>
      <dgm:spPr/>
      <dgm:t>
        <a:bodyPr/>
        <a:lstStyle/>
        <a:p>
          <a:endParaRPr lang="en-US"/>
        </a:p>
      </dgm:t>
    </dgm:pt>
    <dgm:pt modelId="{C265A1A4-D99E-415E-B18C-DEEE23F2EC6F}">
      <dgm:prSet phldrT="[Text]"/>
      <dgm:spPr/>
      <dgm:t>
        <a:bodyPr/>
        <a:lstStyle/>
        <a:p>
          <a:r>
            <a:rPr lang="en-US" dirty="0" smtClean="0"/>
            <a:t>Vary with each unit (camper)</a:t>
          </a:r>
          <a:endParaRPr lang="en-US" dirty="0"/>
        </a:p>
      </dgm:t>
    </dgm:pt>
    <dgm:pt modelId="{A592EE6C-15F9-48AF-83A6-A400794C13B8}" type="parTrans" cxnId="{45D674AF-AFA8-4B05-A8E7-FA9C5DF23BA7}">
      <dgm:prSet/>
      <dgm:spPr/>
      <dgm:t>
        <a:bodyPr/>
        <a:lstStyle/>
        <a:p>
          <a:endParaRPr lang="en-US"/>
        </a:p>
      </dgm:t>
    </dgm:pt>
    <dgm:pt modelId="{5AB2A7DD-6BDC-459A-B8F3-86A14B905021}" type="sibTrans" cxnId="{45D674AF-AFA8-4B05-A8E7-FA9C5DF23BA7}">
      <dgm:prSet/>
      <dgm:spPr/>
      <dgm:t>
        <a:bodyPr/>
        <a:lstStyle/>
        <a:p>
          <a:endParaRPr lang="en-US"/>
        </a:p>
      </dgm:t>
    </dgm:pt>
    <dgm:pt modelId="{8A5DC692-B380-4BAC-AE20-B8D601B7C64C}">
      <dgm:prSet phldrT="[Text]"/>
      <dgm:spPr/>
      <dgm:t>
        <a:bodyPr/>
        <a:lstStyle/>
        <a:p>
          <a:r>
            <a:rPr lang="en-US" dirty="0" smtClean="0"/>
            <a:t>Equipment, Furniture, Software</a:t>
          </a:r>
          <a:endParaRPr lang="en-US" dirty="0"/>
        </a:p>
      </dgm:t>
    </dgm:pt>
    <dgm:pt modelId="{555DC677-A751-48F3-8E60-27F4AC53E766}" type="parTrans" cxnId="{4623AE62-F62E-4216-8941-1416759B2D79}">
      <dgm:prSet/>
      <dgm:spPr/>
      <dgm:t>
        <a:bodyPr/>
        <a:lstStyle/>
        <a:p>
          <a:endParaRPr lang="en-US"/>
        </a:p>
      </dgm:t>
    </dgm:pt>
    <dgm:pt modelId="{E53EE65B-2EA1-4D49-A387-46888AAE5BD1}" type="sibTrans" cxnId="{4623AE62-F62E-4216-8941-1416759B2D79}">
      <dgm:prSet/>
      <dgm:spPr/>
      <dgm:t>
        <a:bodyPr/>
        <a:lstStyle/>
        <a:p>
          <a:endParaRPr lang="en-US"/>
        </a:p>
      </dgm:t>
    </dgm:pt>
    <dgm:pt modelId="{A4B81AF3-38BE-44DB-A786-F99EF1B93EC1}">
      <dgm:prSet phldrT="[Text]"/>
      <dgm:spPr/>
      <dgm:t>
        <a:bodyPr/>
        <a:lstStyle/>
        <a:p>
          <a:r>
            <a:rPr lang="en-US" dirty="0" smtClean="0"/>
            <a:t>May include insurance, rent</a:t>
          </a:r>
          <a:endParaRPr lang="en-US" dirty="0"/>
        </a:p>
      </dgm:t>
    </dgm:pt>
    <dgm:pt modelId="{1CE9E9BE-DC33-433C-BE93-0A84FADA02D8}" type="parTrans" cxnId="{B63A0A40-3C6A-44A8-B280-31CCA89733A5}">
      <dgm:prSet/>
      <dgm:spPr/>
      <dgm:t>
        <a:bodyPr/>
        <a:lstStyle/>
        <a:p>
          <a:endParaRPr lang="en-US"/>
        </a:p>
      </dgm:t>
    </dgm:pt>
    <dgm:pt modelId="{6AF3EB1F-1BF7-499D-B999-F181CB12E744}" type="sibTrans" cxnId="{B63A0A40-3C6A-44A8-B280-31CCA89733A5}">
      <dgm:prSet/>
      <dgm:spPr/>
      <dgm:t>
        <a:bodyPr/>
        <a:lstStyle/>
        <a:p>
          <a:endParaRPr lang="en-US"/>
        </a:p>
      </dgm:t>
    </dgm:pt>
    <dgm:pt modelId="{48F74634-BEE3-4B47-A203-CCC4EF950AFC}">
      <dgm:prSet phldrT="[Text]"/>
      <dgm:spPr/>
      <dgm:t>
        <a:bodyPr/>
        <a:lstStyle/>
        <a:p>
          <a:r>
            <a:rPr lang="en-US" dirty="0" smtClean="0"/>
            <a:t>May include food, supplies</a:t>
          </a:r>
          <a:endParaRPr lang="en-US" dirty="0"/>
        </a:p>
      </dgm:t>
    </dgm:pt>
    <dgm:pt modelId="{417F4948-C12C-41C9-B336-FED7433036B5}" type="parTrans" cxnId="{E07ECB73-70AF-4EF3-98F6-62FA52DF73D2}">
      <dgm:prSet/>
      <dgm:spPr/>
      <dgm:t>
        <a:bodyPr/>
        <a:lstStyle/>
        <a:p>
          <a:endParaRPr lang="en-US"/>
        </a:p>
      </dgm:t>
    </dgm:pt>
    <dgm:pt modelId="{E67D0DC9-0E27-4325-ABB6-73AE1A31F983}" type="sibTrans" cxnId="{E07ECB73-70AF-4EF3-98F6-62FA52DF73D2}">
      <dgm:prSet/>
      <dgm:spPr/>
      <dgm:t>
        <a:bodyPr/>
        <a:lstStyle/>
        <a:p>
          <a:endParaRPr lang="en-US"/>
        </a:p>
      </dgm:t>
    </dgm:pt>
    <dgm:pt modelId="{6D65C388-BE7B-4A29-BB36-7257F0E82CEC}">
      <dgm:prSet phldrT="[Text]"/>
      <dgm:spPr/>
      <dgm:t>
        <a:bodyPr/>
        <a:lstStyle/>
        <a:p>
          <a:r>
            <a:rPr lang="en-US" dirty="0" smtClean="0"/>
            <a:t>Vary with activity, but not in a direct relationship</a:t>
          </a:r>
          <a:endParaRPr lang="en-US" dirty="0"/>
        </a:p>
      </dgm:t>
    </dgm:pt>
    <dgm:pt modelId="{6EEBBC3D-BCB7-435D-82DA-98D90A387C2A}" type="parTrans" cxnId="{75CC849E-9E85-4CBF-8A58-9AEF97A37BFE}">
      <dgm:prSet/>
      <dgm:spPr/>
      <dgm:t>
        <a:bodyPr/>
        <a:lstStyle/>
        <a:p>
          <a:endParaRPr lang="en-US"/>
        </a:p>
      </dgm:t>
    </dgm:pt>
    <dgm:pt modelId="{503A91A6-E7CF-4995-B448-135B270A2D9E}" type="sibTrans" cxnId="{75CC849E-9E85-4CBF-8A58-9AEF97A37BFE}">
      <dgm:prSet/>
      <dgm:spPr/>
      <dgm:t>
        <a:bodyPr/>
        <a:lstStyle/>
        <a:p>
          <a:endParaRPr lang="en-US"/>
        </a:p>
      </dgm:t>
    </dgm:pt>
    <dgm:pt modelId="{8E96E5EB-744B-4794-8D6B-C6F492A1D0AD}">
      <dgm:prSet phldrT="[Text]"/>
      <dgm:spPr/>
      <dgm:t>
        <a:bodyPr/>
        <a:lstStyle/>
        <a:p>
          <a:r>
            <a:rPr lang="en-US" dirty="0" smtClean="0"/>
            <a:t>May include maintenance costs, telephone, staff training</a:t>
          </a:r>
          <a:endParaRPr lang="en-US" dirty="0"/>
        </a:p>
      </dgm:t>
    </dgm:pt>
    <dgm:pt modelId="{B756A43E-7B3D-4701-87EF-7D5B534EC5C6}" type="parTrans" cxnId="{045BE599-05C7-43F9-ADFE-D4E40CD2075F}">
      <dgm:prSet/>
      <dgm:spPr/>
      <dgm:t>
        <a:bodyPr/>
        <a:lstStyle/>
        <a:p>
          <a:endParaRPr lang="en-US"/>
        </a:p>
      </dgm:t>
    </dgm:pt>
    <dgm:pt modelId="{E8909879-2A5E-4FFC-BF48-C1A92AB8B7B5}" type="sibTrans" cxnId="{045BE599-05C7-43F9-ADFE-D4E40CD2075F}">
      <dgm:prSet/>
      <dgm:spPr/>
      <dgm:t>
        <a:bodyPr/>
        <a:lstStyle/>
        <a:p>
          <a:endParaRPr lang="en-US"/>
        </a:p>
      </dgm:t>
    </dgm:pt>
    <dgm:pt modelId="{5607A7F7-9DC2-4E0C-9FAC-28345DF42056}" type="pres">
      <dgm:prSet presAssocID="{DB60E5ED-2015-4DA3-8C0F-99B0A050DD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27C4EA-C742-4085-B594-95B2A3892A58}" type="pres">
      <dgm:prSet presAssocID="{5F734314-48B3-4663-89D2-F9D5D2255E5D}" presName="parentLin" presStyleCnt="0"/>
      <dgm:spPr/>
    </dgm:pt>
    <dgm:pt modelId="{C1DA9810-C1AE-4398-BE1C-AC242738AA59}" type="pres">
      <dgm:prSet presAssocID="{5F734314-48B3-4663-89D2-F9D5D2255E5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21903A-4A5A-4574-9B2B-D8D759070149}" type="pres">
      <dgm:prSet presAssocID="{5F734314-48B3-4663-89D2-F9D5D2255E5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F92EE-2A37-45A9-869F-0CD5F09B8B21}" type="pres">
      <dgm:prSet presAssocID="{5F734314-48B3-4663-89D2-F9D5D2255E5D}" presName="negativeSpace" presStyleCnt="0"/>
      <dgm:spPr/>
    </dgm:pt>
    <dgm:pt modelId="{4EB5D953-756B-4FA4-BE36-730EF704861C}" type="pres">
      <dgm:prSet presAssocID="{5F734314-48B3-4663-89D2-F9D5D2255E5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BF947-6AE2-45AB-A046-5C5AD33B48A9}" type="pres">
      <dgm:prSet presAssocID="{459F7593-94AF-49B2-A579-46E45D57A4D1}" presName="spaceBetweenRectangles" presStyleCnt="0"/>
      <dgm:spPr/>
    </dgm:pt>
    <dgm:pt modelId="{00CE892B-ABAC-40F9-9ED0-4E2F24FB3665}" type="pres">
      <dgm:prSet presAssocID="{21D76B42-875E-43CC-B85F-B3FE4F99E18E}" presName="parentLin" presStyleCnt="0"/>
      <dgm:spPr/>
    </dgm:pt>
    <dgm:pt modelId="{956B95B0-A251-43A0-9D94-7AF1B9ED1C6C}" type="pres">
      <dgm:prSet presAssocID="{21D76B42-875E-43CC-B85F-B3FE4F99E18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95B740-283A-4DDF-93FA-36187709FEFF}" type="pres">
      <dgm:prSet presAssocID="{21D76B42-875E-43CC-B85F-B3FE4F99E18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F20BE-9EC8-4950-872D-BA2856E4B132}" type="pres">
      <dgm:prSet presAssocID="{21D76B42-875E-43CC-B85F-B3FE4F99E18E}" presName="negativeSpace" presStyleCnt="0"/>
      <dgm:spPr/>
    </dgm:pt>
    <dgm:pt modelId="{9C94B433-B480-47AE-9340-70ED39D5FBA5}" type="pres">
      <dgm:prSet presAssocID="{21D76B42-875E-43CC-B85F-B3FE4F99E18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3FDD7-2FD4-4804-AF40-893BB0F58A6A}" type="pres">
      <dgm:prSet presAssocID="{F2CEFEF2-0BE2-47B6-9368-5719868B7C54}" presName="spaceBetweenRectangles" presStyleCnt="0"/>
      <dgm:spPr/>
    </dgm:pt>
    <dgm:pt modelId="{E95C1E51-1789-4482-9CB0-54D40918E7C6}" type="pres">
      <dgm:prSet presAssocID="{496326C0-5625-494A-82DD-707EDE0759A6}" presName="parentLin" presStyleCnt="0"/>
      <dgm:spPr/>
    </dgm:pt>
    <dgm:pt modelId="{5A546512-0799-4DB4-9A5F-60C8D62E91A3}" type="pres">
      <dgm:prSet presAssocID="{496326C0-5625-494A-82DD-707EDE0759A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70693D3A-1432-4482-B315-5D8841262FC7}" type="pres">
      <dgm:prSet presAssocID="{496326C0-5625-494A-82DD-707EDE0759A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52E06-8A6B-4A4D-9B85-9B8E27646B48}" type="pres">
      <dgm:prSet presAssocID="{496326C0-5625-494A-82DD-707EDE0759A6}" presName="negativeSpace" presStyleCnt="0"/>
      <dgm:spPr/>
    </dgm:pt>
    <dgm:pt modelId="{94F38EE4-6B22-4273-B0F7-5895E8EB4C6D}" type="pres">
      <dgm:prSet presAssocID="{496326C0-5625-494A-82DD-707EDE0759A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7E507-C4E9-48AB-AF05-114EE28AD9D4}" type="pres">
      <dgm:prSet presAssocID="{FF542408-38B5-416F-A095-EA07B14440B2}" presName="spaceBetweenRectangles" presStyleCnt="0"/>
      <dgm:spPr/>
    </dgm:pt>
    <dgm:pt modelId="{37C29CCB-2D2B-4923-B80C-E4467F34B6E6}" type="pres">
      <dgm:prSet presAssocID="{8986B11C-4CCD-40F6-B829-FF6344BB5954}" presName="parentLin" presStyleCnt="0"/>
      <dgm:spPr/>
    </dgm:pt>
    <dgm:pt modelId="{1AC34B11-E4D1-4129-BE99-B85EA2558035}" type="pres">
      <dgm:prSet presAssocID="{8986B11C-4CCD-40F6-B829-FF6344BB5954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84B265B6-D3C4-4167-9BBE-546F621876DF}" type="pres">
      <dgm:prSet presAssocID="{8986B11C-4CCD-40F6-B829-FF6344BB59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F6F2C-DA6E-450E-8F11-0D986F737EE4}" type="pres">
      <dgm:prSet presAssocID="{8986B11C-4CCD-40F6-B829-FF6344BB5954}" presName="negativeSpace" presStyleCnt="0"/>
      <dgm:spPr/>
    </dgm:pt>
    <dgm:pt modelId="{96318D3B-4241-469B-A282-5B42D191392B}" type="pres">
      <dgm:prSet presAssocID="{8986B11C-4CCD-40F6-B829-FF6344BB595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D9C7D6-3BA4-4E65-B305-D42D19A11395}" srcId="{5F734314-48B3-4663-89D2-F9D5D2255E5D}" destId="{4246F470-B80B-479D-8DDB-C4CAB571F49A}" srcOrd="0" destOrd="0" parTransId="{1C5F4212-36E8-44E0-BF62-9F9846D6207B}" sibTransId="{2529CEFF-05F6-4A7A-A228-B1BAB2D76EA5}"/>
    <dgm:cxn modelId="{E1A778F7-D48F-42C5-AB25-E4659B5058D7}" srcId="{DB60E5ED-2015-4DA3-8C0F-99B0A050DD45}" destId="{21D76B42-875E-43CC-B85F-B3FE4F99E18E}" srcOrd="1" destOrd="0" parTransId="{D12BFD84-A644-4D0D-B283-79452A092425}" sibTransId="{F2CEFEF2-0BE2-47B6-9368-5719868B7C54}"/>
    <dgm:cxn modelId="{6457640B-A88E-4301-88A4-BE90F96EC128}" type="presOf" srcId="{A4B81AF3-38BE-44DB-A786-F99EF1B93EC1}" destId="{4EB5D953-756B-4FA4-BE36-730EF704861C}" srcOrd="0" destOrd="1" presId="urn:microsoft.com/office/officeart/2005/8/layout/list1"/>
    <dgm:cxn modelId="{B63A0A40-3C6A-44A8-B280-31CCA89733A5}" srcId="{5F734314-48B3-4663-89D2-F9D5D2255E5D}" destId="{A4B81AF3-38BE-44DB-A786-F99EF1B93EC1}" srcOrd="1" destOrd="0" parTransId="{1CE9E9BE-DC33-433C-BE93-0A84FADA02D8}" sibTransId="{6AF3EB1F-1BF7-499D-B999-F181CB12E744}"/>
    <dgm:cxn modelId="{45D674AF-AFA8-4B05-A8E7-FA9C5DF23BA7}" srcId="{21D76B42-875E-43CC-B85F-B3FE4F99E18E}" destId="{C265A1A4-D99E-415E-B18C-DEEE23F2EC6F}" srcOrd="0" destOrd="0" parTransId="{A592EE6C-15F9-48AF-83A6-A400794C13B8}" sibTransId="{5AB2A7DD-6BDC-459A-B8F3-86A14B905021}"/>
    <dgm:cxn modelId="{98D4F268-E5BF-41E1-A3C2-E48C9C0D3167}" type="presOf" srcId="{496326C0-5625-494A-82DD-707EDE0759A6}" destId="{5A546512-0799-4DB4-9A5F-60C8D62E91A3}" srcOrd="0" destOrd="0" presId="urn:microsoft.com/office/officeart/2005/8/layout/list1"/>
    <dgm:cxn modelId="{9854D4DD-F374-4F2F-A7F1-75F02E679524}" srcId="{DB60E5ED-2015-4DA3-8C0F-99B0A050DD45}" destId="{8986B11C-4CCD-40F6-B829-FF6344BB5954}" srcOrd="3" destOrd="0" parTransId="{580815C8-737A-46AE-8ADD-A3EA6A2FC0A6}" sibTransId="{D54C4F68-8B08-4DE5-9EE2-5477C3170951}"/>
    <dgm:cxn modelId="{C139B71A-1DE0-4CBE-8BAA-F8E61BD0EEA8}" type="presOf" srcId="{5F734314-48B3-4663-89D2-F9D5D2255E5D}" destId="{0821903A-4A5A-4574-9B2B-D8D759070149}" srcOrd="1" destOrd="0" presId="urn:microsoft.com/office/officeart/2005/8/layout/list1"/>
    <dgm:cxn modelId="{BB0F8401-3A34-49AF-84D9-3273165BD217}" type="presOf" srcId="{8A5DC692-B380-4BAC-AE20-B8D601B7C64C}" destId="{96318D3B-4241-469B-A282-5B42D191392B}" srcOrd="0" destOrd="0" presId="urn:microsoft.com/office/officeart/2005/8/layout/list1"/>
    <dgm:cxn modelId="{4E00710F-494C-4E11-A937-2FC754E92AEE}" type="presOf" srcId="{5F734314-48B3-4663-89D2-F9D5D2255E5D}" destId="{C1DA9810-C1AE-4398-BE1C-AC242738AA59}" srcOrd="0" destOrd="0" presId="urn:microsoft.com/office/officeart/2005/8/layout/list1"/>
    <dgm:cxn modelId="{75CC849E-9E85-4CBF-8A58-9AEF97A37BFE}" srcId="{496326C0-5625-494A-82DD-707EDE0759A6}" destId="{6D65C388-BE7B-4A29-BB36-7257F0E82CEC}" srcOrd="0" destOrd="0" parTransId="{6EEBBC3D-BCB7-435D-82DA-98D90A387C2A}" sibTransId="{503A91A6-E7CF-4995-B448-135B270A2D9E}"/>
    <dgm:cxn modelId="{41920F90-236B-492C-BCC4-FD40C44A344E}" srcId="{DB60E5ED-2015-4DA3-8C0F-99B0A050DD45}" destId="{5F734314-48B3-4663-89D2-F9D5D2255E5D}" srcOrd="0" destOrd="0" parTransId="{76480B53-F656-466B-B843-5E3B2C11CE56}" sibTransId="{459F7593-94AF-49B2-A579-46E45D57A4D1}"/>
    <dgm:cxn modelId="{C4E4D9E4-5387-4606-8C2C-DCDD659476A4}" type="presOf" srcId="{8986B11C-4CCD-40F6-B829-FF6344BB5954}" destId="{1AC34B11-E4D1-4129-BE99-B85EA2558035}" srcOrd="0" destOrd="0" presId="urn:microsoft.com/office/officeart/2005/8/layout/list1"/>
    <dgm:cxn modelId="{4623AE62-F62E-4216-8941-1416759B2D79}" srcId="{8986B11C-4CCD-40F6-B829-FF6344BB5954}" destId="{8A5DC692-B380-4BAC-AE20-B8D601B7C64C}" srcOrd="0" destOrd="0" parTransId="{555DC677-A751-48F3-8E60-27F4AC53E766}" sibTransId="{E53EE65B-2EA1-4D49-A387-46888AAE5BD1}"/>
    <dgm:cxn modelId="{427316EE-F433-4543-915A-5C4E3D113E11}" type="presOf" srcId="{8E96E5EB-744B-4794-8D6B-C6F492A1D0AD}" destId="{94F38EE4-6B22-4273-B0F7-5895E8EB4C6D}" srcOrd="0" destOrd="1" presId="urn:microsoft.com/office/officeart/2005/8/layout/list1"/>
    <dgm:cxn modelId="{D30CC20D-2BE6-4F3A-9D72-13D837B01973}" type="presOf" srcId="{21D76B42-875E-43CC-B85F-B3FE4F99E18E}" destId="{956B95B0-A251-43A0-9D94-7AF1B9ED1C6C}" srcOrd="0" destOrd="0" presId="urn:microsoft.com/office/officeart/2005/8/layout/list1"/>
    <dgm:cxn modelId="{BDEE5E9D-0E8E-40A4-B850-7DEE40F54979}" type="presOf" srcId="{48F74634-BEE3-4B47-A203-CCC4EF950AFC}" destId="{9C94B433-B480-47AE-9340-70ED39D5FBA5}" srcOrd="0" destOrd="1" presId="urn:microsoft.com/office/officeart/2005/8/layout/list1"/>
    <dgm:cxn modelId="{2C6B21E2-8065-4446-ADB9-E38A758F254C}" type="presOf" srcId="{21D76B42-875E-43CC-B85F-B3FE4F99E18E}" destId="{FD95B740-283A-4DDF-93FA-36187709FEFF}" srcOrd="1" destOrd="0" presId="urn:microsoft.com/office/officeart/2005/8/layout/list1"/>
    <dgm:cxn modelId="{258B2436-3983-42CF-A46F-A51A00126536}" type="presOf" srcId="{4246F470-B80B-479D-8DDB-C4CAB571F49A}" destId="{4EB5D953-756B-4FA4-BE36-730EF704861C}" srcOrd="0" destOrd="0" presId="urn:microsoft.com/office/officeart/2005/8/layout/list1"/>
    <dgm:cxn modelId="{EA3D35CE-7306-4E4F-BFFE-4D2FC7DA2671}" type="presOf" srcId="{8986B11C-4CCD-40F6-B829-FF6344BB5954}" destId="{84B265B6-D3C4-4167-9BBE-546F621876DF}" srcOrd="1" destOrd="0" presId="urn:microsoft.com/office/officeart/2005/8/layout/list1"/>
    <dgm:cxn modelId="{F8BEB0B9-BC9D-438E-8669-40B3CEA8A381}" type="presOf" srcId="{C265A1A4-D99E-415E-B18C-DEEE23F2EC6F}" destId="{9C94B433-B480-47AE-9340-70ED39D5FBA5}" srcOrd="0" destOrd="0" presId="urn:microsoft.com/office/officeart/2005/8/layout/list1"/>
    <dgm:cxn modelId="{E07ECB73-70AF-4EF3-98F6-62FA52DF73D2}" srcId="{21D76B42-875E-43CC-B85F-B3FE4F99E18E}" destId="{48F74634-BEE3-4B47-A203-CCC4EF950AFC}" srcOrd="1" destOrd="0" parTransId="{417F4948-C12C-41C9-B336-FED7433036B5}" sibTransId="{E67D0DC9-0E27-4325-ABB6-73AE1A31F983}"/>
    <dgm:cxn modelId="{A137665B-F080-41BD-8355-D1D710A38F50}" type="presOf" srcId="{496326C0-5625-494A-82DD-707EDE0759A6}" destId="{70693D3A-1432-4482-B315-5D8841262FC7}" srcOrd="1" destOrd="0" presId="urn:microsoft.com/office/officeart/2005/8/layout/list1"/>
    <dgm:cxn modelId="{99061735-113C-429D-84C4-EDFFCA9C92A1}" type="presOf" srcId="{DB60E5ED-2015-4DA3-8C0F-99B0A050DD45}" destId="{5607A7F7-9DC2-4E0C-9FAC-28345DF42056}" srcOrd="0" destOrd="0" presId="urn:microsoft.com/office/officeart/2005/8/layout/list1"/>
    <dgm:cxn modelId="{2600A4B5-E092-4E42-BB26-9716EBD8DE23}" srcId="{DB60E5ED-2015-4DA3-8C0F-99B0A050DD45}" destId="{496326C0-5625-494A-82DD-707EDE0759A6}" srcOrd="2" destOrd="0" parTransId="{30FE4FDC-A70E-4458-AA7C-81F19CE80CFD}" sibTransId="{FF542408-38B5-416F-A095-EA07B14440B2}"/>
    <dgm:cxn modelId="{9147D44D-B932-4E3E-9528-E595E0D496FE}" type="presOf" srcId="{6D65C388-BE7B-4A29-BB36-7257F0E82CEC}" destId="{94F38EE4-6B22-4273-B0F7-5895E8EB4C6D}" srcOrd="0" destOrd="0" presId="urn:microsoft.com/office/officeart/2005/8/layout/list1"/>
    <dgm:cxn modelId="{045BE599-05C7-43F9-ADFE-D4E40CD2075F}" srcId="{496326C0-5625-494A-82DD-707EDE0759A6}" destId="{8E96E5EB-744B-4794-8D6B-C6F492A1D0AD}" srcOrd="1" destOrd="0" parTransId="{B756A43E-7B3D-4701-87EF-7D5B534EC5C6}" sibTransId="{E8909879-2A5E-4FFC-BF48-C1A92AB8B7B5}"/>
    <dgm:cxn modelId="{72A4B192-97A2-49C3-AB9A-33EE1A1DF9C6}" type="presParOf" srcId="{5607A7F7-9DC2-4E0C-9FAC-28345DF42056}" destId="{5627C4EA-C742-4085-B594-95B2A3892A58}" srcOrd="0" destOrd="0" presId="urn:microsoft.com/office/officeart/2005/8/layout/list1"/>
    <dgm:cxn modelId="{4581C5AD-3B3A-42A7-AEEF-528649C3D401}" type="presParOf" srcId="{5627C4EA-C742-4085-B594-95B2A3892A58}" destId="{C1DA9810-C1AE-4398-BE1C-AC242738AA59}" srcOrd="0" destOrd="0" presId="urn:microsoft.com/office/officeart/2005/8/layout/list1"/>
    <dgm:cxn modelId="{2518C6A1-29EA-448E-934B-4F4D6B8468F5}" type="presParOf" srcId="{5627C4EA-C742-4085-B594-95B2A3892A58}" destId="{0821903A-4A5A-4574-9B2B-D8D759070149}" srcOrd="1" destOrd="0" presId="urn:microsoft.com/office/officeart/2005/8/layout/list1"/>
    <dgm:cxn modelId="{5BD92FA9-3B19-42DB-8C61-3CC9524AE599}" type="presParOf" srcId="{5607A7F7-9DC2-4E0C-9FAC-28345DF42056}" destId="{5C2F92EE-2A37-45A9-869F-0CD5F09B8B21}" srcOrd="1" destOrd="0" presId="urn:microsoft.com/office/officeart/2005/8/layout/list1"/>
    <dgm:cxn modelId="{B5358247-038A-4CD2-AAB9-B551B118A592}" type="presParOf" srcId="{5607A7F7-9DC2-4E0C-9FAC-28345DF42056}" destId="{4EB5D953-756B-4FA4-BE36-730EF704861C}" srcOrd="2" destOrd="0" presId="urn:microsoft.com/office/officeart/2005/8/layout/list1"/>
    <dgm:cxn modelId="{AD375396-32CF-4E1B-AAE4-9BD46B3942A3}" type="presParOf" srcId="{5607A7F7-9DC2-4E0C-9FAC-28345DF42056}" destId="{524BF947-6AE2-45AB-A046-5C5AD33B48A9}" srcOrd="3" destOrd="0" presId="urn:microsoft.com/office/officeart/2005/8/layout/list1"/>
    <dgm:cxn modelId="{C8C32587-ADED-475C-8F0C-EAC37688D730}" type="presParOf" srcId="{5607A7F7-9DC2-4E0C-9FAC-28345DF42056}" destId="{00CE892B-ABAC-40F9-9ED0-4E2F24FB3665}" srcOrd="4" destOrd="0" presId="urn:microsoft.com/office/officeart/2005/8/layout/list1"/>
    <dgm:cxn modelId="{CE351785-6780-4954-B13F-F87CA9790535}" type="presParOf" srcId="{00CE892B-ABAC-40F9-9ED0-4E2F24FB3665}" destId="{956B95B0-A251-43A0-9D94-7AF1B9ED1C6C}" srcOrd="0" destOrd="0" presId="urn:microsoft.com/office/officeart/2005/8/layout/list1"/>
    <dgm:cxn modelId="{7DD3D1DA-F905-4FAA-9DF2-143EF39C1ABD}" type="presParOf" srcId="{00CE892B-ABAC-40F9-9ED0-4E2F24FB3665}" destId="{FD95B740-283A-4DDF-93FA-36187709FEFF}" srcOrd="1" destOrd="0" presId="urn:microsoft.com/office/officeart/2005/8/layout/list1"/>
    <dgm:cxn modelId="{0297C795-3A60-47FD-916D-48039557F7D7}" type="presParOf" srcId="{5607A7F7-9DC2-4E0C-9FAC-28345DF42056}" destId="{B2CF20BE-9EC8-4950-872D-BA2856E4B132}" srcOrd="5" destOrd="0" presId="urn:microsoft.com/office/officeart/2005/8/layout/list1"/>
    <dgm:cxn modelId="{FDC39F7E-0BE3-40AF-9419-749EBC486C50}" type="presParOf" srcId="{5607A7F7-9DC2-4E0C-9FAC-28345DF42056}" destId="{9C94B433-B480-47AE-9340-70ED39D5FBA5}" srcOrd="6" destOrd="0" presId="urn:microsoft.com/office/officeart/2005/8/layout/list1"/>
    <dgm:cxn modelId="{8B8E0B2A-AC83-4BF4-BE83-319698C2E8EE}" type="presParOf" srcId="{5607A7F7-9DC2-4E0C-9FAC-28345DF42056}" destId="{D1A3FDD7-2FD4-4804-AF40-893BB0F58A6A}" srcOrd="7" destOrd="0" presId="urn:microsoft.com/office/officeart/2005/8/layout/list1"/>
    <dgm:cxn modelId="{BD978C91-F2AE-44F5-BD3C-06BE74B1C3AF}" type="presParOf" srcId="{5607A7F7-9DC2-4E0C-9FAC-28345DF42056}" destId="{E95C1E51-1789-4482-9CB0-54D40918E7C6}" srcOrd="8" destOrd="0" presId="urn:microsoft.com/office/officeart/2005/8/layout/list1"/>
    <dgm:cxn modelId="{55FB2F5A-4353-4F9D-8C79-F5FF162BF4C0}" type="presParOf" srcId="{E95C1E51-1789-4482-9CB0-54D40918E7C6}" destId="{5A546512-0799-4DB4-9A5F-60C8D62E91A3}" srcOrd="0" destOrd="0" presId="urn:microsoft.com/office/officeart/2005/8/layout/list1"/>
    <dgm:cxn modelId="{5A75A246-E493-4A48-AED3-2F13F615C7BB}" type="presParOf" srcId="{E95C1E51-1789-4482-9CB0-54D40918E7C6}" destId="{70693D3A-1432-4482-B315-5D8841262FC7}" srcOrd="1" destOrd="0" presId="urn:microsoft.com/office/officeart/2005/8/layout/list1"/>
    <dgm:cxn modelId="{E9C37693-9BAE-4D6A-B1E8-54908B7D2151}" type="presParOf" srcId="{5607A7F7-9DC2-4E0C-9FAC-28345DF42056}" destId="{99752E06-8A6B-4A4D-9B85-9B8E27646B48}" srcOrd="9" destOrd="0" presId="urn:microsoft.com/office/officeart/2005/8/layout/list1"/>
    <dgm:cxn modelId="{CDD3E6EA-52AA-4C36-9597-5E15F531405F}" type="presParOf" srcId="{5607A7F7-9DC2-4E0C-9FAC-28345DF42056}" destId="{94F38EE4-6B22-4273-B0F7-5895E8EB4C6D}" srcOrd="10" destOrd="0" presId="urn:microsoft.com/office/officeart/2005/8/layout/list1"/>
    <dgm:cxn modelId="{34CE5997-CCF8-4E22-9ED9-5994148266A5}" type="presParOf" srcId="{5607A7F7-9DC2-4E0C-9FAC-28345DF42056}" destId="{8C17E507-C4E9-48AB-AF05-114EE28AD9D4}" srcOrd="11" destOrd="0" presId="urn:microsoft.com/office/officeart/2005/8/layout/list1"/>
    <dgm:cxn modelId="{3C8395C7-7C85-4BB1-BC5D-3F508BF07A8B}" type="presParOf" srcId="{5607A7F7-9DC2-4E0C-9FAC-28345DF42056}" destId="{37C29CCB-2D2B-4923-B80C-E4467F34B6E6}" srcOrd="12" destOrd="0" presId="urn:microsoft.com/office/officeart/2005/8/layout/list1"/>
    <dgm:cxn modelId="{7CFD6B6C-3BD5-4FC1-ADCD-76193798A295}" type="presParOf" srcId="{37C29CCB-2D2B-4923-B80C-E4467F34B6E6}" destId="{1AC34B11-E4D1-4129-BE99-B85EA2558035}" srcOrd="0" destOrd="0" presId="urn:microsoft.com/office/officeart/2005/8/layout/list1"/>
    <dgm:cxn modelId="{2954EB32-896F-4EF3-8AB5-A27AA5B18E83}" type="presParOf" srcId="{37C29CCB-2D2B-4923-B80C-E4467F34B6E6}" destId="{84B265B6-D3C4-4167-9BBE-546F621876DF}" srcOrd="1" destOrd="0" presId="urn:microsoft.com/office/officeart/2005/8/layout/list1"/>
    <dgm:cxn modelId="{1FB67982-9634-4F6B-B22B-7AFE1104B99D}" type="presParOf" srcId="{5607A7F7-9DC2-4E0C-9FAC-28345DF42056}" destId="{9B8F6F2C-DA6E-450E-8F11-0D986F737EE4}" srcOrd="13" destOrd="0" presId="urn:microsoft.com/office/officeart/2005/8/layout/list1"/>
    <dgm:cxn modelId="{A1BCA8B4-BDC4-496C-9556-0A74637D2721}" type="presParOf" srcId="{5607A7F7-9DC2-4E0C-9FAC-28345DF42056}" destId="{96318D3B-4241-469B-A282-5B42D191392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B5D953-756B-4FA4-BE36-730EF704861C}">
      <dsp:nvSpPr>
        <dsp:cNvPr id="0" name=""/>
        <dsp:cNvSpPr/>
      </dsp:nvSpPr>
      <dsp:spPr>
        <a:xfrm>
          <a:off x="0" y="346139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Remain the same regardless of activity level (enrollment)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insurance, rent</a:t>
          </a:r>
          <a:endParaRPr lang="en-US" sz="1600" kern="1200" dirty="0"/>
        </a:p>
      </dsp:txBody>
      <dsp:txXfrm>
        <a:off x="0" y="346139"/>
        <a:ext cx="8229600" cy="907200"/>
      </dsp:txXfrm>
    </dsp:sp>
    <dsp:sp modelId="{0821903A-4A5A-4574-9B2B-D8D759070149}">
      <dsp:nvSpPr>
        <dsp:cNvPr id="0" name=""/>
        <dsp:cNvSpPr/>
      </dsp:nvSpPr>
      <dsp:spPr>
        <a:xfrm>
          <a:off x="411480" y="109979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Fixed Costs</a:t>
          </a:r>
          <a:endParaRPr lang="en-US" sz="1600" kern="1200" dirty="0"/>
        </a:p>
      </dsp:txBody>
      <dsp:txXfrm>
        <a:off x="434537" y="133036"/>
        <a:ext cx="5714606" cy="426206"/>
      </dsp:txXfrm>
    </dsp:sp>
    <dsp:sp modelId="{9C94B433-B480-47AE-9340-70ED39D5FBA5}">
      <dsp:nvSpPr>
        <dsp:cNvPr id="0" name=""/>
        <dsp:cNvSpPr/>
      </dsp:nvSpPr>
      <dsp:spPr>
        <a:xfrm>
          <a:off x="0" y="1575899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Vary with each unit (camper)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food, supplies</a:t>
          </a:r>
          <a:endParaRPr lang="en-US" sz="1600" kern="1200" dirty="0"/>
        </a:p>
      </dsp:txBody>
      <dsp:txXfrm>
        <a:off x="0" y="1575899"/>
        <a:ext cx="8229600" cy="907200"/>
      </dsp:txXfrm>
    </dsp:sp>
    <dsp:sp modelId="{FD95B740-283A-4DDF-93FA-36187709FEFF}">
      <dsp:nvSpPr>
        <dsp:cNvPr id="0" name=""/>
        <dsp:cNvSpPr/>
      </dsp:nvSpPr>
      <dsp:spPr>
        <a:xfrm>
          <a:off x="411480" y="1339739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Variable Costs</a:t>
          </a:r>
          <a:endParaRPr lang="en-US" sz="1600" kern="1200" dirty="0"/>
        </a:p>
      </dsp:txBody>
      <dsp:txXfrm>
        <a:off x="434537" y="1362796"/>
        <a:ext cx="5714606" cy="426206"/>
      </dsp:txXfrm>
    </dsp:sp>
    <dsp:sp modelId="{94F38EE4-6B22-4273-B0F7-5895E8EB4C6D}">
      <dsp:nvSpPr>
        <dsp:cNvPr id="0" name=""/>
        <dsp:cNvSpPr/>
      </dsp:nvSpPr>
      <dsp:spPr>
        <a:xfrm>
          <a:off x="0" y="2805660"/>
          <a:ext cx="82296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Vary with activity, but not in a direct relationship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include maintenance costs, telephone, staff training</a:t>
          </a:r>
          <a:endParaRPr lang="en-US" sz="1600" kern="1200" dirty="0"/>
        </a:p>
      </dsp:txBody>
      <dsp:txXfrm>
        <a:off x="0" y="2805660"/>
        <a:ext cx="8229600" cy="907200"/>
      </dsp:txXfrm>
    </dsp:sp>
    <dsp:sp modelId="{70693D3A-1432-4482-B315-5D8841262FC7}">
      <dsp:nvSpPr>
        <dsp:cNvPr id="0" name=""/>
        <dsp:cNvSpPr/>
      </dsp:nvSpPr>
      <dsp:spPr>
        <a:xfrm>
          <a:off x="411480" y="256950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Semi-variable Costs</a:t>
          </a:r>
          <a:endParaRPr lang="en-US" sz="1600" kern="1200" dirty="0"/>
        </a:p>
      </dsp:txBody>
      <dsp:txXfrm>
        <a:off x="434537" y="2592557"/>
        <a:ext cx="5714606" cy="426206"/>
      </dsp:txXfrm>
    </dsp:sp>
    <dsp:sp modelId="{96318D3B-4241-469B-A282-5B42D191392B}">
      <dsp:nvSpPr>
        <dsp:cNvPr id="0" name=""/>
        <dsp:cNvSpPr/>
      </dsp:nvSpPr>
      <dsp:spPr>
        <a:xfrm>
          <a:off x="0" y="403542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33248" rIns="63870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Equipment, Furniture, Software</a:t>
          </a:r>
          <a:endParaRPr lang="en-US" sz="1600" kern="1200" dirty="0"/>
        </a:p>
      </dsp:txBody>
      <dsp:txXfrm>
        <a:off x="0" y="4035420"/>
        <a:ext cx="8229600" cy="655200"/>
      </dsp:txXfrm>
    </dsp:sp>
    <dsp:sp modelId="{84B265B6-D3C4-4167-9BBE-546F621876DF}">
      <dsp:nvSpPr>
        <dsp:cNvPr id="0" name=""/>
        <dsp:cNvSpPr/>
      </dsp:nvSpPr>
      <dsp:spPr>
        <a:xfrm>
          <a:off x="411480" y="3799260"/>
          <a:ext cx="576072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Other Costs</a:t>
          </a:r>
          <a:endParaRPr lang="en-US" sz="1600" kern="1200" dirty="0"/>
        </a:p>
      </dsp:txBody>
      <dsp:txXfrm>
        <a:off x="434537" y="382231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D8712975-A57E-7B40-A183-A9F0422F17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88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/>
          <a:lstStyle>
            <a:lvl1pPr algn="r">
              <a:defRPr sz="1100"/>
            </a:lvl1pPr>
          </a:lstStyle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4" rIns="96649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9" tIns="48324" rIns="96649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649" tIns="48324" rIns="96649" bIns="48324" rtlCol="0" anchor="b"/>
          <a:lstStyle>
            <a:lvl1pPr algn="r">
              <a:defRPr sz="1100"/>
            </a:lvl1pPr>
          </a:lstStyle>
          <a:p>
            <a:fld id="{1ACA2638-AD3D-2142-91BA-E32B40CCE7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509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1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873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24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27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3FB9-952A-4675-8ED3-502DB3798874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0144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9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93190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33FB9-952A-4675-8ED3-502DB3798874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33126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35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3AA2-CE1B-4D0A-90AA-43CCFF09367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6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93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76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57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11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24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907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4143589" y="9119473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49" tIns="48324" rIns="96649" bIns="48324" anchor="b"/>
          <a:lstStyle/>
          <a:p>
            <a:pPr algn="r"/>
            <a:fld id="{80B0CAF1-A8B2-43F8-8124-A8D5578B615D}" type="slidenum">
              <a:rPr lang="en-US" sz="1100"/>
              <a:pPr algn="r"/>
              <a:t>25</a:t>
            </a:fld>
            <a:endParaRPr lang="en-US" sz="1100" dirty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593725"/>
            <a:ext cx="4797425" cy="3598863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055" y="4267201"/>
            <a:ext cx="5361093" cy="4877276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73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60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00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32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3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709ED5-ABB3-4881-93C8-F07C8F14C1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59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60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80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10/4/2012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5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2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1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741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CA2638-AD3D-2142-91BA-E32B40CCE74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5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054225"/>
            <a:ext cx="6705600" cy="1603375"/>
          </a:xfrm>
          <a:prstGeom prst="rect">
            <a:avLst/>
          </a:prstGeom>
        </p:spPr>
        <p:txBody>
          <a:bodyPr vert="horz" anchor="b"/>
          <a:lstStyle>
            <a:lvl1pPr algn="l"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343400"/>
            <a:ext cx="6705600" cy="7620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1774585" y="599122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September 25, 2012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751818" y="5257800"/>
            <a:ext cx="3049563" cy="685800"/>
          </a:xfrm>
          <a:prstGeom prst="rect">
            <a:avLst/>
          </a:prstGeom>
        </p:spPr>
        <p:txBody>
          <a:bodyPr vert="horz" anchor="t" anchorCtr="0"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5410200" y="762000"/>
            <a:ext cx="3048000" cy="9271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400"/>
            </a:lvl1pPr>
          </a:lstStyle>
          <a:p>
            <a:r>
              <a:rPr lang="en-US" dirty="0" smtClean="0"/>
              <a:t>Client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40827C-A85B-40B8-B387-32642D901281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ED3B52-6652-43F0-9C4B-E195A96E2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  <a:prstGeom prst="rect">
            <a:avLst/>
          </a:prstGeom>
        </p:spPr>
        <p:txBody>
          <a:bodyPr vert="horz"/>
          <a:lstStyle>
            <a:lvl1pPr marL="177800" indent="-173038">
              <a:spcAft>
                <a:spcPts val="600"/>
              </a:spcAft>
              <a:buClr>
                <a:schemeClr val="accent2"/>
              </a:buClr>
              <a:buSzPct val="100000"/>
              <a:defRPr sz="2000"/>
            </a:lvl1pPr>
            <a:lvl2pPr marL="685800" indent="-228600">
              <a:spcAft>
                <a:spcPts val="600"/>
              </a:spcAft>
              <a:buClr>
                <a:schemeClr val="accent2"/>
              </a:buClr>
              <a:buSzPct val="125000"/>
              <a:defRPr sz="1800"/>
            </a:lvl2pPr>
            <a:lvl3pPr marL="1092200" indent="-177800">
              <a:spcAft>
                <a:spcPts val="600"/>
              </a:spcAft>
              <a:buClr>
                <a:schemeClr val="accent2"/>
              </a:buClr>
              <a:buSzPct val="125000"/>
              <a:defRPr sz="1600"/>
            </a:lvl3pPr>
            <a:lvl4pPr marL="15494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4pPr>
            <a:lvl5pPr marL="2006600" indent="-177800">
              <a:spcAft>
                <a:spcPts val="600"/>
              </a:spcAft>
              <a:buClr>
                <a:schemeClr val="accent2"/>
              </a:buClr>
              <a:buSzPct val="125000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3024187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8013"/>
            <a:ext cx="7772400" cy="1500187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 sz="2000" b="1">
                <a:solidFill>
                  <a:srgbClr val="46AF3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1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37338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46AF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76600"/>
          </a:xfrm>
          <a:prstGeom prst="rect">
            <a:avLst/>
          </a:prstGeom>
        </p:spPr>
        <p:txBody>
          <a:bodyPr vert="horz"/>
          <a:lstStyle>
            <a:lvl1pPr marL="177800" indent="-177800"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370012"/>
            <a:ext cx="8229600" cy="1588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DC34-AA7F-534A-9086-6E85837D9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</p:spPr>
        <p:txBody>
          <a:bodyPr vert="horz"/>
          <a:lstStyle>
            <a:lvl1pPr marL="177800" indent="-17780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800"/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600"/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FMA Logo DIGIT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1020" y="137160"/>
            <a:ext cx="1762580" cy="100584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400800" cy="86836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anchor="ctr"/>
          <a:lstStyle>
            <a:lvl1pPr algn="l">
              <a:defRPr sz="28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" y="76200"/>
            <a:ext cx="8915400" cy="662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56" r:id="rId8"/>
    <p:sldLayoutId id="2147483660" r:id="rId9"/>
    <p:sldLayoutId id="2147483662" r:id="rId1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emf"/><Relationship Id="rId11" Type="http://schemas.openxmlformats.org/officeDocument/2006/relationships/hyperlink" Target="mailto:tacker@hgf.org" TargetMode="External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Relationship Id="rId1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twitter.com/FMA4Nonprofits" TargetMode="External"/><Relationship Id="rId7" Type="http://schemas.openxmlformats.org/officeDocument/2006/relationships/hyperlink" Target="http://www.facebook.com/fiscalmanagementassociat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hyperlink" Target="http://www.linkedin.com/pub/sarah-walker/27/902/28b" TargetMode="External"/><Relationship Id="rId4" Type="http://schemas.openxmlformats.org/officeDocument/2006/relationships/image" Target="../media/image29.png"/><Relationship Id="rId9" Type="http://schemas.openxmlformats.org/officeDocument/2006/relationships/hyperlink" Target="mailto:hpolanco@fmaonline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018" y="2438400"/>
            <a:ext cx="7315982" cy="1603375"/>
          </a:xfrm>
        </p:spPr>
        <p:txBody>
          <a:bodyPr/>
          <a:lstStyle/>
          <a:p>
            <a:r>
              <a:rPr lang="en-US" sz="3400" dirty="0" smtClean="0"/>
              <a:t>Part 1: Understanding Financial Statements and Reports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451430" y="4311652"/>
            <a:ext cx="6705600" cy="762000"/>
          </a:xfrm>
        </p:spPr>
        <p:txBody>
          <a:bodyPr/>
          <a:lstStyle/>
          <a:p>
            <a:r>
              <a:rPr lang="en-US" dirty="0" smtClean="0"/>
              <a:t>Financial Literacy Series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1473415" y="6111875"/>
            <a:ext cx="2514600" cy="365125"/>
          </a:xfrm>
        </p:spPr>
        <p:txBody>
          <a:bodyPr/>
          <a:lstStyle/>
          <a:p>
            <a:pPr algn="l"/>
            <a:r>
              <a:rPr lang="en-US" sz="2000" dirty="0" smtClean="0"/>
              <a:t>March 20, 2018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38514" y="4159252"/>
            <a:ext cx="7086600" cy="0"/>
          </a:xfrm>
          <a:prstGeom prst="line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 txBox="1">
            <a:spLocks/>
          </p:cNvSpPr>
          <p:nvPr/>
        </p:nvSpPr>
        <p:spPr>
          <a:xfrm>
            <a:off x="1479676" y="4984532"/>
            <a:ext cx="7145438" cy="685800"/>
          </a:xfrm>
          <a:prstGeom prst="rect">
            <a:avLst/>
          </a:prstGeom>
        </p:spPr>
        <p:txBody>
          <a:bodyPr vert="horz" anchor="t" anchorCtr="0"/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0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000" dirty="0" smtClean="0"/>
              <a:t>Gina </a:t>
            </a:r>
            <a:r>
              <a:rPr lang="en-US" sz="2000" dirty="0"/>
              <a:t>McDonald, </a:t>
            </a:r>
            <a:r>
              <a:rPr lang="en-US" sz="2000" dirty="0" smtClean="0"/>
              <a:t>CPA, Lead </a:t>
            </a:r>
            <a:r>
              <a:rPr lang="en-US" sz="2000" dirty="0"/>
              <a:t>Consultant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fma-logo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" y="685801"/>
            <a:ext cx="2828603" cy="1155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92248"/>
            <a:ext cx="4114800" cy="1297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0192"/>
            <a:ext cx="8340753" cy="67678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0" y="3048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(Balance Sheet)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838200" y="33020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2400" b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transaction – Camper Tuition</a:t>
            </a:r>
            <a:endParaRPr lang="en-US" dirty="0"/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352800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74DC34-AA7F-534A-9086-6E85837D99C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7321" y="1483697"/>
            <a:ext cx="3886200" cy="73992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96971" y="1482725"/>
            <a:ext cx="3886200" cy="73801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729520" y="1512858"/>
            <a:ext cx="3537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Balance Sheet –               shows assets &amp; liabilities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4615720" y="1482725"/>
            <a:ext cx="3822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Income Statement –             shows income &amp; expense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97" y="2530474"/>
            <a:ext cx="8521320" cy="30321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686800" cy="639762"/>
          </a:xfrm>
        </p:spPr>
        <p:txBody>
          <a:bodyPr/>
          <a:lstStyle/>
          <a:p>
            <a:r>
              <a:rPr lang="en-US" dirty="0" smtClean="0"/>
              <a:t>Organizational performance for period of time (quarter, year, etc.)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2200" dirty="0" smtClean="0"/>
              <a:t>Revenues by type and restriction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Expenses broken out for each activity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Fiscal year’s operating results (surplus/deficit)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sz="2200" dirty="0" smtClean="0"/>
              <a:t>Amount released from restrictions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Balance of Donor Restricted Net Assets being carried forward into the next fiscal year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137478"/>
            <a:ext cx="6781800" cy="868362"/>
          </a:xfrm>
        </p:spPr>
        <p:txBody>
          <a:bodyPr/>
          <a:lstStyle/>
          <a:p>
            <a:r>
              <a:rPr lang="en-US" dirty="0" smtClean="0"/>
              <a:t>Statement of Activities (Income Statement)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" y="3505200"/>
            <a:ext cx="8229600" cy="639762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Revenues released from restriction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8111"/>
            <a:ext cx="8496300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69622" y="152400"/>
            <a:ext cx="6400800" cy="86868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/>
          <a:lstStyle/>
          <a:p>
            <a:r>
              <a:rPr lang="en-US" dirty="0" smtClean="0"/>
              <a:t>Types of Costs</a:t>
            </a:r>
            <a:endParaRPr lang="en-US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/>
              <a:t>14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192326"/>
              </p:ext>
            </p:extLst>
          </p:nvPr>
        </p:nvGraphicFramePr>
        <p:xfrm>
          <a:off x="45720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4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228600"/>
            <a:ext cx="8662988" cy="64948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4937" y="228600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Evaluate expenses for each different activity (arts &amp; crafts, horseback riding, etc.)</a:t>
            </a:r>
            <a:endParaRPr lang="en-US" sz="1600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 of Functional Expenses: Resource Allocations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Expenses</a:t>
            </a:r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85800" y="3260725"/>
            <a:ext cx="259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Functional Expense Composition</a:t>
            </a:r>
            <a:endParaRPr lang="en-US" sz="2200" b="1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53500" y="3124200"/>
            <a:ext cx="19756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Program Expense</a:t>
            </a:r>
            <a:endParaRPr lang="en-US" sz="1900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5253500" y="3532496"/>
            <a:ext cx="1975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91500" y="3581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4495800" y="4267200"/>
            <a:ext cx="36619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General &amp; Administrative Expense</a:t>
            </a:r>
            <a:endParaRPr lang="en-US" sz="1900" dirty="0"/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4648200" y="4699331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4419600" y="4724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177300" y="5426075"/>
            <a:ext cx="230511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Fundraising Expense</a:t>
            </a:r>
            <a:endParaRPr lang="en-US" sz="1900" dirty="0"/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5402122" y="5848019"/>
            <a:ext cx="173477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491500" y="5883275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Expenses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886200" y="2362200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" y="2363813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9600" y="2394284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886200" y="2394284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Statement of Functional Expenses: Resource Allocations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Expenses</a:t>
            </a:r>
            <a:endParaRPr lang="en-US" dirty="0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685800" y="3260725"/>
            <a:ext cx="259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 dirty="0" smtClean="0"/>
              <a:t>Cost per camper</a:t>
            </a:r>
            <a:endParaRPr lang="en-US" sz="2200" b="1" dirty="0"/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5253500" y="3124200"/>
            <a:ext cx="181921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Wingdings 3" pitchFamily="18" charset="2"/>
              <a:buNone/>
            </a:pPr>
            <a:r>
              <a:rPr lang="en-US" sz="1900" dirty="0" smtClean="0"/>
              <a:t>Camp Expenses</a:t>
            </a:r>
            <a:endParaRPr lang="en-US" sz="1900" dirty="0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5253500" y="3532496"/>
            <a:ext cx="197560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4491500" y="35814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/>
              <a:t>Total Campers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886200" y="2362200"/>
            <a:ext cx="4648200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9600" y="2363813"/>
            <a:ext cx="2737512" cy="4603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609600" y="2394284"/>
            <a:ext cx="2737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Indicator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3886200" y="2394284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4267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Assumes camp tuition should cover all camp expenses.  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dirty="0" smtClean="0">
                <a:solidFill>
                  <a:schemeClr val="accent2"/>
                </a:solidFill>
              </a:rPr>
              <a:t>Consider </a:t>
            </a:r>
            <a:r>
              <a:rPr lang="en-US" sz="2000" b="1" dirty="0">
                <a:solidFill>
                  <a:schemeClr val="accent2"/>
                </a:solidFill>
              </a:rPr>
              <a:t>whether other revenue sources (donations) cover administrative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b="1" i="1" dirty="0">
                <a:solidFill>
                  <a:schemeClr val="accent1"/>
                </a:solidFill>
              </a:rPr>
              <a:t>What is the cash </a:t>
            </a:r>
            <a:r>
              <a:rPr lang="en-US" sz="2000" b="1" i="1" dirty="0" smtClean="0">
                <a:solidFill>
                  <a:schemeClr val="accent1"/>
                </a:solidFill>
              </a:rPr>
              <a:t>inflow timing </a:t>
            </a:r>
            <a:r>
              <a:rPr lang="en-US" sz="2000" b="1" i="1" dirty="0">
                <a:solidFill>
                  <a:schemeClr val="accent1"/>
                </a:solidFill>
              </a:rPr>
              <a:t>of revenues compared to </a:t>
            </a:r>
            <a:r>
              <a:rPr lang="en-US" sz="2000" b="1" i="1" dirty="0" smtClean="0">
                <a:solidFill>
                  <a:schemeClr val="accent1"/>
                </a:solidFill>
              </a:rPr>
              <a:t>timing for payment of expenses… use the cash projection.</a:t>
            </a:r>
            <a:endParaRPr lang="en-US" sz="2000" b="1" i="1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1"/>
              </a:solidFill>
            </a:endParaRPr>
          </a:p>
        </p:txBody>
      </p:sp>
      <p:cxnSp>
        <p:nvCxnSpPr>
          <p:cNvPr id="4" name="Straight Arrow Connector 3"/>
          <p:cNvCxnSpPr>
            <a:endCxn id="9" idx="1"/>
          </p:cNvCxnSpPr>
          <p:nvPr/>
        </p:nvCxnSpPr>
        <p:spPr>
          <a:xfrm flipV="1">
            <a:off x="2895600" y="3316561"/>
            <a:ext cx="2357900" cy="950640"/>
          </a:xfrm>
          <a:prstGeom prst="straightConnector1">
            <a:avLst/>
          </a:prstGeom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59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Cash Projection</a:t>
            </a:r>
            <a:endParaRPr lang="en-US" dirty="0"/>
          </a:p>
        </p:txBody>
      </p:sp>
      <p:sp>
        <p:nvSpPr>
          <p:cNvPr id="74754" name="Content Placeholder 5"/>
          <p:cNvSpPr>
            <a:spLocks noGrp="1"/>
          </p:cNvSpPr>
          <p:nvPr>
            <p:ph idx="1"/>
          </p:nvPr>
        </p:nvSpPr>
        <p:spPr bwMode="auto">
          <a:xfrm>
            <a:off x="457200" y="2790498"/>
            <a:ext cx="8229600" cy="35052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Translates budget items into </a:t>
            </a:r>
            <a:r>
              <a:rPr lang="en-US" sz="2300" b="1" dirty="0" smtClean="0">
                <a:solidFill>
                  <a:srgbClr val="0061B2"/>
                </a:solidFill>
              </a:rPr>
              <a:t>calendar of cash receipts and disbursements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Includes cash outlays that </a:t>
            </a:r>
            <a:r>
              <a:rPr lang="en-US" sz="2300" b="1" dirty="0" smtClean="0">
                <a:solidFill>
                  <a:srgbClr val="0061B2"/>
                </a:solidFill>
              </a:rPr>
              <a:t>may not be included in the operating budget </a:t>
            </a:r>
            <a:r>
              <a:rPr lang="en-US" sz="2300" dirty="0" smtClean="0"/>
              <a:t>(e.g. repayment of debt principal or purchase of fixed assets)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Identifies periods of potential </a:t>
            </a:r>
            <a:r>
              <a:rPr lang="en-US" sz="2300" b="1" dirty="0" smtClean="0">
                <a:solidFill>
                  <a:srgbClr val="0061B2"/>
                </a:solidFill>
              </a:rPr>
              <a:t>cash shortfall or excess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2300" dirty="0" smtClean="0"/>
              <a:t>Should be </a:t>
            </a:r>
            <a:r>
              <a:rPr lang="en-US" sz="2300" b="1" dirty="0" smtClean="0">
                <a:solidFill>
                  <a:srgbClr val="0061B2"/>
                </a:solidFill>
              </a:rPr>
              <a:t>updated monthly </a:t>
            </a:r>
            <a:r>
              <a:rPr lang="en-US" sz="2300" dirty="0" smtClean="0"/>
              <a:t>to account for actual results and revised expectations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" y="1447800"/>
            <a:ext cx="8229600" cy="10668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6 to 12-month plan for cash disbursements and receipts, month by month, incorporating both operating and capital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2688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Sample Cash Flow Template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1447800"/>
            <a:ext cx="88582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Introductions &amp; </a:t>
            </a:r>
            <a:br>
              <a:rPr lang="en-US" b="0" dirty="0" smtClean="0"/>
            </a:br>
            <a:r>
              <a:rPr lang="en-US" b="0" dirty="0" smtClean="0"/>
              <a:t>initiative overview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Projections: Where to Focus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6969" t="38477" r="47731" b="29780"/>
          <a:stretch>
            <a:fillRect/>
          </a:stretch>
        </p:blipFill>
        <p:spPr bwMode="auto">
          <a:xfrm>
            <a:off x="325582" y="2373923"/>
            <a:ext cx="8437418" cy="356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228600" y="5105400"/>
            <a:ext cx="8666018" cy="1066800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auto">
          <a:xfrm>
            <a:off x="457200" y="1583625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3038">
              <a:buClr>
                <a:schemeClr val="accent2"/>
              </a:buClr>
              <a:buSzPct val="100000"/>
            </a:pPr>
            <a:r>
              <a:rPr lang="en-US" sz="2400" b="1" dirty="0">
                <a:solidFill>
                  <a:schemeClr val="accent2"/>
                </a:solidFill>
                <a:latin typeface="Franklin Gothic Book" pitchFamily="34" charset="0"/>
              </a:rPr>
              <a:t>Cash Flow Projection Template 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5791200" y="1578862"/>
            <a:ext cx="2743200" cy="671513"/>
            <a:chOff x="5791200" y="1676400"/>
            <a:chExt cx="2743200" cy="671926"/>
          </a:xfrm>
        </p:grpSpPr>
        <p:sp>
          <p:nvSpPr>
            <p:cNvPr id="8" name="Rounded Rectangle 7"/>
            <p:cNvSpPr/>
            <p:nvPr/>
          </p:nvSpPr>
          <p:spPr>
            <a:xfrm>
              <a:off x="5791200" y="1676400"/>
              <a:ext cx="2743200" cy="457481"/>
            </a:xfrm>
            <a:prstGeom prst="roundRect">
              <a:avLst/>
            </a:prstGeom>
            <a:noFill/>
            <a:ln w="222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rgbClr val="0070C0"/>
                  </a:solidFill>
                </a:rPr>
                <a:t>www.strongnonprofits.org </a:t>
              </a:r>
            </a:p>
          </p:txBody>
        </p:sp>
        <p:pic>
          <p:nvPicPr>
            <p:cNvPr id="9" name="Picture 4" descr="C:\Users\swalker\AppData\Local\Microsoft\Windows\Temporary Internet Files\Content.IE5\YLIQ8TV7\mouse-pointer-md[1]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rot="554295">
              <a:off x="5832897" y="2043497"/>
              <a:ext cx="281381" cy="30482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2001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Question BREAK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140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8229600" cy="639762"/>
          </a:xfrm>
        </p:spPr>
        <p:txBody>
          <a:bodyPr/>
          <a:lstStyle/>
          <a:p>
            <a:r>
              <a:rPr lang="en-US" dirty="0" smtClean="0"/>
              <a:t>Key Performance Indicators (KPIs): metrics used to assess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8229600" cy="3581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Successful Key Performance Indicators (KPIs) will: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Represent business model drivers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Reflect progress toward intended outcomes</a:t>
            </a:r>
            <a:endParaRPr lang="en-US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Guide priorities and decisions (“what gets measured gets done”)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“Key” in KPIs is important: </a:t>
            </a:r>
            <a:r>
              <a:rPr lang="en-US" b="1" dirty="0" smtClean="0"/>
              <a:t>limit total KPIs to a number that can realistically be monitored</a:t>
            </a:r>
            <a:endParaRPr lang="en-US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 smtClean="0"/>
              <a:t>A set of KPIs isn’t forever: </a:t>
            </a:r>
            <a:r>
              <a:rPr lang="en-US" dirty="0" smtClean="0"/>
              <a:t>metrics should be periodically reassessed for efficacy and organizational alignment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measure?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have you </a:t>
            </a:r>
            <a:r>
              <a:rPr lang="en-US" i="1" dirty="0" smtClean="0"/>
              <a:t>been</a:t>
            </a:r>
            <a:r>
              <a:rPr lang="en-US" dirty="0" smtClean="0"/>
              <a:t> and where are you </a:t>
            </a:r>
            <a:r>
              <a:rPr lang="en-US" i="1" dirty="0" smtClean="0"/>
              <a:t>going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8229600" cy="4191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Financial trends: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Provide insight into the previous year’s  results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Allow an organization to use historical results to inform future decision-making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Set </a:t>
            </a:r>
            <a:r>
              <a:rPr lang="en-US" dirty="0"/>
              <a:t>financial goals for the upcoming fiscal year, incorporating the Board’s perspective: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Budget for a surplus, deficit, or break-even?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Recoup past deficits?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Build reserves?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Define how budgetary goals continue or reverse past financial trends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 PREVIEW- The Annual 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IRS Form 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Information return for organizations exempt from income tax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Provides the IRS and state charity agencies with information to assist them in enforcing the laws governing nonprofits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200" dirty="0"/>
          </a:p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200" dirty="0" smtClean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sz="22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Form 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808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990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 smtClean="0"/>
              <a:t>PUBLIC DOCUMENT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 smtClean="0"/>
              <a:t>Mission Statement, Program Service Accomplishments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 smtClean="0"/>
              <a:t>DISCLOSURES – Compensation, Policies and More Policies…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 smtClean="0"/>
              <a:t>Audits </a:t>
            </a:r>
            <a:r>
              <a:rPr lang="en-US" sz="2200" dirty="0"/>
              <a:t>conform to Generally Accepted </a:t>
            </a:r>
            <a:r>
              <a:rPr lang="en-US" sz="2200" dirty="0" smtClean="0"/>
              <a:t>Accounting </a:t>
            </a:r>
            <a:r>
              <a:rPr lang="en-US" sz="2200" dirty="0"/>
              <a:t>Principles (GAAP), which is not required of data in the 990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200" dirty="0" smtClean="0"/>
              <a:t>Form 990 does not provide detail about donor-imposed restrictions on revenue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IRS Form 990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5989" t="23617" r="14297" b="38206"/>
          <a:stretch>
            <a:fillRect/>
          </a:stretch>
        </p:blipFill>
        <p:spPr bwMode="auto">
          <a:xfrm>
            <a:off x="120597" y="3339052"/>
            <a:ext cx="8930578" cy="351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960225" y="5486400"/>
            <a:ext cx="3063178" cy="1143000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9678" t="23481" r="18477" b="43093"/>
          <a:stretch>
            <a:fillRect/>
          </a:stretch>
        </p:blipFill>
        <p:spPr bwMode="auto">
          <a:xfrm>
            <a:off x="152400" y="685800"/>
            <a:ext cx="877817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149116"/>
            <a:ext cx="8153400" cy="689084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Front Page: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61B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Part I, Summary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1B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09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5350" t="16889" r="13658" b="36004"/>
          <a:stretch>
            <a:fillRect/>
          </a:stretch>
        </p:blipFill>
        <p:spPr bwMode="auto">
          <a:xfrm>
            <a:off x="152400" y="838199"/>
            <a:ext cx="8778178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399" y="152400"/>
            <a:ext cx="877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1B2"/>
                </a:solidFill>
              </a:rPr>
              <a:t>Part III: Statement of Program Service Accomplishments</a:t>
            </a:r>
            <a:endParaRPr lang="en-US" sz="2800" b="1" i="1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463040"/>
            <a:ext cx="8778178" cy="914400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9678" t="31702" r="17635" b="54951"/>
          <a:stretch>
            <a:fillRect/>
          </a:stretch>
        </p:blipFill>
        <p:spPr bwMode="auto">
          <a:xfrm>
            <a:off x="152398" y="5029200"/>
            <a:ext cx="877817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19678" t="66177" r="17635" b="23011"/>
          <a:stretch>
            <a:fillRect/>
          </a:stretch>
        </p:blipFill>
        <p:spPr bwMode="auto">
          <a:xfrm>
            <a:off x="152399" y="6055539"/>
            <a:ext cx="8778178" cy="80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4164675"/>
            <a:ext cx="8778178" cy="635925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5138650"/>
            <a:ext cx="8778178" cy="635925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6036425"/>
            <a:ext cx="8778178" cy="635925"/>
          </a:xfrm>
          <a:prstGeom prst="rect">
            <a:avLst/>
          </a:prstGeom>
          <a:noFill/>
          <a:ln w="317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Questions?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371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509031"/>
            <a:ext cx="1838759" cy="35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7154" y="6513443"/>
            <a:ext cx="1903332" cy="35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999" y="6509853"/>
            <a:ext cx="1903332" cy="355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817" y="6513442"/>
            <a:ext cx="1903332" cy="35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6743" y="6513443"/>
            <a:ext cx="1638300" cy="355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3267641" y="-288212"/>
            <a:ext cx="6416398" cy="7052877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9689" y="6275702"/>
            <a:ext cx="3147955" cy="146417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1752600" y="1953901"/>
            <a:ext cx="6781800" cy="4142099"/>
          </a:xfrm>
        </p:spPr>
        <p:txBody>
          <a:bodyPr>
            <a:noAutofit/>
          </a:bodyPr>
          <a:lstStyle/>
          <a:p>
            <a:pPr algn="l">
              <a:lnSpc>
                <a:spcPct val="130000"/>
              </a:lnSpc>
            </a:pPr>
            <a:r>
              <a:rPr lang="en-US" sz="19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Part 1: Understanding Financial Statements and Reports</a:t>
            </a:r>
          </a:p>
          <a:p>
            <a:pPr algn="l">
              <a:lnSpc>
                <a:spcPct val="130000"/>
              </a:lnSpc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March 20, 2018</a:t>
            </a:r>
            <a:endParaRPr lang="en-US" sz="1400" b="1" dirty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Tara Acker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Helvetica 65 Medium"/>
                <a:cs typeface="Aharoni" pitchFamily="2" charset="-79"/>
              </a:rPr>
              <a:t>Mentor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90809"/>
                </a:solidFill>
                <a:latin typeface="Helvetica 65 Medium"/>
                <a:cs typeface="Aharoni" pitchFamily="2" charset="-79"/>
                <a:hlinkClick r:id="rId11"/>
              </a:rPr>
              <a:t>tacker@hgf.org</a:t>
            </a:r>
            <a:endParaRPr lang="en-US" sz="14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endParaRPr lang="en-US" sz="14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  <a:p>
            <a:pPr algn="l">
              <a:lnSpc>
                <a:spcPct val="130000"/>
              </a:lnSpc>
            </a:pPr>
            <a:endParaRPr lang="en-US" sz="2000" b="1" dirty="0" smtClean="0">
              <a:solidFill>
                <a:srgbClr val="090809"/>
              </a:solidFill>
              <a:latin typeface="Helvetica 65 Medium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1272789"/>
            <a:ext cx="4800601" cy="681112"/>
          </a:xfrm>
          <a:prstGeom prst="rect">
            <a:avLst/>
          </a:prstGeom>
        </p:spPr>
      </p:pic>
      <p:sp>
        <p:nvSpPr>
          <p:cNvPr id="31" name="Subtitle 2"/>
          <p:cNvSpPr txBox="1">
            <a:spLocks/>
          </p:cNvSpPr>
          <p:nvPr/>
        </p:nvSpPr>
        <p:spPr>
          <a:xfrm>
            <a:off x="228600" y="1369869"/>
            <a:ext cx="4572000" cy="559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spc="300" dirty="0" smtClean="0">
                <a:solidFill>
                  <a:schemeClr val="bg2"/>
                </a:solidFill>
                <a:latin typeface="Gill Sans MT"/>
                <a:cs typeface="Gill Sans MT"/>
              </a:rPr>
              <a:t>Financial Literacy Webinar Series</a:t>
            </a:r>
          </a:p>
          <a:p>
            <a:pPr algn="l"/>
            <a:endParaRPr lang="en-US" sz="1400" spc="3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773" y="304800"/>
            <a:ext cx="3864871" cy="120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630802"/>
            <a:ext cx="4506937" cy="25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4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/>
              <a:t>Join us for part 2</a:t>
            </a:r>
            <a:endParaRPr lang="en-US" b="0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08572" y="3305331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B</a:t>
            </a:r>
            <a:r>
              <a:rPr lang="en-US" sz="3600" i="1" cap="none" dirty="0" smtClean="0"/>
              <a:t>uilding Your Organization’s Financial Planning Muscle</a:t>
            </a:r>
          </a:p>
          <a:p>
            <a:endParaRPr lang="en-US" sz="3600" b="0" i="1" cap="none" dirty="0" smtClean="0"/>
          </a:p>
          <a:p>
            <a:r>
              <a:rPr lang="en-US" sz="3200" b="0" i="1" cap="none" dirty="0" smtClean="0"/>
              <a:t>April 10</a:t>
            </a:r>
            <a:r>
              <a:rPr lang="en-US" sz="3200" b="0" i="1" cap="none" baseline="30000" dirty="0" smtClean="0"/>
              <a:t>th</a:t>
            </a:r>
            <a:endParaRPr lang="en-US" sz="3200" b="0" i="1" cap="none" dirty="0" smtClean="0"/>
          </a:p>
          <a:p>
            <a:r>
              <a:rPr lang="en-US" sz="3200" b="0" i="1" cap="none" dirty="0" smtClean="0"/>
              <a:t>1pm EST</a:t>
            </a:r>
            <a:endParaRPr lang="en-US" sz="3200" b="0" i="1" dirty="0"/>
          </a:p>
        </p:txBody>
      </p:sp>
    </p:spTree>
    <p:extLst>
      <p:ext uri="{BB962C8B-B14F-4D97-AF65-F5344CB8AC3E}">
        <p14:creationId xmlns:p14="http://schemas.microsoft.com/office/powerpoint/2010/main" val="27423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6896" y="3407392"/>
            <a:ext cx="7883856" cy="103154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Established in 1999 to serve not-for-profit organizations around the country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Provides customized financial management, accounting, software, organizational development, human resources, and other consulting services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1800" dirty="0" smtClean="0"/>
              <a:t>Works directly with organizations or through funder-supported management and technical assistance programs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Management Associates, LLC </a:t>
            </a:r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36896" y="3581400"/>
            <a:ext cx="784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FMA's </a:t>
            </a:r>
            <a:r>
              <a:rPr lang="en-US" b="1" i="1" dirty="0">
                <a:solidFill>
                  <a:schemeClr val="accent1"/>
                </a:solidFill>
              </a:rPr>
              <a:t>mission is to empower not-for-profit organizations with the </a:t>
            </a:r>
            <a:r>
              <a:rPr lang="en-US" b="1" i="1" dirty="0" smtClean="0">
                <a:solidFill>
                  <a:schemeClr val="accent1"/>
                </a:solidFill>
              </a:rPr>
              <a:t>knowledge and </a:t>
            </a:r>
            <a:r>
              <a:rPr lang="en-US" b="1" i="1" dirty="0">
                <a:solidFill>
                  <a:schemeClr val="accent1"/>
                </a:solidFill>
              </a:rPr>
              <a:t>skills to successfully serve their constituents and fulfill their </a:t>
            </a:r>
            <a:r>
              <a:rPr lang="en-US" b="1" i="1" dirty="0" smtClean="0">
                <a:solidFill>
                  <a:schemeClr val="accent1"/>
                </a:solidFill>
              </a:rPr>
              <a:t>missions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b="1" dirty="0"/>
              <a:t/>
            </a:r>
            <a:br>
              <a:rPr lang="en-US" sz="2000" b="1" dirty="0"/>
            </a:br>
            <a:endParaRPr lang="en-US" sz="1300" b="1" dirty="0"/>
          </a:p>
          <a:p>
            <a:pPr marL="342900" indent="-342900" algn="ctr">
              <a:lnSpc>
                <a:spcPct val="3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 typeface="Courier New" pitchFamily="49" charset="0"/>
              <a:buNone/>
            </a:pPr>
            <a:endParaRPr lang="en-US" sz="1300" b="1" u="sng" dirty="0">
              <a:solidFill>
                <a:srgbClr val="3333CC"/>
              </a:solidFill>
            </a:endParaRPr>
          </a:p>
        </p:txBody>
      </p:sp>
      <p:pic>
        <p:nvPicPr>
          <p:cNvPr id="9" name="Picture 8" descr="twitter32.pn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0016" y="486534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inkedin32.pn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0016" y="6143758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id:image003.png@01CD6E58.FADC9570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0016" y="5503025"/>
            <a:ext cx="454223" cy="4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403624" y="4892644"/>
            <a:ext cx="309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@FMA4Nonprofits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3624" y="5542494"/>
            <a:ext cx="44261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/</a:t>
            </a:r>
            <a:r>
              <a:rPr lang="en-US" sz="1700" dirty="0" err="1" smtClean="0"/>
              <a:t>FiscalManagementAssociates</a:t>
            </a:r>
            <a:endParaRPr lang="en-US" sz="1700" dirty="0"/>
          </a:p>
        </p:txBody>
      </p:sp>
      <p:sp>
        <p:nvSpPr>
          <p:cNvPr id="20" name="TextBox 19"/>
          <p:cNvSpPr txBox="1"/>
          <p:nvPr/>
        </p:nvSpPr>
        <p:spPr>
          <a:xfrm>
            <a:off x="5399712" y="6151521"/>
            <a:ext cx="3896688" cy="48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 smtClean="0"/>
              <a:t>l</a:t>
            </a:r>
            <a:r>
              <a:rPr lang="en-US" sz="1700" dirty="0" smtClean="0"/>
              <a:t>inkedin.com/company/fiscal-management-associates-</a:t>
            </a:r>
            <a:r>
              <a:rPr lang="en-US" sz="1700" dirty="0" err="1" smtClean="0"/>
              <a:t>llc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>
            <a:off x="1180372" y="5342439"/>
            <a:ext cx="224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61B2"/>
                </a:solidFill>
              </a:rPr>
              <a:t>www.fmaonline.net</a:t>
            </a:r>
            <a:endParaRPr lang="en-US" sz="2000" b="1" dirty="0">
              <a:solidFill>
                <a:srgbClr val="0061B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23150"/>
            <a:ext cx="4114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endParaRPr lang="en-US" sz="1600" dirty="0" smtClean="0">
              <a:solidFill>
                <a:srgbClr val="0070C0"/>
              </a:solidFill>
              <a:hlinkClick r:id="rId9"/>
            </a:endParaRPr>
          </a:p>
          <a:p>
            <a:pPr marL="342900" indent="-342900"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61B2"/>
                </a:solidFill>
              </a:rPr>
              <a:t>New York | Chicago | Oakland | LA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4DC34-AA7F-534A-9086-6E85837D99C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0782" y="100584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-13798"/>
            <a:ext cx="9164782" cy="1456056"/>
          </a:xfrm>
          <a:prstGeom prst="rect">
            <a:avLst/>
          </a:prstGeom>
          <a:solidFill>
            <a:srgbClr val="0061B2"/>
          </a:solidFill>
          <a:ln>
            <a:solidFill>
              <a:srgbClr val="0075B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+mj-lt"/>
              </a:rPr>
              <a:t>Today’s Presenter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2" descr="http://learnphilanthropy.org/wp-content/uploads/2014/08/FMA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46" y="3095490"/>
            <a:ext cx="2495816" cy="124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07479" y="4852191"/>
            <a:ext cx="2610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Gina McDonald</a:t>
            </a:r>
            <a:endParaRPr lang="en-US" sz="2000" b="1" dirty="0"/>
          </a:p>
          <a:p>
            <a:pPr algn="ctr"/>
            <a:r>
              <a:rPr lang="en-US" sz="2000" dirty="0" smtClean="0"/>
              <a:t>Lead Consultant, FMA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21" y="2106521"/>
            <a:ext cx="2694079" cy="269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5746" y="1676400"/>
            <a:ext cx="7672507" cy="48768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Understanding Financial Statements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Statement of Financial Position (Balance Sheet)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Statement of Activities (Income Statement)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Statement of Functional Expenses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Cash Flow/Projection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Evaluating Performance 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Understanding Costs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Key Performance Indicators (KPI’s) and Ratios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The Form 990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en-US" dirty="0" smtClean="0"/>
              <a:t>Q&amp;A</a:t>
            </a:r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endParaRPr lang="en-US" dirty="0"/>
          </a:p>
          <a:p>
            <a:pPr marL="850900" lvl="1" indent="-342900">
              <a:buClr>
                <a:schemeClr val="accent1">
                  <a:lumMod val="75000"/>
                </a:schemeClr>
              </a:buClr>
            </a:pPr>
            <a:endParaRPr lang="en-US" dirty="0" smtClean="0"/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sz="1800" dirty="0"/>
          </a:p>
        </p:txBody>
      </p:sp>
      <p:sp>
        <p:nvSpPr>
          <p:cNvPr id="36" name="Text Placeholder 2"/>
          <p:cNvSpPr txBox="1">
            <a:spLocks/>
          </p:cNvSpPr>
          <p:nvPr/>
        </p:nvSpPr>
        <p:spPr>
          <a:xfrm>
            <a:off x="565098" y="2537134"/>
            <a:ext cx="1873302" cy="881102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439529" indent="-43952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313" indent="-366274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5097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1136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7175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3214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09253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5292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1331" indent="-293019" algn="l" defTabSz="1172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375"/>
              </a:spcBef>
              <a:buNone/>
            </a:pPr>
            <a:endParaRPr lang="sv-SE" sz="9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45209" y="2501100"/>
            <a:ext cx="388084" cy="47658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ts val="4800"/>
              </a:lnSpc>
              <a:spcBef>
                <a:spcPct val="0"/>
              </a:spcBef>
              <a:buNone/>
              <a:defRPr sz="27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/>
                <a:ea typeface="+mj-ea"/>
                <a:cs typeface="+mj-cs"/>
              </a:defRPr>
            </a:lvl1pPr>
          </a:lstStyle>
          <a:p>
            <a:r>
              <a:rPr lang="en-US" sz="17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43650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/>
            <a:fld id="{8CFD8621-B51F-4E22-A242-4C78A911EC9C}" type="slidenum">
              <a:rPr lang="en-US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ctr"/>
              <a:t>5</a:t>
            </a:fld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286000" y="137478"/>
            <a:ext cx="6400800" cy="868362"/>
          </a:xfrm>
          <a:prstGeom prst="rect">
            <a:avLst/>
          </a:prstGeom>
          <a:solidFill>
            <a:schemeClr val="accent1"/>
          </a:solidFill>
          <a:ln w="425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dirty="0" smtClean="0"/>
              <a:t>Essential IRS Classifications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6229"/>
            <a:ext cx="6400800" cy="86836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AutoShape 2" descr="Image result for mission statement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Financial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8955" y="1371600"/>
            <a:ext cx="5470045" cy="51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1206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Internal Financial </a:t>
            </a:r>
            <a:r>
              <a:rPr lang="en-US" dirty="0"/>
              <a:t>Reporting Hierarchy</a:t>
            </a:r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 rot="10800000">
            <a:off x="3772913" y="2153063"/>
            <a:ext cx="1428294" cy="472159"/>
          </a:xfrm>
          <a:custGeom>
            <a:avLst/>
            <a:gdLst>
              <a:gd name="T0" fmla="*/ 256 w 331"/>
              <a:gd name="T1" fmla="*/ 142 h 142"/>
              <a:gd name="T2" fmla="*/ 252 w 331"/>
              <a:gd name="T3" fmla="*/ 139 h 142"/>
              <a:gd name="T4" fmla="*/ 0 w 331"/>
              <a:gd name="T5" fmla="*/ 79 h 142"/>
              <a:gd name="T6" fmla="*/ 331 w 331"/>
              <a:gd name="T7" fmla="*/ 122 h 142"/>
              <a:gd name="T8" fmla="*/ 256 w 331"/>
              <a:gd name="T9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142">
                <a:moveTo>
                  <a:pt x="256" y="142"/>
                </a:moveTo>
                <a:cubicBezTo>
                  <a:pt x="252" y="139"/>
                  <a:pt x="252" y="139"/>
                  <a:pt x="252" y="139"/>
                </a:cubicBezTo>
                <a:cubicBezTo>
                  <a:pt x="119" y="49"/>
                  <a:pt x="17" y="74"/>
                  <a:pt x="0" y="79"/>
                </a:cubicBezTo>
                <a:cubicBezTo>
                  <a:pt x="0" y="79"/>
                  <a:pt x="157" y="0"/>
                  <a:pt x="331" y="122"/>
                </a:cubicBezTo>
                <a:lnTo>
                  <a:pt x="256" y="1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 w="3175" cap="flat" cmpd="sng" algn="ctr">
            <a:noFill/>
            <a:prstDash val="solid"/>
          </a:ln>
          <a:effectLst>
            <a:outerShdw dist="254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25"/>
              </a:spcAft>
            </a:pPr>
            <a:endParaRPr lang="ko-KR" altLang="en-US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 rot="10800000">
            <a:off x="4097207" y="1295400"/>
            <a:ext cx="1103995" cy="1167132"/>
          </a:xfrm>
          <a:custGeom>
            <a:avLst/>
            <a:gdLst>
              <a:gd name="T0" fmla="*/ 252 w 256"/>
              <a:gd name="T1" fmla="*/ 90 h 352"/>
              <a:gd name="T2" fmla="*/ 0 w 256"/>
              <a:gd name="T3" fmla="*/ 30 h 352"/>
              <a:gd name="T4" fmla="*/ 181 w 256"/>
              <a:gd name="T5" fmla="*/ 352 h 352"/>
              <a:gd name="T6" fmla="*/ 256 w 256"/>
              <a:gd name="T7" fmla="*/ 93 h 352"/>
              <a:gd name="T8" fmla="*/ 252 w 256"/>
              <a:gd name="T9" fmla="*/ 9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52">
                <a:moveTo>
                  <a:pt x="252" y="90"/>
                </a:moveTo>
                <a:cubicBezTo>
                  <a:pt x="119" y="0"/>
                  <a:pt x="17" y="25"/>
                  <a:pt x="0" y="3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256" y="93"/>
                  <a:pt x="256" y="93"/>
                  <a:pt x="256" y="93"/>
                </a:cubicBezTo>
                <a:lnTo>
                  <a:pt x="252" y="90"/>
                </a:lnTo>
                <a:close/>
              </a:path>
            </a:pathLst>
          </a:custGeom>
          <a:solidFill>
            <a:srgbClr val="75C159"/>
          </a:solid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 rot="10800000">
            <a:off x="3772905" y="1307267"/>
            <a:ext cx="646299" cy="924864"/>
          </a:xfrm>
          <a:custGeom>
            <a:avLst/>
            <a:gdLst>
              <a:gd name="T0" fmla="*/ 140 w 281"/>
              <a:gd name="T1" fmla="*/ 38 h 523"/>
              <a:gd name="T2" fmla="*/ 0 w 281"/>
              <a:gd name="T3" fmla="*/ 523 h 523"/>
              <a:gd name="T4" fmla="*/ 281 w 281"/>
              <a:gd name="T5" fmla="*/ 0 h 523"/>
              <a:gd name="T6" fmla="*/ 140 w 281"/>
              <a:gd name="T7" fmla="*/ 38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1" h="523">
                <a:moveTo>
                  <a:pt x="140" y="38"/>
                </a:moveTo>
                <a:lnTo>
                  <a:pt x="0" y="523"/>
                </a:lnTo>
                <a:lnTo>
                  <a:pt x="281" y="0"/>
                </a:lnTo>
                <a:lnTo>
                  <a:pt x="140" y="38"/>
                </a:lnTo>
                <a:close/>
              </a:path>
            </a:pathLst>
          </a:custGeom>
          <a:pattFill prst="dkDnDiag">
            <a:fgClr>
              <a:srgbClr val="75C159"/>
            </a:fgClr>
            <a:bgClr>
              <a:schemeClr val="bg2">
                <a:lumMod val="25000"/>
              </a:schemeClr>
            </a:bgClr>
          </a:patt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/>
          <p:cNvSpPr>
            <a:spLocks/>
          </p:cNvSpPr>
          <p:nvPr/>
        </p:nvSpPr>
        <p:spPr bwMode="auto">
          <a:xfrm rot="10800000">
            <a:off x="3064515" y="3088538"/>
            <a:ext cx="2911791" cy="916023"/>
          </a:xfrm>
          <a:custGeom>
            <a:avLst/>
            <a:gdLst>
              <a:gd name="T0" fmla="*/ 518 w 675"/>
              <a:gd name="T1" fmla="*/ 276 h 276"/>
              <a:gd name="T2" fmla="*/ 513 w 675"/>
              <a:gd name="T3" fmla="*/ 274 h 276"/>
              <a:gd name="T4" fmla="*/ 0 w 675"/>
              <a:gd name="T5" fmla="*/ 173 h 276"/>
              <a:gd name="T6" fmla="*/ 675 w 675"/>
              <a:gd name="T7" fmla="*/ 234 h 276"/>
              <a:gd name="T8" fmla="*/ 518 w 675"/>
              <a:gd name="T9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5" h="276">
                <a:moveTo>
                  <a:pt x="518" y="276"/>
                </a:moveTo>
                <a:cubicBezTo>
                  <a:pt x="513" y="274"/>
                  <a:pt x="513" y="274"/>
                  <a:pt x="513" y="274"/>
                </a:cubicBezTo>
                <a:cubicBezTo>
                  <a:pt x="237" y="82"/>
                  <a:pt x="18" y="166"/>
                  <a:pt x="0" y="173"/>
                </a:cubicBezTo>
                <a:cubicBezTo>
                  <a:pt x="0" y="173"/>
                  <a:pt x="261" y="0"/>
                  <a:pt x="675" y="234"/>
                </a:cubicBezTo>
                <a:lnTo>
                  <a:pt x="518" y="276"/>
                </a:lnTo>
                <a:close/>
              </a:path>
            </a:pathLst>
          </a:custGeom>
          <a:solidFill>
            <a:srgbClr val="480000"/>
          </a:solidFill>
          <a:ln w="3175" cap="flat" cmpd="sng" algn="ctr">
            <a:noFill/>
            <a:prstDash val="solid"/>
          </a:ln>
          <a:effectLst>
            <a:outerShdw dist="254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25"/>
              </a:spcAft>
            </a:pPr>
            <a:endParaRPr lang="ko-KR" altLang="en-US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10800000">
            <a:off x="3743012" y="2257399"/>
            <a:ext cx="2233294" cy="1474830"/>
          </a:xfrm>
          <a:custGeom>
            <a:avLst/>
            <a:gdLst>
              <a:gd name="T0" fmla="*/ 513 w 518"/>
              <a:gd name="T1" fmla="*/ 192 h 445"/>
              <a:gd name="T2" fmla="*/ 0 w 518"/>
              <a:gd name="T3" fmla="*/ 91 h 445"/>
              <a:gd name="T4" fmla="*/ 165 w 518"/>
              <a:gd name="T5" fmla="*/ 386 h 445"/>
              <a:gd name="T6" fmla="*/ 168 w 518"/>
              <a:gd name="T7" fmla="*/ 385 h 445"/>
              <a:gd name="T8" fmla="*/ 445 w 518"/>
              <a:gd name="T9" fmla="*/ 445 h 445"/>
              <a:gd name="T10" fmla="*/ 518 w 518"/>
              <a:gd name="T11" fmla="*/ 194 h 445"/>
              <a:gd name="T12" fmla="*/ 513 w 518"/>
              <a:gd name="T13" fmla="*/ 19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445">
                <a:moveTo>
                  <a:pt x="513" y="192"/>
                </a:moveTo>
                <a:cubicBezTo>
                  <a:pt x="237" y="0"/>
                  <a:pt x="18" y="84"/>
                  <a:pt x="0" y="91"/>
                </a:cubicBezTo>
                <a:cubicBezTo>
                  <a:pt x="165" y="386"/>
                  <a:pt x="165" y="386"/>
                  <a:pt x="165" y="386"/>
                </a:cubicBezTo>
                <a:cubicBezTo>
                  <a:pt x="168" y="385"/>
                  <a:pt x="168" y="385"/>
                  <a:pt x="168" y="385"/>
                </a:cubicBezTo>
                <a:cubicBezTo>
                  <a:pt x="173" y="383"/>
                  <a:pt x="289" y="343"/>
                  <a:pt x="445" y="445"/>
                </a:cubicBezTo>
                <a:cubicBezTo>
                  <a:pt x="518" y="194"/>
                  <a:pt x="518" y="194"/>
                  <a:pt x="518" y="194"/>
                </a:cubicBezTo>
                <a:lnTo>
                  <a:pt x="513" y="192"/>
                </a:lnTo>
                <a:close/>
              </a:path>
            </a:pathLst>
          </a:custGeom>
          <a:solidFill>
            <a:srgbClr val="670633"/>
          </a:solid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 rot="10800000">
            <a:off x="3079947" y="2257401"/>
            <a:ext cx="993597" cy="970841"/>
          </a:xfrm>
          <a:custGeom>
            <a:avLst/>
            <a:gdLst>
              <a:gd name="T0" fmla="*/ 0 w 432"/>
              <a:gd name="T1" fmla="*/ 549 h 549"/>
              <a:gd name="T2" fmla="*/ 162 w 432"/>
              <a:gd name="T3" fmla="*/ 501 h 549"/>
              <a:gd name="T4" fmla="*/ 432 w 432"/>
              <a:gd name="T5" fmla="*/ 0 h 549"/>
              <a:gd name="T6" fmla="*/ 137 w 432"/>
              <a:gd name="T7" fmla="*/ 79 h 549"/>
              <a:gd name="T8" fmla="*/ 0 w 432"/>
              <a:gd name="T9" fmla="*/ 549 h 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" h="549">
                <a:moveTo>
                  <a:pt x="0" y="549"/>
                </a:moveTo>
                <a:lnTo>
                  <a:pt x="162" y="501"/>
                </a:lnTo>
                <a:lnTo>
                  <a:pt x="432" y="0"/>
                </a:lnTo>
                <a:lnTo>
                  <a:pt x="137" y="79"/>
                </a:lnTo>
                <a:lnTo>
                  <a:pt x="0" y="549"/>
                </a:lnTo>
                <a:close/>
              </a:path>
            </a:pathLst>
          </a:custGeom>
          <a:pattFill prst="dkDnDiag">
            <a:fgClr>
              <a:srgbClr val="670633"/>
            </a:fgClr>
            <a:bgClr>
              <a:schemeClr val="tx1"/>
            </a:bgClr>
          </a:patt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/>
          </p:cNvSpPr>
          <p:nvPr/>
        </p:nvSpPr>
        <p:spPr bwMode="auto">
          <a:xfrm rot="10800000">
            <a:off x="2344608" y="4043466"/>
            <a:ext cx="4395284" cy="1273234"/>
          </a:xfrm>
          <a:custGeom>
            <a:avLst/>
            <a:gdLst>
              <a:gd name="T0" fmla="*/ 774 w 1019"/>
              <a:gd name="T1" fmla="*/ 382 h 384"/>
              <a:gd name="T2" fmla="*/ 221 w 1019"/>
              <a:gd name="T3" fmla="*/ 216 h 384"/>
              <a:gd name="T4" fmla="*/ 0 w 1019"/>
              <a:gd name="T5" fmla="*/ 254 h 384"/>
              <a:gd name="T6" fmla="*/ 1019 w 1019"/>
              <a:gd name="T7" fmla="*/ 318 h 384"/>
              <a:gd name="T8" fmla="*/ 778 w 1019"/>
              <a:gd name="T9" fmla="*/ 384 h 384"/>
              <a:gd name="T10" fmla="*/ 774 w 1019"/>
              <a:gd name="T11" fmla="*/ 382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19" h="384">
                <a:moveTo>
                  <a:pt x="774" y="382"/>
                </a:moveTo>
                <a:cubicBezTo>
                  <a:pt x="547" y="241"/>
                  <a:pt x="348" y="214"/>
                  <a:pt x="221" y="216"/>
                </a:cubicBezTo>
                <a:cubicBezTo>
                  <a:pt x="94" y="218"/>
                  <a:pt x="12" y="249"/>
                  <a:pt x="0" y="254"/>
                </a:cubicBezTo>
                <a:cubicBezTo>
                  <a:pt x="0" y="254"/>
                  <a:pt x="444" y="0"/>
                  <a:pt x="1019" y="318"/>
                </a:cubicBezTo>
                <a:cubicBezTo>
                  <a:pt x="778" y="384"/>
                  <a:pt x="778" y="384"/>
                  <a:pt x="778" y="384"/>
                </a:cubicBezTo>
                <a:lnTo>
                  <a:pt x="774" y="382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175" cap="flat" cmpd="sng" algn="ctr">
            <a:noFill/>
            <a:prstDash val="solid"/>
          </a:ln>
          <a:effectLst>
            <a:outerShdw dist="254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25"/>
              </a:spcAft>
            </a:pPr>
            <a:endParaRPr lang="ko-KR" altLang="en-US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auto">
          <a:xfrm rot="10800000">
            <a:off x="3384206" y="3187569"/>
            <a:ext cx="3355689" cy="1420009"/>
          </a:xfrm>
          <a:custGeom>
            <a:avLst/>
            <a:gdLst>
              <a:gd name="T0" fmla="*/ 774 w 778"/>
              <a:gd name="T1" fmla="*/ 168 h 428"/>
              <a:gd name="T2" fmla="*/ 221 w 778"/>
              <a:gd name="T3" fmla="*/ 2 h 428"/>
              <a:gd name="T4" fmla="*/ 0 w 778"/>
              <a:gd name="T5" fmla="*/ 40 h 428"/>
              <a:gd name="T6" fmla="*/ 162 w 778"/>
              <a:gd name="T7" fmla="*/ 329 h 428"/>
              <a:gd name="T8" fmla="*/ 164 w 778"/>
              <a:gd name="T9" fmla="*/ 328 h 428"/>
              <a:gd name="T10" fmla="*/ 703 w 778"/>
              <a:gd name="T11" fmla="*/ 428 h 428"/>
              <a:gd name="T12" fmla="*/ 778 w 778"/>
              <a:gd name="T13" fmla="*/ 170 h 428"/>
              <a:gd name="T14" fmla="*/ 774 w 778"/>
              <a:gd name="T15" fmla="*/ 16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8" h="428">
                <a:moveTo>
                  <a:pt x="774" y="168"/>
                </a:moveTo>
                <a:cubicBezTo>
                  <a:pt x="547" y="27"/>
                  <a:pt x="348" y="0"/>
                  <a:pt x="221" y="2"/>
                </a:cubicBezTo>
                <a:cubicBezTo>
                  <a:pt x="94" y="4"/>
                  <a:pt x="12" y="35"/>
                  <a:pt x="0" y="40"/>
                </a:cubicBezTo>
                <a:cubicBezTo>
                  <a:pt x="162" y="329"/>
                  <a:pt x="162" y="329"/>
                  <a:pt x="162" y="329"/>
                </a:cubicBezTo>
                <a:cubicBezTo>
                  <a:pt x="164" y="328"/>
                  <a:pt x="164" y="328"/>
                  <a:pt x="164" y="328"/>
                </a:cubicBezTo>
                <a:cubicBezTo>
                  <a:pt x="173" y="324"/>
                  <a:pt x="404" y="223"/>
                  <a:pt x="703" y="428"/>
                </a:cubicBezTo>
                <a:cubicBezTo>
                  <a:pt x="778" y="170"/>
                  <a:pt x="778" y="170"/>
                  <a:pt x="778" y="170"/>
                </a:cubicBezTo>
                <a:lnTo>
                  <a:pt x="774" y="168"/>
                </a:lnTo>
                <a:close/>
              </a:path>
            </a:pathLst>
          </a:custGeom>
          <a:solidFill>
            <a:srgbClr val="FAA74A"/>
          </a:solid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solidFill>
                <a:srgbClr val="FAA7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 rot="10800000">
            <a:off x="2344608" y="3199434"/>
            <a:ext cx="1363897" cy="1075176"/>
          </a:xfrm>
          <a:custGeom>
            <a:avLst/>
            <a:gdLst>
              <a:gd name="T0" fmla="*/ 0 w 593"/>
              <a:gd name="T1" fmla="*/ 608 h 608"/>
              <a:gd name="T2" fmla="*/ 317 w 593"/>
              <a:gd name="T3" fmla="*/ 516 h 608"/>
              <a:gd name="T4" fmla="*/ 593 w 593"/>
              <a:gd name="T5" fmla="*/ 0 h 608"/>
              <a:gd name="T6" fmla="*/ 141 w 593"/>
              <a:gd name="T7" fmla="*/ 124 h 608"/>
              <a:gd name="T8" fmla="*/ 0 w 593"/>
              <a:gd name="T9" fmla="*/ 60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3" h="608">
                <a:moveTo>
                  <a:pt x="0" y="608"/>
                </a:moveTo>
                <a:lnTo>
                  <a:pt x="317" y="516"/>
                </a:lnTo>
                <a:lnTo>
                  <a:pt x="593" y="0"/>
                </a:lnTo>
                <a:lnTo>
                  <a:pt x="141" y="124"/>
                </a:lnTo>
                <a:lnTo>
                  <a:pt x="0" y="608"/>
                </a:lnTo>
                <a:close/>
              </a:path>
            </a:pathLst>
          </a:custGeom>
          <a:pattFill prst="dkDnDiag">
            <a:fgClr>
              <a:srgbClr val="FAA74A"/>
            </a:fgClr>
            <a:bgClr>
              <a:schemeClr val="accent6">
                <a:lumMod val="75000"/>
              </a:schemeClr>
            </a:bgClr>
          </a:patt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 rot="10800000">
            <a:off x="1629735" y="5061063"/>
            <a:ext cx="5825028" cy="1660512"/>
          </a:xfrm>
          <a:custGeom>
            <a:avLst/>
            <a:gdLst>
              <a:gd name="T0" fmla="*/ 1034 w 1359"/>
              <a:gd name="T1" fmla="*/ 501 h 501"/>
              <a:gd name="T2" fmla="*/ 261 w 1359"/>
              <a:gd name="T3" fmla="*/ 298 h 501"/>
              <a:gd name="T4" fmla="*/ 0 w 1359"/>
              <a:gd name="T5" fmla="*/ 352 h 501"/>
              <a:gd name="T6" fmla="*/ 1359 w 1359"/>
              <a:gd name="T7" fmla="*/ 411 h 501"/>
              <a:gd name="T8" fmla="*/ 1034 w 1359"/>
              <a:gd name="T9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9" h="501">
                <a:moveTo>
                  <a:pt x="1034" y="501"/>
                </a:moveTo>
                <a:cubicBezTo>
                  <a:pt x="708" y="316"/>
                  <a:pt x="433" y="288"/>
                  <a:pt x="261" y="298"/>
                </a:cubicBezTo>
                <a:cubicBezTo>
                  <a:pt x="136" y="306"/>
                  <a:pt x="45" y="334"/>
                  <a:pt x="0" y="352"/>
                </a:cubicBezTo>
                <a:cubicBezTo>
                  <a:pt x="0" y="352"/>
                  <a:pt x="549" y="0"/>
                  <a:pt x="1359" y="411"/>
                </a:cubicBezTo>
                <a:lnTo>
                  <a:pt x="1034" y="50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3175" cap="flat" cmpd="sng" algn="ctr">
            <a:noFill/>
            <a:prstDash val="solid"/>
          </a:ln>
          <a:effectLst>
            <a:outerShdw dist="254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225"/>
              </a:spcAft>
            </a:pPr>
            <a:endParaRPr lang="ko-KR" altLang="en-US" b="1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 rot="10800000">
            <a:off x="3023113" y="4225044"/>
            <a:ext cx="4457383" cy="1565019"/>
          </a:xfrm>
          <a:custGeom>
            <a:avLst/>
            <a:gdLst>
              <a:gd name="T0" fmla="*/ 1030 w 1034"/>
              <a:gd name="T1" fmla="*/ 211 h 472"/>
              <a:gd name="T2" fmla="*/ 261 w 1034"/>
              <a:gd name="T3" fmla="*/ 10 h 472"/>
              <a:gd name="T4" fmla="*/ 0 w 1034"/>
              <a:gd name="T5" fmla="*/ 64 h 472"/>
              <a:gd name="T6" fmla="*/ 157 w 1034"/>
              <a:gd name="T7" fmla="*/ 345 h 472"/>
              <a:gd name="T8" fmla="*/ 159 w 1034"/>
              <a:gd name="T9" fmla="*/ 345 h 472"/>
              <a:gd name="T10" fmla="*/ 391 w 1034"/>
              <a:gd name="T11" fmla="*/ 304 h 472"/>
              <a:gd name="T12" fmla="*/ 959 w 1034"/>
              <a:gd name="T13" fmla="*/ 472 h 472"/>
              <a:gd name="T14" fmla="*/ 1034 w 1034"/>
              <a:gd name="T15" fmla="*/ 213 h 472"/>
              <a:gd name="T16" fmla="*/ 1030 w 1034"/>
              <a:gd name="T17" fmla="*/ 21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4" h="472">
                <a:moveTo>
                  <a:pt x="1030" y="211"/>
                </a:moveTo>
                <a:cubicBezTo>
                  <a:pt x="705" y="26"/>
                  <a:pt x="433" y="0"/>
                  <a:pt x="261" y="10"/>
                </a:cubicBezTo>
                <a:cubicBezTo>
                  <a:pt x="136" y="18"/>
                  <a:pt x="45" y="46"/>
                  <a:pt x="0" y="64"/>
                </a:cubicBezTo>
                <a:cubicBezTo>
                  <a:pt x="157" y="345"/>
                  <a:pt x="157" y="345"/>
                  <a:pt x="157" y="345"/>
                </a:cubicBezTo>
                <a:cubicBezTo>
                  <a:pt x="159" y="345"/>
                  <a:pt x="159" y="345"/>
                  <a:pt x="159" y="345"/>
                </a:cubicBezTo>
                <a:cubicBezTo>
                  <a:pt x="162" y="343"/>
                  <a:pt x="249" y="306"/>
                  <a:pt x="391" y="304"/>
                </a:cubicBezTo>
                <a:cubicBezTo>
                  <a:pt x="521" y="301"/>
                  <a:pt x="725" y="329"/>
                  <a:pt x="959" y="472"/>
                </a:cubicBezTo>
                <a:cubicBezTo>
                  <a:pt x="1034" y="213"/>
                  <a:pt x="1034" y="213"/>
                  <a:pt x="1034" y="213"/>
                </a:cubicBezTo>
                <a:lnTo>
                  <a:pt x="1030" y="211"/>
                </a:lnTo>
                <a:close/>
              </a:path>
            </a:pathLst>
          </a:custGeom>
          <a:solidFill>
            <a:srgbClr val="478DCE"/>
          </a:solid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solidFill>
                <a:srgbClr val="478D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 rot="10800000">
            <a:off x="1635551" y="4225041"/>
            <a:ext cx="1724994" cy="1158290"/>
          </a:xfrm>
          <a:custGeom>
            <a:avLst/>
            <a:gdLst>
              <a:gd name="T0" fmla="*/ 0 w 750"/>
              <a:gd name="T1" fmla="*/ 655 h 655"/>
              <a:gd name="T2" fmla="*/ 472 w 750"/>
              <a:gd name="T3" fmla="*/ 518 h 655"/>
              <a:gd name="T4" fmla="*/ 750 w 750"/>
              <a:gd name="T5" fmla="*/ 0 h 655"/>
              <a:gd name="T6" fmla="*/ 140 w 750"/>
              <a:gd name="T7" fmla="*/ 169 h 655"/>
              <a:gd name="T8" fmla="*/ 0 w 750"/>
              <a:gd name="T9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0" h="655">
                <a:moveTo>
                  <a:pt x="0" y="655"/>
                </a:moveTo>
                <a:lnTo>
                  <a:pt x="472" y="518"/>
                </a:lnTo>
                <a:lnTo>
                  <a:pt x="750" y="0"/>
                </a:lnTo>
                <a:lnTo>
                  <a:pt x="140" y="169"/>
                </a:lnTo>
                <a:lnTo>
                  <a:pt x="0" y="655"/>
                </a:lnTo>
                <a:close/>
              </a:path>
            </a:pathLst>
          </a:custGeom>
          <a:pattFill prst="dkDnDiag">
            <a:fgClr>
              <a:schemeClr val="accent1"/>
            </a:fgClr>
            <a:bgClr>
              <a:schemeClr val="tx2">
                <a:lumMod val="75000"/>
              </a:schemeClr>
            </a:bgClr>
          </a:pattFill>
          <a:ln w="3175">
            <a:noFill/>
          </a:ln>
        </p:spPr>
        <p:txBody>
          <a:bodyPr vert="horz" wrap="square" lIns="68566" tIns="34283" rIns="68566" bIns="34283" numCol="1" anchor="t" anchorCtr="0" compatLnSpc="1">
            <a:prstTxWarp prst="textNoShape">
              <a:avLst/>
            </a:prstTxWarp>
          </a:bodyPr>
          <a:lstStyle/>
          <a:p>
            <a:endParaRPr lang="ko-KR" altLang="en-US" sz="1300" dirty="0">
              <a:solidFill>
                <a:srgbClr val="478D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14800" y="1828800"/>
            <a:ext cx="876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Strategic</a:t>
            </a: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6200" y="2719205"/>
            <a:ext cx="1795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Organization</a:t>
            </a:r>
            <a:endParaRPr lang="en-US" sz="2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13600" y="3737023"/>
            <a:ext cx="2245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Departments</a:t>
            </a:r>
            <a:endParaRPr lang="en-US" sz="2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14800" y="4876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Programs</a:t>
            </a:r>
            <a:endParaRPr lang="en-US" sz="32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18115" y="6172200"/>
            <a:ext cx="7263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*Many </a:t>
            </a:r>
            <a:r>
              <a:rPr lang="en-US" sz="1400" i="1" dirty="0">
                <a:solidFill>
                  <a:srgbClr val="C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organizations are embracing a top down as well as bottom-up approach to budgeting.</a:t>
            </a:r>
          </a:p>
        </p:txBody>
      </p:sp>
    </p:spTree>
    <p:extLst>
      <p:ext uri="{BB962C8B-B14F-4D97-AF65-F5344CB8AC3E}">
        <p14:creationId xmlns:p14="http://schemas.microsoft.com/office/powerpoint/2010/main" val="1751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458200" cy="4724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Operating Results</a:t>
            </a:r>
          </a:p>
          <a:p>
            <a:pPr marL="800100" indent="-45720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What are the organization’s trends in operating results? </a:t>
            </a:r>
            <a:endParaRPr lang="en-US" dirty="0" smtClean="0"/>
          </a:p>
          <a:p>
            <a:pPr marL="1322388" lvl="1" indent="-34290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Overall surpluses or deficits</a:t>
            </a:r>
          </a:p>
          <a:p>
            <a:pPr marL="1322388" lvl="1" indent="-342900"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How does financial aid affect bottom line?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Financial Position</a:t>
            </a:r>
          </a:p>
          <a:p>
            <a:pPr marL="800100" indent="-457200"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How much cash is on hand and does it represent prepayments for a future camp season? </a:t>
            </a:r>
          </a:p>
          <a:p>
            <a:pPr marL="800100" indent="-457200">
              <a:spcBef>
                <a:spcPts val="600"/>
              </a:spcBef>
              <a:spcAft>
                <a:spcPts val="1200"/>
              </a:spcAft>
            </a:pPr>
            <a:r>
              <a:rPr lang="en-US" sz="2200" dirty="0" smtClean="0"/>
              <a:t>What are the immediately due liabilities versus longer-term obligations?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Financial Position</a:t>
            </a:r>
            <a:br>
              <a:rPr lang="en-US" dirty="0" smtClean="0"/>
            </a:br>
            <a:r>
              <a:rPr lang="en-US" dirty="0" smtClean="0"/>
              <a:t>(Balance Sheet)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1600200"/>
            <a:ext cx="1981200" cy="457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Assets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648200" y="1600200"/>
            <a:ext cx="2057400" cy="1981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Liabilities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648200" y="4060686"/>
            <a:ext cx="2057400" cy="21115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Net Assets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134728" y="2667000"/>
            <a:ext cx="457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=</a:t>
            </a:r>
            <a:endParaRPr lang="en-US" sz="50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3483114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1600200"/>
            <a:ext cx="1981200" cy="45720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What We Own: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Cash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Receivables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Investments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Property, Plant &amp; Equipment, net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05600" y="1600200"/>
            <a:ext cx="2209800" cy="198120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2713" indent="-112713"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What We Owe: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Bills due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Line of Credit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Deferred Revenue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Debt (short- and long-term)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05600" y="4060686"/>
            <a:ext cx="2209800" cy="2111514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60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000"/>
              </a:lnSpc>
              <a:spcBef>
                <a:spcPts val="400"/>
              </a:spcBef>
            </a:pPr>
            <a:r>
              <a:rPr lang="en-US" b="1" i="1" dirty="0" smtClean="0">
                <a:solidFill>
                  <a:schemeClr val="tx1"/>
                </a:solidFill>
              </a:rPr>
              <a:t>Our Available Capital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Unrestricted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Board Designated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Fixed Assets</a:t>
            </a:r>
          </a:p>
          <a:p>
            <a:pPr marL="344488" lvl="1" indent="-111125">
              <a:lnSpc>
                <a:spcPts val="2000"/>
              </a:lnSpc>
              <a:buFont typeface="Calibri" pitchFamily="34" charset="0"/>
              <a:buChar char="̶"/>
            </a:pPr>
            <a:r>
              <a:rPr lang="en-US" sz="1600" dirty="0" smtClean="0">
                <a:solidFill>
                  <a:schemeClr val="tx1"/>
                </a:solidFill>
              </a:rPr>
              <a:t>Other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Temp. Restricted</a:t>
            </a:r>
          </a:p>
          <a:p>
            <a:pPr marL="112713" indent="-112713">
              <a:lnSpc>
                <a:spcPts val="20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Perm. Restricted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77">
      <a:dk1>
        <a:srgbClr val="3C3C3B"/>
      </a:dk1>
      <a:lt1>
        <a:sysClr val="window" lastClr="FFFFFF"/>
      </a:lt1>
      <a:dk2>
        <a:srgbClr val="0061B2"/>
      </a:dk2>
      <a:lt2>
        <a:srgbClr val="DCDDE0"/>
      </a:lt2>
      <a:accent1>
        <a:srgbClr val="0061B2"/>
      </a:accent1>
      <a:accent2>
        <a:srgbClr val="46AF37"/>
      </a:accent2>
      <a:accent3>
        <a:srgbClr val="D3D745"/>
      </a:accent3>
      <a:accent4>
        <a:srgbClr val="ACBDCD"/>
      </a:accent4>
      <a:accent5>
        <a:srgbClr val="D2BF82"/>
      </a:accent5>
      <a:accent6>
        <a:srgbClr val="00A4A0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14185</TotalTime>
  <Words>994</Words>
  <Application>Microsoft Office PowerPoint</Application>
  <PresentationFormat>On-screen Show (4:3)</PresentationFormat>
  <Paragraphs>246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Aharoni</vt:lpstr>
      <vt:lpstr>Arial</vt:lpstr>
      <vt:lpstr>Calibri</vt:lpstr>
      <vt:lpstr>Courier New</vt:lpstr>
      <vt:lpstr>돋움</vt:lpstr>
      <vt:lpstr>Franklin Gothic Book</vt:lpstr>
      <vt:lpstr>Franklin Gothic Medium</vt:lpstr>
      <vt:lpstr>Gill Sans MT</vt:lpstr>
      <vt:lpstr>Helvetica 65 Medium</vt:lpstr>
      <vt:lpstr>Segoe UI</vt:lpstr>
      <vt:lpstr>Wingdings</vt:lpstr>
      <vt:lpstr>Wingdings 3</vt:lpstr>
      <vt:lpstr>Office Theme</vt:lpstr>
      <vt:lpstr>Part 1: Understanding Financial Statements and Reports</vt:lpstr>
      <vt:lpstr>Introductions &amp;  initiative overview</vt:lpstr>
      <vt:lpstr>PowerPoint Presentation</vt:lpstr>
      <vt:lpstr>Welcome &amp; Introductions</vt:lpstr>
      <vt:lpstr>Agenda</vt:lpstr>
      <vt:lpstr>Strategic Financial Management</vt:lpstr>
      <vt:lpstr>Internal Financial Reporting Hierarchy</vt:lpstr>
      <vt:lpstr>Key Questions</vt:lpstr>
      <vt:lpstr>Statement of Financial Position (Balance Sheet)</vt:lpstr>
      <vt:lpstr>PowerPoint Presentation</vt:lpstr>
      <vt:lpstr>Example transaction – Camper Tuition</vt:lpstr>
      <vt:lpstr>Statement of Activities (Income Statement)</vt:lpstr>
      <vt:lpstr>PowerPoint Presentation</vt:lpstr>
      <vt:lpstr>Types of Costs</vt:lpstr>
      <vt:lpstr>PowerPoint Presentation</vt:lpstr>
      <vt:lpstr>Evaluation of Expenses</vt:lpstr>
      <vt:lpstr>Evaluation of Expenses</vt:lpstr>
      <vt:lpstr>Cash Projection</vt:lpstr>
      <vt:lpstr>Sample Cash Flow Template</vt:lpstr>
      <vt:lpstr>Cash Flow Projections: Where to Focus</vt:lpstr>
      <vt:lpstr> Question BREAK</vt:lpstr>
      <vt:lpstr>What should we measure?</vt:lpstr>
      <vt:lpstr>PART 2 PREVIEW- The Annual Budget</vt:lpstr>
      <vt:lpstr> IRS Form 990</vt:lpstr>
      <vt:lpstr>IRS Form 990</vt:lpstr>
      <vt:lpstr>IRS Form 990</vt:lpstr>
      <vt:lpstr>PowerPoint Presentation</vt:lpstr>
      <vt:lpstr>PowerPoint Presentation</vt:lpstr>
      <vt:lpstr> Questions?</vt:lpstr>
      <vt:lpstr> Join us for part 2</vt:lpstr>
      <vt:lpstr>Fiscal Management Associates, LLC </vt:lpstr>
    </vt:vector>
  </TitlesOfParts>
  <Company>Lugh Studio,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Gallarello</dc:creator>
  <cp:lastModifiedBy>McDonald, Gina</cp:lastModifiedBy>
  <cp:revision>686</cp:revision>
  <dcterms:created xsi:type="dcterms:W3CDTF">2012-05-24T17:22:53Z</dcterms:created>
  <dcterms:modified xsi:type="dcterms:W3CDTF">2018-03-16T22:21:46Z</dcterms:modified>
</cp:coreProperties>
</file>