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75" r:id="rId4"/>
    <p:sldId id="272" r:id="rId5"/>
    <p:sldId id="269" r:id="rId6"/>
    <p:sldId id="258" r:id="rId7"/>
    <p:sldId id="271" r:id="rId8"/>
    <p:sldId id="292" r:id="rId9"/>
    <p:sldId id="301" r:id="rId10"/>
    <p:sldId id="259" r:id="rId11"/>
    <p:sldId id="291" r:id="rId12"/>
    <p:sldId id="260" r:id="rId13"/>
    <p:sldId id="294" r:id="rId14"/>
    <p:sldId id="270" r:id="rId15"/>
    <p:sldId id="273" r:id="rId16"/>
    <p:sldId id="296" r:id="rId17"/>
    <p:sldId id="261" r:id="rId18"/>
    <p:sldId id="277" r:id="rId19"/>
    <p:sldId id="274" r:id="rId20"/>
    <p:sldId id="300" r:id="rId21"/>
    <p:sldId id="276" r:id="rId22"/>
    <p:sldId id="299" r:id="rId23"/>
    <p:sldId id="278" r:id="rId24"/>
    <p:sldId id="262" r:id="rId25"/>
    <p:sldId id="287" r:id="rId26"/>
    <p:sldId id="290" r:id="rId27"/>
    <p:sldId id="264" r:id="rId28"/>
    <p:sldId id="286" r:id="rId29"/>
    <p:sldId id="280" r:id="rId30"/>
    <p:sldId id="281" r:id="rId31"/>
    <p:sldId id="284" r:id="rId32"/>
    <p:sldId id="282" r:id="rId33"/>
    <p:sldId id="303" r:id="rId34"/>
    <p:sldId id="305" r:id="rId35"/>
    <p:sldId id="302" r:id="rId36"/>
    <p:sldId id="265" r:id="rId37"/>
    <p:sldId id="306" r:id="rId38"/>
    <p:sldId id="267" r:id="rId39"/>
    <p:sldId id="297" r:id="rId40"/>
    <p:sldId id="288" r:id="rId41"/>
    <p:sldId id="268" r:id="rId42"/>
  </p:sldIdLst>
  <p:sldSz cx="12192000" cy="6858000"/>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480" y="-7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67AA0-A95A-4359-A1F7-C90AEA56CA6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3C9E7B4-4842-4F61-A3FE-607AB3D56AF0}">
      <dgm:prSet/>
      <dgm:spPr/>
      <dgm:t>
        <a:bodyPr/>
        <a:lstStyle/>
        <a:p>
          <a:pPr algn="l" rtl="0"/>
          <a:r>
            <a:rPr lang="en-US" dirty="0" smtClean="0"/>
            <a:t>Engagement</a:t>
          </a:r>
        </a:p>
        <a:p>
          <a:pPr algn="ctr" rtl="0"/>
          <a:r>
            <a:rPr lang="en-US" dirty="0" smtClean="0"/>
            <a:t>Passion </a:t>
          </a:r>
          <a:endParaRPr lang="en-US" dirty="0"/>
        </a:p>
      </dgm:t>
    </dgm:pt>
    <dgm:pt modelId="{B7DD2099-DE33-462D-92BB-BC457DDB0C21}" type="parTrans" cxnId="{A67A9D70-1325-432B-B53B-789E10EE70A8}">
      <dgm:prSet/>
      <dgm:spPr/>
      <dgm:t>
        <a:bodyPr/>
        <a:lstStyle/>
        <a:p>
          <a:endParaRPr lang="en-US"/>
        </a:p>
      </dgm:t>
    </dgm:pt>
    <dgm:pt modelId="{9BAF75E0-0EE5-4F5A-B8CC-46EFF1441FF2}" type="sibTrans" cxnId="{A67A9D70-1325-432B-B53B-789E10EE70A8}">
      <dgm:prSet/>
      <dgm:spPr/>
      <dgm:t>
        <a:bodyPr/>
        <a:lstStyle/>
        <a:p>
          <a:endParaRPr lang="en-US"/>
        </a:p>
      </dgm:t>
    </dgm:pt>
    <dgm:pt modelId="{136826A3-2F7E-4443-ABB8-C456150ED73A}">
      <dgm:prSet/>
      <dgm:spPr/>
      <dgm:t>
        <a:bodyPr/>
        <a:lstStyle/>
        <a:p>
          <a:pPr algn="l" rtl="0"/>
          <a:r>
            <a:rPr lang="en-US" dirty="0" smtClean="0"/>
            <a:t>Decision-Making</a:t>
          </a:r>
        </a:p>
        <a:p>
          <a:pPr algn="r" rtl="0"/>
          <a:r>
            <a:rPr lang="en-US" dirty="0" smtClean="0"/>
            <a:t>Productivity</a:t>
          </a:r>
          <a:endParaRPr lang="en-US" dirty="0"/>
        </a:p>
      </dgm:t>
    </dgm:pt>
    <dgm:pt modelId="{34D30694-E24D-4112-9C7E-162AE17BE95D}" type="parTrans" cxnId="{4B5D9507-3A08-47D9-ADC8-C4B3610C46D4}">
      <dgm:prSet/>
      <dgm:spPr/>
      <dgm:t>
        <a:bodyPr/>
        <a:lstStyle/>
        <a:p>
          <a:endParaRPr lang="en-US"/>
        </a:p>
      </dgm:t>
    </dgm:pt>
    <dgm:pt modelId="{A4263D73-0C19-4B4E-B084-6EB240C7A190}" type="sibTrans" cxnId="{4B5D9507-3A08-47D9-ADC8-C4B3610C46D4}">
      <dgm:prSet/>
      <dgm:spPr/>
      <dgm:t>
        <a:bodyPr/>
        <a:lstStyle/>
        <a:p>
          <a:endParaRPr lang="en-US"/>
        </a:p>
      </dgm:t>
    </dgm:pt>
    <dgm:pt modelId="{DE49D699-BA87-49C8-AA00-E170AD2803FE}">
      <dgm:prSet/>
      <dgm:spPr/>
      <dgm:t>
        <a:bodyPr/>
        <a:lstStyle/>
        <a:p>
          <a:pPr rtl="0"/>
          <a:r>
            <a:rPr lang="en-US" smtClean="0"/>
            <a:t>Results</a:t>
          </a:r>
          <a:endParaRPr lang="en-US"/>
        </a:p>
      </dgm:t>
    </dgm:pt>
    <dgm:pt modelId="{892A3E96-C5EB-482E-8F97-10A3D08EF84B}" type="parTrans" cxnId="{DBF36A55-CDDC-4005-BB65-124CB2548C7E}">
      <dgm:prSet/>
      <dgm:spPr/>
      <dgm:t>
        <a:bodyPr/>
        <a:lstStyle/>
        <a:p>
          <a:endParaRPr lang="en-US"/>
        </a:p>
      </dgm:t>
    </dgm:pt>
    <dgm:pt modelId="{C1A13B21-E2D0-4ECA-907A-5201B3C01E99}" type="sibTrans" cxnId="{DBF36A55-CDDC-4005-BB65-124CB2548C7E}">
      <dgm:prSet/>
      <dgm:spPr/>
      <dgm:t>
        <a:bodyPr/>
        <a:lstStyle/>
        <a:p>
          <a:endParaRPr lang="en-US"/>
        </a:p>
      </dgm:t>
    </dgm:pt>
    <dgm:pt modelId="{C2548735-F145-4DBB-802D-6360138643E8}">
      <dgm:prSet/>
      <dgm:spPr/>
      <dgm:t>
        <a:bodyPr/>
        <a:lstStyle/>
        <a:p>
          <a:pPr rtl="0"/>
          <a:r>
            <a:rPr lang="en-US" dirty="0" smtClean="0"/>
            <a:t>Fiscal Health</a:t>
          </a:r>
          <a:endParaRPr lang="en-US" dirty="0"/>
        </a:p>
      </dgm:t>
    </dgm:pt>
    <dgm:pt modelId="{04A05C60-645A-4DD2-BFC0-E5C1454EA340}" type="parTrans" cxnId="{5E7D6AE4-1D0A-4037-A78B-B9EB721C00BE}">
      <dgm:prSet/>
      <dgm:spPr/>
      <dgm:t>
        <a:bodyPr/>
        <a:lstStyle/>
        <a:p>
          <a:endParaRPr lang="en-US"/>
        </a:p>
      </dgm:t>
    </dgm:pt>
    <dgm:pt modelId="{F91DCFBB-34DF-4027-B322-E284292BA9A0}" type="sibTrans" cxnId="{5E7D6AE4-1D0A-4037-A78B-B9EB721C00BE}">
      <dgm:prSet/>
      <dgm:spPr/>
      <dgm:t>
        <a:bodyPr/>
        <a:lstStyle/>
        <a:p>
          <a:endParaRPr lang="en-US"/>
        </a:p>
      </dgm:t>
    </dgm:pt>
    <dgm:pt modelId="{95D9E19D-DD76-47F7-B758-EAC9F4AF2447}">
      <dgm:prSet/>
      <dgm:spPr/>
      <dgm:t>
        <a:bodyPr/>
        <a:lstStyle/>
        <a:p>
          <a:pPr rtl="0"/>
          <a:r>
            <a:rPr lang="en-US" dirty="0" smtClean="0"/>
            <a:t>Organizational Direction</a:t>
          </a:r>
          <a:endParaRPr lang="en-US" dirty="0"/>
        </a:p>
      </dgm:t>
    </dgm:pt>
    <dgm:pt modelId="{A0533073-4CDA-4F73-9607-261E21233B8F}" type="parTrans" cxnId="{E290849C-81B8-48A2-80A8-93AAD7DB6D78}">
      <dgm:prSet/>
      <dgm:spPr/>
      <dgm:t>
        <a:bodyPr/>
        <a:lstStyle/>
        <a:p>
          <a:endParaRPr lang="en-US"/>
        </a:p>
      </dgm:t>
    </dgm:pt>
    <dgm:pt modelId="{750A500A-CCB6-40E3-B929-C5B8318CD0B4}" type="sibTrans" cxnId="{E290849C-81B8-48A2-80A8-93AAD7DB6D78}">
      <dgm:prSet/>
      <dgm:spPr/>
      <dgm:t>
        <a:bodyPr/>
        <a:lstStyle/>
        <a:p>
          <a:endParaRPr lang="en-US"/>
        </a:p>
      </dgm:t>
    </dgm:pt>
    <dgm:pt modelId="{899B3FE3-6045-494D-9D6C-468C06FD64B4}">
      <dgm:prSet/>
      <dgm:spPr/>
      <dgm:t>
        <a:bodyPr/>
        <a:lstStyle/>
        <a:p>
          <a:pPr rtl="0"/>
          <a:r>
            <a:rPr lang="en-US" dirty="0" smtClean="0"/>
            <a:t>Executive Director Support</a:t>
          </a:r>
          <a:endParaRPr lang="en-US" dirty="0"/>
        </a:p>
      </dgm:t>
    </dgm:pt>
    <dgm:pt modelId="{6BF42873-1693-4D71-A234-351060AA22E2}" type="parTrans" cxnId="{6FE55E8F-C16C-412B-B1E8-25103989020F}">
      <dgm:prSet/>
      <dgm:spPr/>
      <dgm:t>
        <a:bodyPr/>
        <a:lstStyle/>
        <a:p>
          <a:endParaRPr lang="en-US"/>
        </a:p>
      </dgm:t>
    </dgm:pt>
    <dgm:pt modelId="{B3591F06-E9A8-40A1-98A4-F2A761E853C0}" type="sibTrans" cxnId="{6FE55E8F-C16C-412B-B1E8-25103989020F}">
      <dgm:prSet/>
      <dgm:spPr/>
      <dgm:t>
        <a:bodyPr/>
        <a:lstStyle/>
        <a:p>
          <a:endParaRPr lang="en-US"/>
        </a:p>
      </dgm:t>
    </dgm:pt>
    <dgm:pt modelId="{35D2038D-E81D-4EE1-AE5F-ECEA756048A5}" type="pres">
      <dgm:prSet presAssocID="{62367AA0-A95A-4359-A1F7-C90AEA56CA65}" presName="CompostProcess" presStyleCnt="0">
        <dgm:presLayoutVars>
          <dgm:dir/>
          <dgm:resizeHandles val="exact"/>
        </dgm:presLayoutVars>
      </dgm:prSet>
      <dgm:spPr/>
      <dgm:t>
        <a:bodyPr/>
        <a:lstStyle/>
        <a:p>
          <a:endParaRPr lang="en-US"/>
        </a:p>
      </dgm:t>
    </dgm:pt>
    <dgm:pt modelId="{72AE1897-CD6F-4D69-B9F8-D73C21C83CDF}" type="pres">
      <dgm:prSet presAssocID="{62367AA0-A95A-4359-A1F7-C90AEA56CA65}" presName="arrow" presStyleLbl="bgShp" presStyleIdx="0" presStyleCnt="1"/>
      <dgm:spPr/>
    </dgm:pt>
    <dgm:pt modelId="{D22F0E9E-DDB7-47C3-9697-17C64A24A931}" type="pres">
      <dgm:prSet presAssocID="{62367AA0-A95A-4359-A1F7-C90AEA56CA65}" presName="linearProcess" presStyleCnt="0"/>
      <dgm:spPr/>
    </dgm:pt>
    <dgm:pt modelId="{71527248-1DE5-41C4-9B52-2EDB5F3CFAA3}" type="pres">
      <dgm:prSet presAssocID="{03C9E7B4-4842-4F61-A3FE-607AB3D56AF0}" presName="textNode" presStyleLbl="node1" presStyleIdx="0" presStyleCnt="3">
        <dgm:presLayoutVars>
          <dgm:bulletEnabled val="1"/>
        </dgm:presLayoutVars>
      </dgm:prSet>
      <dgm:spPr/>
      <dgm:t>
        <a:bodyPr/>
        <a:lstStyle/>
        <a:p>
          <a:endParaRPr lang="en-US"/>
        </a:p>
      </dgm:t>
    </dgm:pt>
    <dgm:pt modelId="{9F01CA5E-58B2-4D46-90B1-9370CCEF7A01}" type="pres">
      <dgm:prSet presAssocID="{9BAF75E0-0EE5-4F5A-B8CC-46EFF1441FF2}" presName="sibTrans" presStyleCnt="0"/>
      <dgm:spPr/>
    </dgm:pt>
    <dgm:pt modelId="{9D95C396-90B5-4BA6-A2C3-78D3A29BA278}" type="pres">
      <dgm:prSet presAssocID="{136826A3-2F7E-4443-ABB8-C456150ED73A}" presName="textNode" presStyleLbl="node1" presStyleIdx="1" presStyleCnt="3" custLinFactNeighborX="1" custLinFactNeighborY="-2863">
        <dgm:presLayoutVars>
          <dgm:bulletEnabled val="1"/>
        </dgm:presLayoutVars>
      </dgm:prSet>
      <dgm:spPr/>
      <dgm:t>
        <a:bodyPr/>
        <a:lstStyle/>
        <a:p>
          <a:endParaRPr lang="en-US"/>
        </a:p>
      </dgm:t>
    </dgm:pt>
    <dgm:pt modelId="{50056B49-26A1-4BFA-8565-BBB40278C4D9}" type="pres">
      <dgm:prSet presAssocID="{A4263D73-0C19-4B4E-B084-6EB240C7A190}" presName="sibTrans" presStyleCnt="0"/>
      <dgm:spPr/>
    </dgm:pt>
    <dgm:pt modelId="{A2281B0A-ABF4-43D3-976E-75DDFEEB9BDB}" type="pres">
      <dgm:prSet presAssocID="{DE49D699-BA87-49C8-AA00-E170AD2803FE}" presName="textNode" presStyleLbl="node1" presStyleIdx="2" presStyleCnt="3">
        <dgm:presLayoutVars>
          <dgm:bulletEnabled val="1"/>
        </dgm:presLayoutVars>
      </dgm:prSet>
      <dgm:spPr/>
      <dgm:t>
        <a:bodyPr/>
        <a:lstStyle/>
        <a:p>
          <a:endParaRPr lang="en-US"/>
        </a:p>
      </dgm:t>
    </dgm:pt>
  </dgm:ptLst>
  <dgm:cxnLst>
    <dgm:cxn modelId="{C87701BB-D195-410B-8FB7-8A9409BA1D0B}" type="presOf" srcId="{136826A3-2F7E-4443-ABB8-C456150ED73A}" destId="{9D95C396-90B5-4BA6-A2C3-78D3A29BA278}" srcOrd="0" destOrd="0" presId="urn:microsoft.com/office/officeart/2005/8/layout/hProcess9"/>
    <dgm:cxn modelId="{E2FC1D33-FC65-42AE-988A-0B1322BBFB27}" type="presOf" srcId="{62367AA0-A95A-4359-A1F7-C90AEA56CA65}" destId="{35D2038D-E81D-4EE1-AE5F-ECEA756048A5}" srcOrd="0" destOrd="0" presId="urn:microsoft.com/office/officeart/2005/8/layout/hProcess9"/>
    <dgm:cxn modelId="{DE36F37A-9D18-4572-B154-794213D2F843}" type="presOf" srcId="{95D9E19D-DD76-47F7-B758-EAC9F4AF2447}" destId="{A2281B0A-ABF4-43D3-976E-75DDFEEB9BDB}" srcOrd="0" destOrd="2" presId="urn:microsoft.com/office/officeart/2005/8/layout/hProcess9"/>
    <dgm:cxn modelId="{28BCEDE8-F167-42BC-98A5-7C8675BA78D1}" type="presOf" srcId="{DE49D699-BA87-49C8-AA00-E170AD2803FE}" destId="{A2281B0A-ABF4-43D3-976E-75DDFEEB9BDB}" srcOrd="0" destOrd="0" presId="urn:microsoft.com/office/officeart/2005/8/layout/hProcess9"/>
    <dgm:cxn modelId="{5E7D6AE4-1D0A-4037-A78B-B9EB721C00BE}" srcId="{DE49D699-BA87-49C8-AA00-E170AD2803FE}" destId="{C2548735-F145-4DBB-802D-6360138643E8}" srcOrd="0" destOrd="0" parTransId="{04A05C60-645A-4DD2-BFC0-E5C1454EA340}" sibTransId="{F91DCFBB-34DF-4027-B322-E284292BA9A0}"/>
    <dgm:cxn modelId="{016A0180-2346-4125-9C93-EADC71130A12}" type="presOf" srcId="{03C9E7B4-4842-4F61-A3FE-607AB3D56AF0}" destId="{71527248-1DE5-41C4-9B52-2EDB5F3CFAA3}" srcOrd="0" destOrd="0" presId="urn:microsoft.com/office/officeart/2005/8/layout/hProcess9"/>
    <dgm:cxn modelId="{6FE55E8F-C16C-412B-B1E8-25103989020F}" srcId="{DE49D699-BA87-49C8-AA00-E170AD2803FE}" destId="{899B3FE3-6045-494D-9D6C-468C06FD64B4}" srcOrd="2" destOrd="0" parTransId="{6BF42873-1693-4D71-A234-351060AA22E2}" sibTransId="{B3591F06-E9A8-40A1-98A4-F2A761E853C0}"/>
    <dgm:cxn modelId="{C5720455-AEA4-47B4-AB5D-189373E5A628}" type="presOf" srcId="{C2548735-F145-4DBB-802D-6360138643E8}" destId="{A2281B0A-ABF4-43D3-976E-75DDFEEB9BDB}" srcOrd="0" destOrd="1" presId="urn:microsoft.com/office/officeart/2005/8/layout/hProcess9"/>
    <dgm:cxn modelId="{A67A9D70-1325-432B-B53B-789E10EE70A8}" srcId="{62367AA0-A95A-4359-A1F7-C90AEA56CA65}" destId="{03C9E7B4-4842-4F61-A3FE-607AB3D56AF0}" srcOrd="0" destOrd="0" parTransId="{B7DD2099-DE33-462D-92BB-BC457DDB0C21}" sibTransId="{9BAF75E0-0EE5-4F5A-B8CC-46EFF1441FF2}"/>
    <dgm:cxn modelId="{E290849C-81B8-48A2-80A8-93AAD7DB6D78}" srcId="{DE49D699-BA87-49C8-AA00-E170AD2803FE}" destId="{95D9E19D-DD76-47F7-B758-EAC9F4AF2447}" srcOrd="1" destOrd="0" parTransId="{A0533073-4CDA-4F73-9607-261E21233B8F}" sibTransId="{750A500A-CCB6-40E3-B929-C5B8318CD0B4}"/>
    <dgm:cxn modelId="{DBF36A55-CDDC-4005-BB65-124CB2548C7E}" srcId="{62367AA0-A95A-4359-A1F7-C90AEA56CA65}" destId="{DE49D699-BA87-49C8-AA00-E170AD2803FE}" srcOrd="2" destOrd="0" parTransId="{892A3E96-C5EB-482E-8F97-10A3D08EF84B}" sibTransId="{C1A13B21-E2D0-4ECA-907A-5201B3C01E99}"/>
    <dgm:cxn modelId="{1B4E70A7-F159-4FBE-A1EE-4B11EFD06E97}" type="presOf" srcId="{899B3FE3-6045-494D-9D6C-468C06FD64B4}" destId="{A2281B0A-ABF4-43D3-976E-75DDFEEB9BDB}" srcOrd="0" destOrd="3" presId="urn:microsoft.com/office/officeart/2005/8/layout/hProcess9"/>
    <dgm:cxn modelId="{4B5D9507-3A08-47D9-ADC8-C4B3610C46D4}" srcId="{62367AA0-A95A-4359-A1F7-C90AEA56CA65}" destId="{136826A3-2F7E-4443-ABB8-C456150ED73A}" srcOrd="1" destOrd="0" parTransId="{34D30694-E24D-4112-9C7E-162AE17BE95D}" sibTransId="{A4263D73-0C19-4B4E-B084-6EB240C7A190}"/>
    <dgm:cxn modelId="{978259A8-C18A-4AD3-8EB8-84126B46B936}" type="presParOf" srcId="{35D2038D-E81D-4EE1-AE5F-ECEA756048A5}" destId="{72AE1897-CD6F-4D69-B9F8-D73C21C83CDF}" srcOrd="0" destOrd="0" presId="urn:microsoft.com/office/officeart/2005/8/layout/hProcess9"/>
    <dgm:cxn modelId="{73CBF275-92A3-4790-B1BA-B5C724DED382}" type="presParOf" srcId="{35D2038D-E81D-4EE1-AE5F-ECEA756048A5}" destId="{D22F0E9E-DDB7-47C3-9697-17C64A24A931}" srcOrd="1" destOrd="0" presId="urn:microsoft.com/office/officeart/2005/8/layout/hProcess9"/>
    <dgm:cxn modelId="{AB637828-0657-4D0E-8CA4-C494AB198ECE}" type="presParOf" srcId="{D22F0E9E-DDB7-47C3-9697-17C64A24A931}" destId="{71527248-1DE5-41C4-9B52-2EDB5F3CFAA3}" srcOrd="0" destOrd="0" presId="urn:microsoft.com/office/officeart/2005/8/layout/hProcess9"/>
    <dgm:cxn modelId="{F2B78EB5-4C82-4DBC-803F-6ACFAA41338E}" type="presParOf" srcId="{D22F0E9E-DDB7-47C3-9697-17C64A24A931}" destId="{9F01CA5E-58B2-4D46-90B1-9370CCEF7A01}" srcOrd="1" destOrd="0" presId="urn:microsoft.com/office/officeart/2005/8/layout/hProcess9"/>
    <dgm:cxn modelId="{360689F3-7368-4D1F-B62F-8921B423FDEF}" type="presParOf" srcId="{D22F0E9E-DDB7-47C3-9697-17C64A24A931}" destId="{9D95C396-90B5-4BA6-A2C3-78D3A29BA278}" srcOrd="2" destOrd="0" presId="urn:microsoft.com/office/officeart/2005/8/layout/hProcess9"/>
    <dgm:cxn modelId="{32B210FD-8C62-4876-B7AC-E62C4DF6BFA8}" type="presParOf" srcId="{D22F0E9E-DDB7-47C3-9697-17C64A24A931}" destId="{50056B49-26A1-4BFA-8565-BBB40278C4D9}" srcOrd="3" destOrd="0" presId="urn:microsoft.com/office/officeart/2005/8/layout/hProcess9"/>
    <dgm:cxn modelId="{9B0F6CE8-95BA-4FC1-AEAB-9523B53CCB56}" type="presParOf" srcId="{D22F0E9E-DDB7-47C3-9697-17C64A24A931}" destId="{A2281B0A-ABF4-43D3-976E-75DDFEEB9BD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E1897-CD6F-4D69-B9F8-D73C21C83CDF}">
      <dsp:nvSpPr>
        <dsp:cNvPr id="0" name=""/>
        <dsp:cNvSpPr/>
      </dsp:nvSpPr>
      <dsp:spPr>
        <a:xfrm>
          <a:off x="720089" y="0"/>
          <a:ext cx="8161016" cy="35967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27248-1DE5-41C4-9B52-2EDB5F3CFAA3}">
      <dsp:nvSpPr>
        <dsp:cNvPr id="0" name=""/>
        <dsp:cNvSpPr/>
      </dsp:nvSpPr>
      <dsp:spPr>
        <a:xfrm>
          <a:off x="178615" y="1079019"/>
          <a:ext cx="2880358" cy="14386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Engagement</a:t>
          </a:r>
        </a:p>
        <a:p>
          <a:pPr lvl="0" algn="ctr" defTabSz="977900" rtl="0">
            <a:lnSpc>
              <a:spcPct val="90000"/>
            </a:lnSpc>
            <a:spcBef>
              <a:spcPct val="0"/>
            </a:spcBef>
            <a:spcAft>
              <a:spcPct val="35000"/>
            </a:spcAft>
          </a:pPr>
          <a:r>
            <a:rPr lang="en-US" sz="2200" kern="1200" dirty="0" smtClean="0"/>
            <a:t>Passion </a:t>
          </a:r>
          <a:endParaRPr lang="en-US" sz="2200" kern="1200" dirty="0"/>
        </a:p>
      </dsp:txBody>
      <dsp:txXfrm>
        <a:off x="248846" y="1149250"/>
        <a:ext cx="2739896" cy="1298231"/>
      </dsp:txXfrm>
    </dsp:sp>
    <dsp:sp modelId="{9D95C396-90B5-4BA6-A2C3-78D3A29BA278}">
      <dsp:nvSpPr>
        <dsp:cNvPr id="0" name=""/>
        <dsp:cNvSpPr/>
      </dsp:nvSpPr>
      <dsp:spPr>
        <a:xfrm>
          <a:off x="3360421" y="1037830"/>
          <a:ext cx="2880358" cy="14386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Decision-Making</a:t>
          </a:r>
        </a:p>
        <a:p>
          <a:pPr lvl="0" algn="r" defTabSz="977900" rtl="0">
            <a:lnSpc>
              <a:spcPct val="90000"/>
            </a:lnSpc>
            <a:spcBef>
              <a:spcPct val="0"/>
            </a:spcBef>
            <a:spcAft>
              <a:spcPct val="35000"/>
            </a:spcAft>
          </a:pPr>
          <a:r>
            <a:rPr lang="en-US" sz="2200" kern="1200" dirty="0" smtClean="0"/>
            <a:t>Productivity</a:t>
          </a:r>
          <a:endParaRPr lang="en-US" sz="2200" kern="1200" dirty="0"/>
        </a:p>
      </dsp:txBody>
      <dsp:txXfrm>
        <a:off x="3430652" y="1108061"/>
        <a:ext cx="2739896" cy="1298231"/>
      </dsp:txXfrm>
    </dsp:sp>
    <dsp:sp modelId="{A2281B0A-ABF4-43D3-976E-75DDFEEB9BDB}">
      <dsp:nvSpPr>
        <dsp:cNvPr id="0" name=""/>
        <dsp:cNvSpPr/>
      </dsp:nvSpPr>
      <dsp:spPr>
        <a:xfrm>
          <a:off x="6542221" y="1079019"/>
          <a:ext cx="2880358" cy="143869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smtClean="0"/>
            <a:t>Results</a:t>
          </a:r>
          <a:endParaRPr lang="en-US" sz="2200" kern="1200"/>
        </a:p>
        <a:p>
          <a:pPr marL="171450" lvl="1" indent="-171450" algn="l" defTabSz="755650" rtl="0">
            <a:lnSpc>
              <a:spcPct val="90000"/>
            </a:lnSpc>
            <a:spcBef>
              <a:spcPct val="0"/>
            </a:spcBef>
            <a:spcAft>
              <a:spcPct val="15000"/>
            </a:spcAft>
            <a:buChar char="••"/>
          </a:pPr>
          <a:r>
            <a:rPr lang="en-US" sz="1700" kern="1200" dirty="0" smtClean="0"/>
            <a:t>Fiscal Health</a:t>
          </a:r>
          <a:endParaRPr lang="en-US" sz="1700" kern="1200" dirty="0"/>
        </a:p>
        <a:p>
          <a:pPr marL="171450" lvl="1" indent="-171450" algn="l" defTabSz="755650" rtl="0">
            <a:lnSpc>
              <a:spcPct val="90000"/>
            </a:lnSpc>
            <a:spcBef>
              <a:spcPct val="0"/>
            </a:spcBef>
            <a:spcAft>
              <a:spcPct val="15000"/>
            </a:spcAft>
            <a:buChar char="••"/>
          </a:pPr>
          <a:r>
            <a:rPr lang="en-US" sz="1700" kern="1200" dirty="0" smtClean="0"/>
            <a:t>Organizational Direction</a:t>
          </a:r>
          <a:endParaRPr lang="en-US" sz="1700" kern="1200" dirty="0"/>
        </a:p>
        <a:p>
          <a:pPr marL="171450" lvl="1" indent="-171450" algn="l" defTabSz="755650" rtl="0">
            <a:lnSpc>
              <a:spcPct val="90000"/>
            </a:lnSpc>
            <a:spcBef>
              <a:spcPct val="0"/>
            </a:spcBef>
            <a:spcAft>
              <a:spcPct val="15000"/>
            </a:spcAft>
            <a:buChar char="••"/>
          </a:pPr>
          <a:r>
            <a:rPr lang="en-US" sz="1700" kern="1200" dirty="0" smtClean="0"/>
            <a:t>Executive Director Support</a:t>
          </a:r>
          <a:endParaRPr lang="en-US" sz="1700" kern="1200" dirty="0"/>
        </a:p>
      </dsp:txBody>
      <dsp:txXfrm>
        <a:off x="6612452" y="1149250"/>
        <a:ext cx="2739896" cy="12982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9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70895"/>
          </a:xfrm>
          <a:prstGeom prst="rect">
            <a:avLst/>
          </a:prstGeom>
        </p:spPr>
        <p:txBody>
          <a:bodyPr vert="horz" lIns="94064" tIns="47032" rIns="94064" bIns="47032" rtlCol="0"/>
          <a:lstStyle>
            <a:lvl1pPr algn="r">
              <a:defRPr sz="1200"/>
            </a:lvl1pPr>
          </a:lstStyle>
          <a:p>
            <a:fld id="{20E1CFA6-6B2F-48B9-ADB3-58CED3C81542}" type="datetimeFigureOut">
              <a:rPr lang="en-US" smtClean="0"/>
              <a:t>10/2/2017</a:t>
            </a:fld>
            <a:endParaRPr lang="en-US"/>
          </a:p>
        </p:txBody>
      </p:sp>
      <p:sp>
        <p:nvSpPr>
          <p:cNvPr id="4" name="Slide Image Placeholder 3"/>
          <p:cNvSpPr>
            <a:spLocks noGrp="1" noRot="1" noChangeAspect="1"/>
          </p:cNvSpPr>
          <p:nvPr>
            <p:ph type="sldImg" idx="2"/>
          </p:nvPr>
        </p:nvSpPr>
        <p:spPr>
          <a:xfrm>
            <a:off x="723900" y="1173163"/>
            <a:ext cx="5629275" cy="3167062"/>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516676"/>
            <a:ext cx="5661660" cy="3695462"/>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66733" cy="470894"/>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7"/>
            <a:ext cx="3066733" cy="470894"/>
          </a:xfrm>
          <a:prstGeom prst="rect">
            <a:avLst/>
          </a:prstGeom>
        </p:spPr>
        <p:txBody>
          <a:bodyPr vert="horz" lIns="94064" tIns="47032" rIns="94064" bIns="47032" rtlCol="0" anchor="b"/>
          <a:lstStyle>
            <a:lvl1pPr algn="r">
              <a:defRPr sz="1200"/>
            </a:lvl1pPr>
          </a:lstStyle>
          <a:p>
            <a:fld id="{99D02F74-F212-4D2E-AE68-A67F2362A7DC}" type="slidenum">
              <a:rPr lang="en-US" smtClean="0"/>
              <a:t>‹#›</a:t>
            </a:fld>
            <a:endParaRPr lang="en-US"/>
          </a:p>
        </p:txBody>
      </p:sp>
    </p:spTree>
    <p:extLst>
      <p:ext uri="{BB962C8B-B14F-4D97-AF65-F5344CB8AC3E}">
        <p14:creationId xmlns:p14="http://schemas.microsoft.com/office/powerpoint/2010/main" val="355737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a:t>
            </a:fld>
            <a:endParaRPr lang="en-US"/>
          </a:p>
        </p:txBody>
      </p:sp>
    </p:spTree>
    <p:extLst>
      <p:ext uri="{BB962C8B-B14F-4D97-AF65-F5344CB8AC3E}">
        <p14:creationId xmlns:p14="http://schemas.microsoft.com/office/powerpoint/2010/main" val="65965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3900" y="4516676"/>
            <a:ext cx="5645468" cy="4192426"/>
          </a:xfrm>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10</a:t>
            </a:fld>
            <a:endParaRPr lang="en-US"/>
          </a:p>
        </p:txBody>
      </p:sp>
    </p:spTree>
    <p:extLst>
      <p:ext uri="{BB962C8B-B14F-4D97-AF65-F5344CB8AC3E}">
        <p14:creationId xmlns:p14="http://schemas.microsoft.com/office/powerpoint/2010/main" val="251330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11</a:t>
            </a:fld>
            <a:endParaRPr lang="en-US"/>
          </a:p>
        </p:txBody>
      </p:sp>
    </p:spTree>
    <p:extLst>
      <p:ext uri="{BB962C8B-B14F-4D97-AF65-F5344CB8AC3E}">
        <p14:creationId xmlns:p14="http://schemas.microsoft.com/office/powerpoint/2010/main" val="11281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16676"/>
            <a:ext cx="5661660" cy="3997132"/>
          </a:xfrm>
        </p:spPr>
        <p:txBody>
          <a:bodyPr/>
          <a:lstStyle/>
          <a:p>
            <a:endParaRPr lang="en-US" sz="1600" dirty="0"/>
          </a:p>
          <a:p>
            <a:endParaRPr lang="en-US" dirty="0"/>
          </a:p>
        </p:txBody>
      </p:sp>
      <p:sp>
        <p:nvSpPr>
          <p:cNvPr id="4" name="Slide Number Placeholder 3"/>
          <p:cNvSpPr>
            <a:spLocks noGrp="1"/>
          </p:cNvSpPr>
          <p:nvPr>
            <p:ph type="sldNum" sz="quarter" idx="10"/>
          </p:nvPr>
        </p:nvSpPr>
        <p:spPr/>
        <p:txBody>
          <a:bodyPr/>
          <a:lstStyle/>
          <a:p>
            <a:fld id="{99D02F74-F212-4D2E-AE68-A67F2362A7DC}" type="slidenum">
              <a:rPr lang="en-US" smtClean="0"/>
              <a:t>12</a:t>
            </a:fld>
            <a:endParaRPr lang="en-US"/>
          </a:p>
        </p:txBody>
      </p:sp>
    </p:spTree>
    <p:extLst>
      <p:ext uri="{BB962C8B-B14F-4D97-AF65-F5344CB8AC3E}">
        <p14:creationId xmlns:p14="http://schemas.microsoft.com/office/powerpoint/2010/main" val="323526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13</a:t>
            </a:fld>
            <a:endParaRPr lang="en-US"/>
          </a:p>
        </p:txBody>
      </p:sp>
    </p:spTree>
    <p:extLst>
      <p:ext uri="{BB962C8B-B14F-4D97-AF65-F5344CB8AC3E}">
        <p14:creationId xmlns:p14="http://schemas.microsoft.com/office/powerpoint/2010/main" val="227819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16676"/>
            <a:ext cx="5661660" cy="4868624"/>
          </a:xfrm>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14</a:t>
            </a:fld>
            <a:endParaRPr lang="en-US"/>
          </a:p>
        </p:txBody>
      </p:sp>
    </p:spTree>
    <p:extLst>
      <p:ext uri="{BB962C8B-B14F-4D97-AF65-F5344CB8AC3E}">
        <p14:creationId xmlns:p14="http://schemas.microsoft.com/office/powerpoint/2010/main" val="261500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15</a:t>
            </a:fld>
            <a:endParaRPr lang="en-US"/>
          </a:p>
        </p:txBody>
      </p:sp>
    </p:spTree>
    <p:extLst>
      <p:ext uri="{BB962C8B-B14F-4D97-AF65-F5344CB8AC3E}">
        <p14:creationId xmlns:p14="http://schemas.microsoft.com/office/powerpoint/2010/main" val="997224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16</a:t>
            </a:fld>
            <a:endParaRPr lang="en-US"/>
          </a:p>
        </p:txBody>
      </p:sp>
    </p:spTree>
    <p:extLst>
      <p:ext uri="{BB962C8B-B14F-4D97-AF65-F5344CB8AC3E}">
        <p14:creationId xmlns:p14="http://schemas.microsoft.com/office/powerpoint/2010/main" val="327032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17</a:t>
            </a:fld>
            <a:endParaRPr lang="en-US"/>
          </a:p>
        </p:txBody>
      </p:sp>
    </p:spTree>
    <p:extLst>
      <p:ext uri="{BB962C8B-B14F-4D97-AF65-F5344CB8AC3E}">
        <p14:creationId xmlns:p14="http://schemas.microsoft.com/office/powerpoint/2010/main" val="1856711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2050"/>
            <a:ext cx="5629275" cy="3167063"/>
          </a:xfrm>
        </p:spPr>
      </p:sp>
      <p:sp>
        <p:nvSpPr>
          <p:cNvPr id="3" name="Notes Placeholder 2"/>
          <p:cNvSpPr>
            <a:spLocks noGrp="1"/>
          </p:cNvSpPr>
          <p:nvPr>
            <p:ph type="body" idx="1"/>
          </p:nvPr>
        </p:nvSpPr>
        <p:spPr>
          <a:xfrm>
            <a:off x="707708" y="4516676"/>
            <a:ext cx="5661660" cy="4136670"/>
          </a:xfrm>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18</a:t>
            </a:fld>
            <a:endParaRPr lang="en-US"/>
          </a:p>
        </p:txBody>
      </p:sp>
    </p:spTree>
    <p:extLst>
      <p:ext uri="{BB962C8B-B14F-4D97-AF65-F5344CB8AC3E}">
        <p14:creationId xmlns:p14="http://schemas.microsoft.com/office/powerpoint/2010/main" val="908773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639578"/>
            <a:ext cx="5661660" cy="3695462"/>
          </a:xfrm>
        </p:spPr>
        <p:txBody>
          <a:bodyPr/>
          <a:lstStyle/>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19</a:t>
            </a:fld>
            <a:endParaRPr lang="en-US"/>
          </a:p>
        </p:txBody>
      </p:sp>
    </p:spTree>
    <p:extLst>
      <p:ext uri="{BB962C8B-B14F-4D97-AF65-F5344CB8AC3E}">
        <p14:creationId xmlns:p14="http://schemas.microsoft.com/office/powerpoint/2010/main" val="22948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2</a:t>
            </a:fld>
            <a:endParaRPr lang="en-US"/>
          </a:p>
        </p:txBody>
      </p:sp>
    </p:spTree>
    <p:extLst>
      <p:ext uri="{BB962C8B-B14F-4D97-AF65-F5344CB8AC3E}">
        <p14:creationId xmlns:p14="http://schemas.microsoft.com/office/powerpoint/2010/main" val="2383924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639578"/>
            <a:ext cx="5661660" cy="3695462"/>
          </a:xfrm>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20</a:t>
            </a:fld>
            <a:endParaRPr lang="en-US"/>
          </a:p>
        </p:txBody>
      </p:sp>
    </p:spTree>
    <p:extLst>
      <p:ext uri="{BB962C8B-B14F-4D97-AF65-F5344CB8AC3E}">
        <p14:creationId xmlns:p14="http://schemas.microsoft.com/office/powerpoint/2010/main" val="2005753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16674"/>
            <a:ext cx="5661660" cy="4868625"/>
          </a:xfrm>
        </p:spPr>
        <p:txBody>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21</a:t>
            </a:fld>
            <a:endParaRPr lang="en-US"/>
          </a:p>
        </p:txBody>
      </p:sp>
    </p:spTree>
    <p:extLst>
      <p:ext uri="{BB962C8B-B14F-4D97-AF65-F5344CB8AC3E}">
        <p14:creationId xmlns:p14="http://schemas.microsoft.com/office/powerpoint/2010/main" val="1825062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02F74-F212-4D2E-AE68-A67F2362A7DC}" type="slidenum">
              <a:rPr lang="en-US" smtClean="0"/>
              <a:t>22</a:t>
            </a:fld>
            <a:endParaRPr lang="en-US"/>
          </a:p>
        </p:txBody>
      </p:sp>
    </p:spTree>
    <p:extLst>
      <p:ext uri="{BB962C8B-B14F-4D97-AF65-F5344CB8AC3E}">
        <p14:creationId xmlns:p14="http://schemas.microsoft.com/office/powerpoint/2010/main" val="3584398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23</a:t>
            </a:fld>
            <a:endParaRPr lang="en-US"/>
          </a:p>
        </p:txBody>
      </p:sp>
    </p:spTree>
    <p:extLst>
      <p:ext uri="{BB962C8B-B14F-4D97-AF65-F5344CB8AC3E}">
        <p14:creationId xmlns:p14="http://schemas.microsoft.com/office/powerpoint/2010/main" val="387626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16676"/>
            <a:ext cx="5661660" cy="3918921"/>
          </a:xfrm>
        </p:spPr>
        <p:txBody>
          <a:bodyPr/>
          <a:lstStyle/>
          <a:p>
            <a:endParaRPr lang="en-US" sz="1600" dirty="0"/>
          </a:p>
          <a:p>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fld id="{99D02F74-F212-4D2E-AE68-A67F2362A7DC}" type="slidenum">
              <a:rPr lang="en-US" smtClean="0"/>
              <a:t>24</a:t>
            </a:fld>
            <a:endParaRPr lang="en-US"/>
          </a:p>
        </p:txBody>
      </p:sp>
    </p:spTree>
    <p:extLst>
      <p:ext uri="{BB962C8B-B14F-4D97-AF65-F5344CB8AC3E}">
        <p14:creationId xmlns:p14="http://schemas.microsoft.com/office/powerpoint/2010/main" val="3976636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16676"/>
            <a:ext cx="5661660" cy="3930094"/>
          </a:xfrm>
        </p:spPr>
        <p:txBody>
          <a:bodyPr/>
          <a:lstStyle/>
          <a:p>
            <a:endParaRPr lang="en-US" sz="1600" dirty="0"/>
          </a:p>
          <a:p>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fld id="{99D02F74-F212-4D2E-AE68-A67F2362A7DC}" type="slidenum">
              <a:rPr lang="en-US" smtClean="0"/>
              <a:t>25</a:t>
            </a:fld>
            <a:endParaRPr lang="en-US"/>
          </a:p>
        </p:txBody>
      </p:sp>
    </p:spTree>
    <p:extLst>
      <p:ext uri="{BB962C8B-B14F-4D97-AF65-F5344CB8AC3E}">
        <p14:creationId xmlns:p14="http://schemas.microsoft.com/office/powerpoint/2010/main" val="3479469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a:t>
            </a:r>
          </a:p>
          <a:p>
            <a:r>
              <a:rPr lang="en-US" sz="1600" dirty="0"/>
              <a:t>	</a:t>
            </a:r>
          </a:p>
        </p:txBody>
      </p:sp>
      <p:sp>
        <p:nvSpPr>
          <p:cNvPr id="4" name="Slide Number Placeholder 3"/>
          <p:cNvSpPr>
            <a:spLocks noGrp="1"/>
          </p:cNvSpPr>
          <p:nvPr>
            <p:ph type="sldNum" sz="quarter" idx="10"/>
          </p:nvPr>
        </p:nvSpPr>
        <p:spPr/>
        <p:txBody>
          <a:bodyPr/>
          <a:lstStyle/>
          <a:p>
            <a:fld id="{99D02F74-F212-4D2E-AE68-A67F2362A7DC}" type="slidenum">
              <a:rPr lang="en-US" smtClean="0"/>
              <a:t>26</a:t>
            </a:fld>
            <a:endParaRPr lang="en-US"/>
          </a:p>
        </p:txBody>
      </p:sp>
    </p:spTree>
    <p:extLst>
      <p:ext uri="{BB962C8B-B14F-4D97-AF65-F5344CB8AC3E}">
        <p14:creationId xmlns:p14="http://schemas.microsoft.com/office/powerpoint/2010/main" val="3912201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516674"/>
            <a:ext cx="5863862" cy="4701030"/>
          </a:xfrm>
        </p:spPr>
        <p:txBody>
          <a:bodyPr/>
          <a:lstStyle/>
          <a:p>
            <a:endParaRPr lang="en-US" sz="1400" dirty="0"/>
          </a:p>
        </p:txBody>
      </p:sp>
      <p:sp>
        <p:nvSpPr>
          <p:cNvPr id="4" name="Slide Number Placeholder 3"/>
          <p:cNvSpPr>
            <a:spLocks noGrp="1"/>
          </p:cNvSpPr>
          <p:nvPr>
            <p:ph type="sldNum" sz="quarter" idx="10"/>
          </p:nvPr>
        </p:nvSpPr>
        <p:spPr/>
        <p:txBody>
          <a:bodyPr/>
          <a:lstStyle/>
          <a:p>
            <a:fld id="{99D02F74-F212-4D2E-AE68-A67F2362A7DC}" type="slidenum">
              <a:rPr lang="en-US" smtClean="0"/>
              <a:t>27</a:t>
            </a:fld>
            <a:endParaRPr lang="en-US"/>
          </a:p>
        </p:txBody>
      </p:sp>
    </p:spTree>
    <p:extLst>
      <p:ext uri="{BB962C8B-B14F-4D97-AF65-F5344CB8AC3E}">
        <p14:creationId xmlns:p14="http://schemas.microsoft.com/office/powerpoint/2010/main" val="4204272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516675"/>
            <a:ext cx="5863862" cy="4397730"/>
          </a:xfrm>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28</a:t>
            </a:fld>
            <a:endParaRPr lang="en-US"/>
          </a:p>
        </p:txBody>
      </p:sp>
    </p:spTree>
    <p:extLst>
      <p:ext uri="{BB962C8B-B14F-4D97-AF65-F5344CB8AC3E}">
        <p14:creationId xmlns:p14="http://schemas.microsoft.com/office/powerpoint/2010/main" val="4158522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29</a:t>
            </a:fld>
            <a:endParaRPr lang="en-US"/>
          </a:p>
        </p:txBody>
      </p:sp>
    </p:spTree>
    <p:extLst>
      <p:ext uri="{BB962C8B-B14F-4D97-AF65-F5344CB8AC3E}">
        <p14:creationId xmlns:p14="http://schemas.microsoft.com/office/powerpoint/2010/main" val="158445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a:t>
            </a:fld>
            <a:endParaRPr lang="en-US"/>
          </a:p>
        </p:txBody>
      </p:sp>
    </p:spTree>
    <p:extLst>
      <p:ext uri="{BB962C8B-B14F-4D97-AF65-F5344CB8AC3E}">
        <p14:creationId xmlns:p14="http://schemas.microsoft.com/office/powerpoint/2010/main" val="1012924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30</a:t>
            </a:fld>
            <a:endParaRPr lang="en-US"/>
          </a:p>
        </p:txBody>
      </p:sp>
    </p:spTree>
    <p:extLst>
      <p:ext uri="{BB962C8B-B14F-4D97-AF65-F5344CB8AC3E}">
        <p14:creationId xmlns:p14="http://schemas.microsoft.com/office/powerpoint/2010/main" val="111519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31</a:t>
            </a:fld>
            <a:endParaRPr lang="en-US"/>
          </a:p>
        </p:txBody>
      </p:sp>
    </p:spTree>
    <p:extLst>
      <p:ext uri="{BB962C8B-B14F-4D97-AF65-F5344CB8AC3E}">
        <p14:creationId xmlns:p14="http://schemas.microsoft.com/office/powerpoint/2010/main" val="170749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32</a:t>
            </a:fld>
            <a:endParaRPr lang="en-US"/>
          </a:p>
        </p:txBody>
      </p:sp>
    </p:spTree>
    <p:extLst>
      <p:ext uri="{BB962C8B-B14F-4D97-AF65-F5344CB8AC3E}">
        <p14:creationId xmlns:p14="http://schemas.microsoft.com/office/powerpoint/2010/main" val="34394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33</a:t>
            </a:fld>
            <a:endParaRPr lang="en-US"/>
          </a:p>
        </p:txBody>
      </p:sp>
    </p:spTree>
    <p:extLst>
      <p:ext uri="{BB962C8B-B14F-4D97-AF65-F5344CB8AC3E}">
        <p14:creationId xmlns:p14="http://schemas.microsoft.com/office/powerpoint/2010/main" val="3700199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34</a:t>
            </a:fld>
            <a:endParaRPr lang="en-US"/>
          </a:p>
        </p:txBody>
      </p:sp>
    </p:spTree>
    <p:extLst>
      <p:ext uri="{BB962C8B-B14F-4D97-AF65-F5344CB8AC3E}">
        <p14:creationId xmlns:p14="http://schemas.microsoft.com/office/powerpoint/2010/main" val="3010988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35</a:t>
            </a:fld>
            <a:endParaRPr lang="en-US"/>
          </a:p>
        </p:txBody>
      </p:sp>
    </p:spTree>
    <p:extLst>
      <p:ext uri="{BB962C8B-B14F-4D97-AF65-F5344CB8AC3E}">
        <p14:creationId xmlns:p14="http://schemas.microsoft.com/office/powerpoint/2010/main" val="342126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36</a:t>
            </a:fld>
            <a:endParaRPr lang="en-US"/>
          </a:p>
        </p:txBody>
      </p:sp>
    </p:spTree>
    <p:extLst>
      <p:ext uri="{BB962C8B-B14F-4D97-AF65-F5344CB8AC3E}">
        <p14:creationId xmlns:p14="http://schemas.microsoft.com/office/powerpoint/2010/main" val="3096914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37</a:t>
            </a:fld>
            <a:endParaRPr lang="en-US"/>
          </a:p>
        </p:txBody>
      </p:sp>
    </p:spTree>
    <p:extLst>
      <p:ext uri="{BB962C8B-B14F-4D97-AF65-F5344CB8AC3E}">
        <p14:creationId xmlns:p14="http://schemas.microsoft.com/office/powerpoint/2010/main" val="2434774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16674"/>
            <a:ext cx="5661660" cy="4745723"/>
          </a:xfrm>
        </p:spPr>
        <p:txBody>
          <a:bodyPr/>
          <a:lstStyle/>
          <a:p>
            <a:endParaRPr lang="en-US" sz="1400" dirty="0"/>
          </a:p>
        </p:txBody>
      </p:sp>
      <p:sp>
        <p:nvSpPr>
          <p:cNvPr id="4" name="Slide Number Placeholder 3"/>
          <p:cNvSpPr>
            <a:spLocks noGrp="1"/>
          </p:cNvSpPr>
          <p:nvPr>
            <p:ph type="sldNum" sz="quarter" idx="10"/>
          </p:nvPr>
        </p:nvSpPr>
        <p:spPr/>
        <p:txBody>
          <a:bodyPr/>
          <a:lstStyle/>
          <a:p>
            <a:fld id="{99D02F74-F212-4D2E-AE68-A67F2362A7DC}" type="slidenum">
              <a:rPr lang="en-US" smtClean="0"/>
              <a:t>38</a:t>
            </a:fld>
            <a:endParaRPr lang="en-US" dirty="0"/>
          </a:p>
        </p:txBody>
      </p:sp>
    </p:spTree>
    <p:extLst>
      <p:ext uri="{BB962C8B-B14F-4D97-AF65-F5344CB8AC3E}">
        <p14:creationId xmlns:p14="http://schemas.microsoft.com/office/powerpoint/2010/main" val="2447307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39</a:t>
            </a:fld>
            <a:endParaRPr lang="en-US"/>
          </a:p>
        </p:txBody>
      </p:sp>
    </p:spTree>
    <p:extLst>
      <p:ext uri="{BB962C8B-B14F-4D97-AF65-F5344CB8AC3E}">
        <p14:creationId xmlns:p14="http://schemas.microsoft.com/office/powerpoint/2010/main" val="39059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4</a:t>
            </a:fld>
            <a:endParaRPr lang="en-US"/>
          </a:p>
        </p:txBody>
      </p:sp>
    </p:spTree>
    <p:extLst>
      <p:ext uri="{BB962C8B-B14F-4D97-AF65-F5344CB8AC3E}">
        <p14:creationId xmlns:p14="http://schemas.microsoft.com/office/powerpoint/2010/main" val="2975136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02F74-F212-4D2E-AE68-A67F2362A7DC}" type="slidenum">
              <a:rPr lang="en-US" smtClean="0"/>
              <a:t>40</a:t>
            </a:fld>
            <a:endParaRPr lang="en-US"/>
          </a:p>
        </p:txBody>
      </p:sp>
    </p:spTree>
    <p:extLst>
      <p:ext uri="{BB962C8B-B14F-4D97-AF65-F5344CB8AC3E}">
        <p14:creationId xmlns:p14="http://schemas.microsoft.com/office/powerpoint/2010/main" val="4118884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02F74-F212-4D2E-AE68-A67F2362A7DC}" type="slidenum">
              <a:rPr lang="en-US" smtClean="0"/>
              <a:t>41</a:t>
            </a:fld>
            <a:endParaRPr lang="en-US"/>
          </a:p>
        </p:txBody>
      </p:sp>
    </p:spTree>
    <p:extLst>
      <p:ext uri="{BB962C8B-B14F-4D97-AF65-F5344CB8AC3E}">
        <p14:creationId xmlns:p14="http://schemas.microsoft.com/office/powerpoint/2010/main" val="365983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5</a:t>
            </a:fld>
            <a:endParaRPr lang="en-US"/>
          </a:p>
        </p:txBody>
      </p:sp>
    </p:spTree>
    <p:extLst>
      <p:ext uri="{BB962C8B-B14F-4D97-AF65-F5344CB8AC3E}">
        <p14:creationId xmlns:p14="http://schemas.microsoft.com/office/powerpoint/2010/main" val="83786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16675"/>
            <a:ext cx="5661660" cy="4868625"/>
          </a:xfrm>
        </p:spPr>
        <p:txBody>
          <a:bodyPr/>
          <a:lstStyle/>
          <a:p>
            <a:endParaRPr lang="en-US" sz="1400" dirty="0"/>
          </a:p>
        </p:txBody>
      </p:sp>
      <p:sp>
        <p:nvSpPr>
          <p:cNvPr id="4" name="Slide Number Placeholder 3"/>
          <p:cNvSpPr>
            <a:spLocks noGrp="1"/>
          </p:cNvSpPr>
          <p:nvPr>
            <p:ph type="sldNum" sz="quarter" idx="10"/>
          </p:nvPr>
        </p:nvSpPr>
        <p:spPr/>
        <p:txBody>
          <a:bodyPr/>
          <a:lstStyle/>
          <a:p>
            <a:fld id="{99D02F74-F212-4D2E-AE68-A67F2362A7DC}" type="slidenum">
              <a:rPr lang="en-US" smtClean="0"/>
              <a:t>6</a:t>
            </a:fld>
            <a:endParaRPr lang="en-US"/>
          </a:p>
        </p:txBody>
      </p:sp>
    </p:spTree>
    <p:extLst>
      <p:ext uri="{BB962C8B-B14F-4D97-AF65-F5344CB8AC3E}">
        <p14:creationId xmlns:p14="http://schemas.microsoft.com/office/powerpoint/2010/main" val="152395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16675"/>
            <a:ext cx="5661660" cy="4397730"/>
          </a:xfrm>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7</a:t>
            </a:fld>
            <a:endParaRPr lang="en-US"/>
          </a:p>
        </p:txBody>
      </p:sp>
    </p:spTree>
    <p:extLst>
      <p:ext uri="{BB962C8B-B14F-4D97-AF65-F5344CB8AC3E}">
        <p14:creationId xmlns:p14="http://schemas.microsoft.com/office/powerpoint/2010/main" val="149555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8</a:t>
            </a:fld>
            <a:endParaRPr lang="en-US"/>
          </a:p>
        </p:txBody>
      </p:sp>
    </p:spTree>
    <p:extLst>
      <p:ext uri="{BB962C8B-B14F-4D97-AF65-F5344CB8AC3E}">
        <p14:creationId xmlns:p14="http://schemas.microsoft.com/office/powerpoint/2010/main" val="18778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84275"/>
            <a:ext cx="5629275" cy="3167063"/>
          </a:xfrm>
        </p:spPr>
      </p:sp>
      <p:sp>
        <p:nvSpPr>
          <p:cNvPr id="3" name="Notes Placeholder 2"/>
          <p:cNvSpPr>
            <a:spLocks noGrp="1"/>
          </p:cNvSpPr>
          <p:nvPr>
            <p:ph type="body" idx="1"/>
          </p:nvPr>
        </p:nvSpPr>
        <p:spPr>
          <a:xfrm>
            <a:off x="707708" y="4527849"/>
            <a:ext cx="5661660" cy="3695462"/>
          </a:xfrm>
        </p:spPr>
        <p:txBody>
          <a:bodyPr/>
          <a:lstStyle/>
          <a:p>
            <a:endParaRPr lang="en-US" sz="1600" dirty="0"/>
          </a:p>
        </p:txBody>
      </p:sp>
      <p:sp>
        <p:nvSpPr>
          <p:cNvPr id="4" name="Slide Number Placeholder 3"/>
          <p:cNvSpPr>
            <a:spLocks noGrp="1"/>
          </p:cNvSpPr>
          <p:nvPr>
            <p:ph type="sldNum" sz="quarter" idx="10"/>
          </p:nvPr>
        </p:nvSpPr>
        <p:spPr/>
        <p:txBody>
          <a:bodyPr/>
          <a:lstStyle/>
          <a:p>
            <a:fld id="{99D02F74-F212-4D2E-AE68-A67F2362A7DC}" type="slidenum">
              <a:rPr lang="en-US" smtClean="0"/>
              <a:t>9</a:t>
            </a:fld>
            <a:endParaRPr lang="en-US"/>
          </a:p>
        </p:txBody>
      </p:sp>
    </p:spTree>
    <p:extLst>
      <p:ext uri="{BB962C8B-B14F-4D97-AF65-F5344CB8AC3E}">
        <p14:creationId xmlns:p14="http://schemas.microsoft.com/office/powerpoint/2010/main" val="2346089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6F5159E-9932-423E-9288-1D4CA471300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05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95D0-543A-46FE-B44B-448AA86D3EA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5159E-9932-423E-9288-1D4CA4713003}" type="slidenum">
              <a:rPr lang="en-US" smtClean="0"/>
              <a:t>‹#›</a:t>
            </a:fld>
            <a:endParaRPr lang="en-US"/>
          </a:p>
        </p:txBody>
      </p:sp>
    </p:spTree>
    <p:extLst>
      <p:ext uri="{BB962C8B-B14F-4D97-AF65-F5344CB8AC3E}">
        <p14:creationId xmlns:p14="http://schemas.microsoft.com/office/powerpoint/2010/main" val="354366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772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56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spTree>
    <p:extLst>
      <p:ext uri="{BB962C8B-B14F-4D97-AF65-F5344CB8AC3E}">
        <p14:creationId xmlns:p14="http://schemas.microsoft.com/office/powerpoint/2010/main" val="220646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01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0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926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35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spTree>
    <p:extLst>
      <p:ext uri="{BB962C8B-B14F-4D97-AF65-F5344CB8AC3E}">
        <p14:creationId xmlns:p14="http://schemas.microsoft.com/office/powerpoint/2010/main" val="211420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C95D0-543A-46FE-B44B-448AA86D3EAB}"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5159E-9932-423E-9288-1D4CA471300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279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0C95D0-543A-46FE-B44B-448AA86D3EA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5159E-9932-423E-9288-1D4CA4713003}" type="slidenum">
              <a:rPr lang="en-US" smtClean="0"/>
              <a:t>‹#›</a:t>
            </a:fld>
            <a:endParaRPr lang="en-US"/>
          </a:p>
        </p:txBody>
      </p:sp>
    </p:spTree>
    <p:extLst>
      <p:ext uri="{BB962C8B-B14F-4D97-AF65-F5344CB8AC3E}">
        <p14:creationId xmlns:p14="http://schemas.microsoft.com/office/powerpoint/2010/main" val="219237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0C95D0-543A-46FE-B44B-448AA86D3EAB}"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5159E-9932-423E-9288-1D4CA471300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76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0C95D0-543A-46FE-B44B-448AA86D3EAB}"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F5159E-9932-423E-9288-1D4CA471300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8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C95D0-543A-46FE-B44B-448AA86D3EAB}"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F5159E-9932-423E-9288-1D4CA4713003}" type="slidenum">
              <a:rPr lang="en-US" smtClean="0"/>
              <a:t>‹#›</a:t>
            </a:fld>
            <a:endParaRPr lang="en-US"/>
          </a:p>
        </p:txBody>
      </p:sp>
    </p:spTree>
    <p:extLst>
      <p:ext uri="{BB962C8B-B14F-4D97-AF65-F5344CB8AC3E}">
        <p14:creationId xmlns:p14="http://schemas.microsoft.com/office/powerpoint/2010/main" val="6543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95D0-543A-46FE-B44B-448AA86D3EA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5159E-9932-423E-9288-1D4CA471300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90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C95D0-543A-46FE-B44B-448AA86D3EAB}"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5159E-9932-423E-9288-1D4CA4713003}" type="slidenum">
              <a:rPr lang="en-US" smtClean="0"/>
              <a:t>‹#›</a:t>
            </a:fld>
            <a:endParaRPr lang="en-US"/>
          </a:p>
        </p:txBody>
      </p:sp>
    </p:spTree>
    <p:extLst>
      <p:ext uri="{BB962C8B-B14F-4D97-AF65-F5344CB8AC3E}">
        <p14:creationId xmlns:p14="http://schemas.microsoft.com/office/powerpoint/2010/main" val="235132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0C95D0-543A-46FE-B44B-448AA86D3EAB}" type="datetimeFigureOut">
              <a:rPr lang="en-US" smtClean="0"/>
              <a:t>10/2/2017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F5159E-9932-423E-9288-1D4CA4713003}" type="slidenum">
              <a:rPr lang="en-US" smtClean="0"/>
              <a:t>‹#›</a:t>
            </a:fld>
            <a:endParaRPr lang="en-US"/>
          </a:p>
        </p:txBody>
      </p:sp>
    </p:spTree>
    <p:extLst>
      <p:ext uri="{BB962C8B-B14F-4D97-AF65-F5344CB8AC3E}">
        <p14:creationId xmlns:p14="http://schemas.microsoft.com/office/powerpoint/2010/main" val="65324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gif"/></Relationships>
</file>

<file path=ppt/slides/_rels/slide36.xml.rels><?xml version="1.0" encoding="UTF-8" standalone="yes"?>
<Relationships xmlns="http://schemas.openxmlformats.org/package/2006/relationships"><Relationship Id="rId3" Type="http://schemas.openxmlformats.org/officeDocument/2006/relationships/hyperlink" Target="http://www.standforyourmission.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ailto:kweill@kweillconsulting.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kweillconsulting.com/stuff-for-you.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238" y="1301739"/>
            <a:ext cx="9144000" cy="2197719"/>
          </a:xfrm>
        </p:spPr>
        <p:txBody>
          <a:bodyPr>
            <a:normAutofit/>
          </a:bodyPr>
          <a:lstStyle/>
          <a:p>
            <a:r>
              <a:rPr lang="en-US" sz="4000" b="1" dirty="0"/>
              <a:t>Board Engagement: </a:t>
            </a:r>
            <a:r>
              <a:rPr lang="en-US" sz="4000" b="1" dirty="0" smtClean="0"/>
              <a:t/>
            </a:r>
            <a:br>
              <a:rPr lang="en-US" sz="4000" b="1" dirty="0" smtClean="0"/>
            </a:br>
            <a:r>
              <a:rPr lang="en-US" sz="4000" b="1" dirty="0" smtClean="0"/>
              <a:t>Everybody Talks </a:t>
            </a:r>
            <a:r>
              <a:rPr lang="en-US" sz="4000" b="1" dirty="0"/>
              <a:t>About </a:t>
            </a:r>
            <a:r>
              <a:rPr lang="en-US" sz="4000" b="1" dirty="0" smtClean="0"/>
              <a:t>It </a:t>
            </a:r>
            <a:r>
              <a:rPr lang="en-US" sz="4000" b="1" dirty="0"/>
              <a:t>but </a:t>
            </a:r>
            <a:r>
              <a:rPr lang="en-US" sz="4000" b="1" dirty="0" smtClean="0"/>
              <a:t/>
            </a:r>
            <a:br>
              <a:rPr lang="en-US" sz="4000" b="1" dirty="0" smtClean="0"/>
            </a:br>
            <a:r>
              <a:rPr lang="en-US" sz="4000" b="1" dirty="0" smtClean="0"/>
              <a:t>What </a:t>
            </a:r>
            <a:r>
              <a:rPr lang="en-US" sz="4000" b="1" dirty="0"/>
              <a:t>Does </a:t>
            </a:r>
            <a:r>
              <a:rPr lang="en-US" sz="4000" b="1" dirty="0" smtClean="0"/>
              <a:t>It Look Like</a:t>
            </a:r>
            <a:r>
              <a:rPr lang="en-US" sz="4000" b="1" dirty="0"/>
              <a:t>? </a:t>
            </a:r>
            <a:endParaRPr lang="en-US" sz="2800" b="1" dirty="0"/>
          </a:p>
        </p:txBody>
      </p:sp>
      <p:sp>
        <p:nvSpPr>
          <p:cNvPr id="3" name="Subtitle 2"/>
          <p:cNvSpPr>
            <a:spLocks noGrp="1"/>
          </p:cNvSpPr>
          <p:nvPr>
            <p:ph type="subTitle" idx="1"/>
          </p:nvPr>
        </p:nvSpPr>
        <p:spPr>
          <a:xfrm>
            <a:off x="1766061" y="3598312"/>
            <a:ext cx="9144000" cy="1655762"/>
          </a:xfrm>
        </p:spPr>
        <p:txBody>
          <a:bodyPr>
            <a:normAutofit/>
          </a:bodyPr>
          <a:lstStyle/>
          <a:p>
            <a:pPr>
              <a:spcAft>
                <a:spcPts val="300"/>
              </a:spcAft>
            </a:pPr>
            <a:r>
              <a:rPr lang="en-US" sz="2400" dirty="0" err="1" smtClean="0"/>
              <a:t>JCamp</a:t>
            </a:r>
            <a:r>
              <a:rPr lang="en-US" sz="2400" dirty="0" smtClean="0"/>
              <a:t> 180 Annual Conference</a:t>
            </a:r>
          </a:p>
          <a:p>
            <a:pPr>
              <a:spcAft>
                <a:spcPts val="300"/>
              </a:spcAft>
            </a:pPr>
            <a:r>
              <a:rPr lang="en-US" sz="2000" dirty="0" smtClean="0"/>
              <a:t>Springfield, MA</a:t>
            </a:r>
          </a:p>
          <a:p>
            <a:pPr>
              <a:spcAft>
                <a:spcPts val="300"/>
              </a:spcAft>
            </a:pPr>
            <a:r>
              <a:rPr lang="en-US" sz="2000" dirty="0" smtClean="0"/>
              <a:t>October 23, 2017</a:t>
            </a:r>
            <a:endParaRPr lang="en-US" sz="2000" dirty="0"/>
          </a:p>
        </p:txBody>
      </p:sp>
      <p:pic>
        <p:nvPicPr>
          <p:cNvPr id="4" name="Picture 3"/>
          <p:cNvPicPr>
            <a:picLocks noChangeAspect="1"/>
          </p:cNvPicPr>
          <p:nvPr/>
        </p:nvPicPr>
        <p:blipFill>
          <a:blip r:embed="rId3"/>
          <a:stretch>
            <a:fillRect/>
          </a:stretch>
        </p:blipFill>
        <p:spPr>
          <a:xfrm>
            <a:off x="4744993" y="4988101"/>
            <a:ext cx="3186135" cy="265973"/>
          </a:xfrm>
          <a:prstGeom prst="rect">
            <a:avLst/>
          </a:prstGeom>
        </p:spPr>
      </p:pic>
    </p:spTree>
    <p:extLst>
      <p:ext uri="{BB962C8B-B14F-4D97-AF65-F5344CB8AC3E}">
        <p14:creationId xmlns:p14="http://schemas.microsoft.com/office/powerpoint/2010/main" val="880105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prstClr val="black">
                    <a:lumMod val="85000"/>
                    <a:lumOff val="15000"/>
                  </a:prstClr>
                </a:solidFill>
              </a:rPr>
              <a:t>Key Ingredients of an Engaged Board</a:t>
            </a:r>
            <a:r>
              <a:rPr lang="en-US" dirty="0" smtClean="0"/>
              <a:t/>
            </a:r>
            <a:br>
              <a:rPr lang="en-US" dirty="0" smtClean="0"/>
            </a:br>
            <a:r>
              <a:rPr lang="en-US" dirty="0" smtClean="0"/>
              <a:t>Setting Expectations</a:t>
            </a:r>
            <a:endParaRPr lang="en-US" dirty="0"/>
          </a:p>
        </p:txBody>
      </p:sp>
      <p:sp>
        <p:nvSpPr>
          <p:cNvPr id="3" name="Content Placeholder 2"/>
          <p:cNvSpPr>
            <a:spLocks noGrp="1"/>
          </p:cNvSpPr>
          <p:nvPr>
            <p:ph idx="1"/>
          </p:nvPr>
        </p:nvSpPr>
        <p:spPr>
          <a:xfrm>
            <a:off x="1295402" y="2804068"/>
            <a:ext cx="9601196" cy="3318936"/>
          </a:xfrm>
        </p:spPr>
        <p:txBody>
          <a:bodyPr/>
          <a:lstStyle/>
          <a:p>
            <a:pPr>
              <a:buFont typeface="Wingdings" panose="05000000000000000000" pitchFamily="2" charset="2"/>
              <a:buChar char="ü"/>
            </a:pPr>
            <a:r>
              <a:rPr lang="en-US" sz="3200" dirty="0"/>
              <a:t>Obligations of Time, Talent and </a:t>
            </a:r>
            <a:r>
              <a:rPr lang="en-US" sz="3200" dirty="0" smtClean="0"/>
              <a:t>Treasure (</a:t>
            </a:r>
            <a:r>
              <a:rPr lang="en-US" sz="3200" i="1" dirty="0" smtClean="0"/>
              <a:t>Jean Block</a:t>
            </a:r>
            <a:r>
              <a:rPr lang="en-US" sz="3200" dirty="0" smtClean="0"/>
              <a:t>)</a:t>
            </a:r>
            <a:endParaRPr lang="en-US" sz="3200" dirty="0"/>
          </a:p>
          <a:p>
            <a:pPr>
              <a:buFont typeface="Wingdings" panose="05000000000000000000" pitchFamily="2" charset="2"/>
              <a:buChar char="ü"/>
            </a:pPr>
            <a:r>
              <a:rPr lang="en-US" sz="3200" dirty="0"/>
              <a:t>Roles and </a:t>
            </a:r>
            <a:r>
              <a:rPr lang="en-US" sz="3200" dirty="0" smtClean="0"/>
              <a:t>Responsibilities</a:t>
            </a:r>
          </a:p>
          <a:p>
            <a:pPr>
              <a:buFont typeface="Wingdings" panose="05000000000000000000" pitchFamily="2" charset="2"/>
              <a:buChar char="ü"/>
            </a:pPr>
            <a:r>
              <a:rPr lang="en-US" sz="3200" dirty="0" smtClean="0"/>
              <a:t>Starts with Recruitment, Onboarding!</a:t>
            </a:r>
          </a:p>
          <a:p>
            <a:pPr>
              <a:buFont typeface="Wingdings" panose="05000000000000000000" pitchFamily="2" charset="2"/>
              <a:buChar char="ü"/>
            </a:pPr>
            <a:r>
              <a:rPr lang="en-US" sz="3200" dirty="0" smtClean="0"/>
              <a:t>Re-visit Annually</a:t>
            </a:r>
          </a:p>
          <a:p>
            <a:endParaRPr lang="en-US" sz="32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069" y="731795"/>
            <a:ext cx="2501950" cy="1554204"/>
          </a:xfrm>
          <a:prstGeom prst="rect">
            <a:avLst/>
          </a:prstGeom>
        </p:spPr>
      </p:pic>
    </p:spTree>
    <p:extLst>
      <p:ext uri="{BB962C8B-B14F-4D97-AF65-F5344CB8AC3E}">
        <p14:creationId xmlns:p14="http://schemas.microsoft.com/office/powerpoint/2010/main" val="382688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Setting Expectations</a:t>
            </a:r>
            <a:r>
              <a:rPr lang="en-US" dirty="0" smtClean="0"/>
              <a:t/>
            </a:r>
            <a:br>
              <a:rPr lang="en-US" dirty="0" smtClean="0"/>
            </a:br>
            <a:r>
              <a:rPr lang="en-US" dirty="0" smtClean="0"/>
              <a:t>Key Resource: Trustee Manual</a:t>
            </a:r>
            <a:endParaRPr lang="en-US" dirty="0"/>
          </a:p>
        </p:txBody>
      </p:sp>
      <p:sp>
        <p:nvSpPr>
          <p:cNvPr id="3" name="Content Placeholder 2"/>
          <p:cNvSpPr>
            <a:spLocks noGrp="1"/>
          </p:cNvSpPr>
          <p:nvPr>
            <p:ph idx="1"/>
          </p:nvPr>
        </p:nvSpPr>
        <p:spPr>
          <a:xfrm>
            <a:off x="1295401" y="2556932"/>
            <a:ext cx="9601196" cy="3555544"/>
          </a:xfrm>
        </p:spPr>
        <p:txBody>
          <a:bodyPr>
            <a:noAutofit/>
          </a:bodyPr>
          <a:lstStyle/>
          <a:p>
            <a:pPr>
              <a:buFont typeface="Wingdings" panose="05000000000000000000" pitchFamily="2" charset="2"/>
              <a:buChar char="ü"/>
            </a:pPr>
            <a:r>
              <a:rPr lang="en-US" sz="3200" dirty="0" smtClean="0"/>
              <a:t>Policies, </a:t>
            </a:r>
            <a:r>
              <a:rPr lang="en-US" sz="2800" dirty="0" smtClean="0"/>
              <a:t>e.g. conflict of interest, gift acceptance</a:t>
            </a:r>
            <a:endParaRPr lang="en-US" sz="3200" dirty="0" smtClean="0"/>
          </a:p>
          <a:p>
            <a:pPr>
              <a:buFont typeface="Wingdings" panose="05000000000000000000" pitchFamily="2" charset="2"/>
              <a:buChar char="ü"/>
            </a:pPr>
            <a:r>
              <a:rPr lang="en-US" sz="3200" dirty="0" smtClean="0"/>
              <a:t>Planning, </a:t>
            </a:r>
            <a:r>
              <a:rPr lang="en-US" sz="2800" dirty="0" smtClean="0"/>
              <a:t>e.g. strategic, fund development, operating plan</a:t>
            </a:r>
          </a:p>
          <a:p>
            <a:pPr>
              <a:buFont typeface="Wingdings" panose="05000000000000000000" pitchFamily="2" charset="2"/>
              <a:buChar char="ü"/>
            </a:pPr>
            <a:r>
              <a:rPr lang="en-US" sz="3200" dirty="0" smtClean="0"/>
              <a:t>Fiscal, </a:t>
            </a:r>
            <a:r>
              <a:rPr lang="en-US" sz="2800" dirty="0" smtClean="0"/>
              <a:t>e.g. personal liability, insurance, budget approval &amp; monitoring</a:t>
            </a:r>
            <a:endParaRPr lang="en-US" sz="3200" dirty="0" smtClean="0"/>
          </a:p>
          <a:p>
            <a:pPr>
              <a:buFont typeface="Wingdings" panose="05000000000000000000" pitchFamily="2" charset="2"/>
              <a:buChar char="ü"/>
            </a:pPr>
            <a:r>
              <a:rPr lang="en-US" sz="3200" dirty="0" smtClean="0"/>
              <a:t>Fundraising, </a:t>
            </a:r>
            <a:r>
              <a:rPr lang="en-US" sz="2800" dirty="0" smtClean="0"/>
              <a:t>e.g. give &amp; get, endowment, relationship development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38" y="982132"/>
            <a:ext cx="1705891" cy="1281628"/>
          </a:xfrm>
          <a:prstGeom prst="rect">
            <a:avLst/>
          </a:prstGeom>
        </p:spPr>
      </p:pic>
    </p:spTree>
    <p:extLst>
      <p:ext uri="{BB962C8B-B14F-4D97-AF65-F5344CB8AC3E}">
        <p14:creationId xmlns:p14="http://schemas.microsoft.com/office/powerpoint/2010/main" val="3166844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a:xfrm>
            <a:off x="1295402" y="2664024"/>
            <a:ext cx="9601196" cy="3318936"/>
          </a:xfrm>
        </p:spPr>
        <p:txBody>
          <a:bodyPr/>
          <a:lstStyle/>
          <a:p>
            <a:pPr>
              <a:buFont typeface="Wingdings" panose="05000000000000000000" pitchFamily="2" charset="2"/>
              <a:buChar char="ü"/>
            </a:pPr>
            <a:r>
              <a:rPr lang="en-US" sz="3200" dirty="0"/>
              <a:t>Board Member </a:t>
            </a:r>
            <a:r>
              <a:rPr lang="en-US" sz="3200" dirty="0" smtClean="0"/>
              <a:t>Sign-Off on Annual Expectations, Goals</a:t>
            </a:r>
          </a:p>
          <a:p>
            <a:pPr>
              <a:buFont typeface="Wingdings" panose="05000000000000000000" pitchFamily="2" charset="2"/>
              <a:buChar char="ü"/>
            </a:pPr>
            <a:r>
              <a:rPr lang="en-US" sz="3200" dirty="0" smtClean="0"/>
              <a:t>Board and Board Member Performance Tracking, Assessment</a:t>
            </a:r>
          </a:p>
          <a:p>
            <a:pPr>
              <a:buFont typeface="Wingdings" panose="05000000000000000000" pitchFamily="2" charset="2"/>
              <a:buChar char="ü"/>
            </a:pPr>
            <a:r>
              <a:rPr lang="en-US" sz="3200" dirty="0"/>
              <a:t>Role of the Board Chair</a:t>
            </a:r>
          </a:p>
          <a:p>
            <a:pPr>
              <a:buFont typeface="Wingdings" panose="05000000000000000000" pitchFamily="2" charset="2"/>
              <a:buChar char="ü"/>
            </a:pPr>
            <a:r>
              <a:rPr lang="en-US" sz="3200" dirty="0" smtClean="0"/>
              <a:t>Role </a:t>
            </a:r>
            <a:r>
              <a:rPr lang="en-US" sz="3200" dirty="0" smtClean="0"/>
              <a:t>of the 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914" y="903665"/>
            <a:ext cx="1460800" cy="1460800"/>
          </a:xfrm>
          <a:prstGeom prst="rect">
            <a:avLst/>
          </a:prstGeom>
        </p:spPr>
      </p:pic>
    </p:spTree>
    <p:extLst>
      <p:ext uri="{BB962C8B-B14F-4D97-AF65-F5344CB8AC3E}">
        <p14:creationId xmlns:p14="http://schemas.microsoft.com/office/powerpoint/2010/main" val="388219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Board Chair</a:t>
            </a:r>
            <a:endParaRPr lang="en-US" dirty="0"/>
          </a:p>
        </p:txBody>
      </p:sp>
      <p:sp>
        <p:nvSpPr>
          <p:cNvPr id="3" name="Content Placeholder 2"/>
          <p:cNvSpPr>
            <a:spLocks noGrp="1"/>
          </p:cNvSpPr>
          <p:nvPr>
            <p:ph idx="1"/>
          </p:nvPr>
        </p:nvSpPr>
        <p:spPr>
          <a:xfrm>
            <a:off x="1295402" y="2754640"/>
            <a:ext cx="9601196" cy="3318936"/>
          </a:xfrm>
        </p:spPr>
        <p:txBody>
          <a:bodyPr>
            <a:normAutofit fontScale="92500"/>
          </a:bodyPr>
          <a:lstStyle/>
          <a:p>
            <a:pPr>
              <a:buFont typeface="Wingdings" panose="05000000000000000000" pitchFamily="2" charset="2"/>
              <a:buChar char="ü"/>
            </a:pPr>
            <a:r>
              <a:rPr lang="en-US" sz="3200" dirty="0" smtClean="0"/>
              <a:t>Time</a:t>
            </a:r>
          </a:p>
          <a:p>
            <a:pPr>
              <a:buFont typeface="Wingdings" panose="05000000000000000000" pitchFamily="2" charset="2"/>
              <a:buChar char="ü"/>
            </a:pPr>
            <a:r>
              <a:rPr lang="en-US" sz="3200" dirty="0" smtClean="0"/>
              <a:t>Energy</a:t>
            </a:r>
          </a:p>
          <a:p>
            <a:pPr>
              <a:buFont typeface="Wingdings" panose="05000000000000000000" pitchFamily="2" charset="2"/>
              <a:buChar char="ü"/>
            </a:pPr>
            <a:r>
              <a:rPr lang="en-US" sz="3200" dirty="0" smtClean="0"/>
              <a:t>Relationship with Executive Director</a:t>
            </a:r>
          </a:p>
          <a:p>
            <a:pPr>
              <a:buFont typeface="Wingdings" panose="05000000000000000000" pitchFamily="2" charset="2"/>
              <a:buChar char="ü"/>
            </a:pPr>
            <a:r>
              <a:rPr lang="en-US" sz="3200" dirty="0" smtClean="0"/>
              <a:t>Understanding of “Key Ingredients of an Engaged Board”</a:t>
            </a:r>
          </a:p>
          <a:p>
            <a:pPr>
              <a:buFont typeface="Wingdings" panose="05000000000000000000" pitchFamily="2" charset="2"/>
              <a:buChar char="ü"/>
            </a:pPr>
            <a:r>
              <a:rPr lang="en-US" sz="3200" dirty="0" smtClean="0"/>
              <a:t>Comfort Level with “Evolved” Leadership Role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0876" y="2688281"/>
            <a:ext cx="1857633" cy="1857633"/>
          </a:xfrm>
          <a:prstGeom prst="rect">
            <a:avLst/>
          </a:prstGeom>
        </p:spPr>
      </p:pic>
    </p:spTree>
    <p:extLst>
      <p:ext uri="{BB962C8B-B14F-4D97-AF65-F5344CB8AC3E}">
        <p14:creationId xmlns:p14="http://schemas.microsoft.com/office/powerpoint/2010/main" val="2834629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Assessment	</a:t>
            </a:r>
            <a:endParaRPr lang="en-US" dirty="0"/>
          </a:p>
        </p:txBody>
      </p:sp>
      <p:sp>
        <p:nvSpPr>
          <p:cNvPr id="3" name="Content Placeholder 2"/>
          <p:cNvSpPr>
            <a:spLocks noGrp="1"/>
          </p:cNvSpPr>
          <p:nvPr>
            <p:ph idx="1"/>
          </p:nvPr>
        </p:nvSpPr>
        <p:spPr>
          <a:xfrm>
            <a:off x="1295402" y="2713451"/>
            <a:ext cx="9601196" cy="3318936"/>
          </a:xfrm>
        </p:spPr>
        <p:txBody>
          <a:bodyPr>
            <a:normAutofit fontScale="92500" lnSpcReduction="20000"/>
          </a:bodyPr>
          <a:lstStyle/>
          <a:p>
            <a:pPr>
              <a:buFont typeface="Wingdings" panose="05000000000000000000" pitchFamily="2" charset="2"/>
              <a:buChar char="ü"/>
            </a:pPr>
            <a:r>
              <a:rPr lang="en-US" sz="3600" dirty="0" smtClean="0"/>
              <a:t>At Least Bi-Annual</a:t>
            </a:r>
          </a:p>
          <a:p>
            <a:pPr>
              <a:buFont typeface="Wingdings" panose="05000000000000000000" pitchFamily="2" charset="2"/>
              <a:buChar char="ü"/>
            </a:pPr>
            <a:r>
              <a:rPr lang="en-US" sz="3600" dirty="0" smtClean="0"/>
              <a:t>Assess Both Self and Board as a Whole</a:t>
            </a:r>
          </a:p>
          <a:p>
            <a:pPr>
              <a:buFont typeface="Wingdings" panose="05000000000000000000" pitchFamily="2" charset="2"/>
              <a:buChar char="ü"/>
            </a:pPr>
            <a:r>
              <a:rPr lang="en-US" sz="3600" dirty="0" smtClean="0"/>
              <a:t>Elicit Responses to Gauge Engagement</a:t>
            </a:r>
          </a:p>
          <a:p>
            <a:pPr marL="457200" lvl="1" indent="0">
              <a:buNone/>
            </a:pPr>
            <a:r>
              <a:rPr lang="en-US" sz="3200" dirty="0" smtClean="0"/>
              <a:t>	Work collaboratively? Come prepared? </a:t>
            </a:r>
          </a:p>
          <a:p>
            <a:pPr marL="457200" lvl="1" indent="0">
              <a:buNone/>
            </a:pPr>
            <a:r>
              <a:rPr lang="en-US" sz="3200" dirty="0"/>
              <a:t>	</a:t>
            </a:r>
            <a:r>
              <a:rPr lang="en-US" sz="3200" dirty="0" smtClean="0"/>
              <a:t>Willing to offer dissenting opinions?</a:t>
            </a:r>
          </a:p>
          <a:p>
            <a:pPr>
              <a:buFont typeface="Wingdings" panose="05000000000000000000" pitchFamily="2" charset="2"/>
              <a:buChar char="ü"/>
            </a:pPr>
            <a:r>
              <a:rPr lang="en-US" sz="3600" dirty="0" smtClean="0"/>
              <a:t>Anonymous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647" y="678819"/>
            <a:ext cx="1228173" cy="1910492"/>
          </a:xfrm>
          <a:prstGeom prst="rect">
            <a:avLst/>
          </a:prstGeom>
        </p:spPr>
      </p:pic>
    </p:spTree>
    <p:extLst>
      <p:ext uri="{BB962C8B-B14F-4D97-AF65-F5344CB8AC3E}">
        <p14:creationId xmlns:p14="http://schemas.microsoft.com/office/powerpoint/2010/main" val="3568805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Exercise</a:t>
            </a:r>
            <a:r>
              <a:rPr lang="en-US" dirty="0" smtClean="0"/>
              <a:t>: 3-Minute Board Assessment!</a:t>
            </a:r>
            <a:endParaRPr lang="en-US" dirty="0"/>
          </a:p>
        </p:txBody>
      </p:sp>
      <p:sp>
        <p:nvSpPr>
          <p:cNvPr id="3" name="Content Placeholder 2"/>
          <p:cNvSpPr>
            <a:spLocks noGrp="1"/>
          </p:cNvSpPr>
          <p:nvPr>
            <p:ph idx="1"/>
          </p:nvPr>
        </p:nvSpPr>
        <p:spPr>
          <a:xfrm>
            <a:off x="1567249" y="2565170"/>
            <a:ext cx="9601196" cy="3318936"/>
          </a:xfrm>
        </p:spPr>
        <p:txBody>
          <a:bodyPr>
            <a:normAutofit/>
          </a:bodyPr>
          <a:lstStyle/>
          <a:p>
            <a:pPr>
              <a:buFont typeface="Wingdings" panose="05000000000000000000" pitchFamily="2" charset="2"/>
              <a:buChar char="ü"/>
            </a:pPr>
            <a:r>
              <a:rPr lang="en-US" sz="3600" dirty="0" smtClean="0"/>
              <a:t>How Engaged Is </a:t>
            </a:r>
            <a:r>
              <a:rPr lang="en-US" sz="3600" i="1" dirty="0" smtClean="0"/>
              <a:t>Your</a:t>
            </a:r>
            <a:r>
              <a:rPr lang="en-US" sz="3600" dirty="0" smtClean="0"/>
              <a:t> Board?</a:t>
            </a:r>
          </a:p>
          <a:p>
            <a:pPr>
              <a:buFont typeface="Wingdings" panose="05000000000000000000" pitchFamily="2" charset="2"/>
              <a:buChar char="ü"/>
            </a:pPr>
            <a:r>
              <a:rPr lang="en-US" sz="3600" dirty="0" smtClean="0"/>
              <a:t>See Handout #1</a:t>
            </a:r>
          </a:p>
          <a:p>
            <a:pPr>
              <a:buFont typeface="Wingdings" panose="05000000000000000000" pitchFamily="2" charset="2"/>
              <a:buChar char="ü"/>
            </a:pPr>
            <a:r>
              <a:rPr lang="en-US" sz="3600" i="1" dirty="0" smtClean="0"/>
              <a:t>How Does Your Board Rate??</a:t>
            </a:r>
            <a:endParaRPr lang="en-US" sz="36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994" y="3136787"/>
            <a:ext cx="2631989" cy="2631989"/>
          </a:xfrm>
          <a:prstGeom prst="rect">
            <a:avLst/>
          </a:prstGeom>
        </p:spPr>
      </p:pic>
    </p:spTree>
    <p:extLst>
      <p:ext uri="{BB962C8B-B14F-4D97-AF65-F5344CB8AC3E}">
        <p14:creationId xmlns:p14="http://schemas.microsoft.com/office/powerpoint/2010/main" val="3379421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Board Meetings</a:t>
            </a:r>
            <a:endParaRPr lang="en-US" dirty="0"/>
          </a:p>
        </p:txBody>
      </p:sp>
      <p:sp>
        <p:nvSpPr>
          <p:cNvPr id="3" name="Content Placeholder 2"/>
          <p:cNvSpPr>
            <a:spLocks noGrp="1"/>
          </p:cNvSpPr>
          <p:nvPr>
            <p:ph idx="1"/>
          </p:nvPr>
        </p:nvSpPr>
        <p:spPr>
          <a:xfrm>
            <a:off x="1295402" y="2886445"/>
            <a:ext cx="9601196" cy="3318936"/>
          </a:xfrm>
        </p:spPr>
        <p:txBody>
          <a:bodyPr>
            <a:normAutofit/>
          </a:bodyPr>
          <a:lstStyle/>
          <a:p>
            <a:pPr marL="0" indent="0" algn="ctr">
              <a:buNone/>
            </a:pPr>
            <a:r>
              <a:rPr lang="en-US" sz="3600" dirty="0" smtClean="0"/>
              <a:t>“Foster a culture of openness, independence, broad participation and constructive dissent.”</a:t>
            </a:r>
          </a:p>
          <a:p>
            <a:pPr marL="0" indent="0" algn="ctr">
              <a:buNone/>
            </a:pPr>
            <a:r>
              <a:rPr lang="en-US" sz="3600" i="1" dirty="0" smtClean="0"/>
              <a:t>-David Nadler</a:t>
            </a:r>
            <a:endParaRPr lang="en-US" sz="3600" i="1" dirty="0"/>
          </a:p>
        </p:txBody>
      </p:sp>
    </p:spTree>
    <p:extLst>
      <p:ext uri="{BB962C8B-B14F-4D97-AF65-F5344CB8AC3E}">
        <p14:creationId xmlns:p14="http://schemas.microsoft.com/office/powerpoint/2010/main" val="2728968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Board Meetings</a:t>
            </a:r>
            <a:endParaRPr lang="en-US" dirty="0"/>
          </a:p>
        </p:txBody>
      </p:sp>
      <p:sp>
        <p:nvSpPr>
          <p:cNvPr id="3" name="Content Placeholder 2"/>
          <p:cNvSpPr>
            <a:spLocks noGrp="1"/>
          </p:cNvSpPr>
          <p:nvPr>
            <p:ph idx="1"/>
          </p:nvPr>
        </p:nvSpPr>
        <p:spPr>
          <a:xfrm>
            <a:off x="1369541" y="2804067"/>
            <a:ext cx="9601196" cy="3318936"/>
          </a:xfrm>
        </p:spPr>
        <p:txBody>
          <a:bodyPr/>
          <a:lstStyle/>
          <a:p>
            <a:pPr marL="0" indent="0">
              <a:buNone/>
            </a:pPr>
            <a:r>
              <a:rPr lang="en-US" sz="3600" dirty="0" smtClean="0"/>
              <a:t>Are they </a:t>
            </a:r>
          </a:p>
          <a:p>
            <a:pPr lvl="1">
              <a:buFont typeface="Wingdings" panose="05000000000000000000" pitchFamily="2" charset="2"/>
              <a:buChar char="ü"/>
            </a:pPr>
            <a:r>
              <a:rPr lang="en-US" sz="3200" dirty="0" smtClean="0"/>
              <a:t>run efficiently?</a:t>
            </a:r>
          </a:p>
          <a:p>
            <a:pPr lvl="1">
              <a:buFont typeface="Wingdings" panose="05000000000000000000" pitchFamily="2" charset="2"/>
              <a:buChar char="ü"/>
            </a:pPr>
            <a:r>
              <a:rPr lang="en-US" sz="3200" dirty="0" smtClean="0"/>
              <a:t>focused on the big picture?</a:t>
            </a:r>
          </a:p>
          <a:p>
            <a:pPr lvl="1">
              <a:buFont typeface="Wingdings" panose="05000000000000000000" pitchFamily="2" charset="2"/>
              <a:buChar char="ü"/>
            </a:pPr>
            <a:r>
              <a:rPr lang="en-US" sz="3200" dirty="0" smtClean="0"/>
              <a:t>varied?</a:t>
            </a:r>
          </a:p>
          <a:p>
            <a:pPr>
              <a:buFont typeface="Wingdings" panose="05000000000000000000" pitchFamily="2" charset="2"/>
              <a:buChar char="ü"/>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74" y="842545"/>
            <a:ext cx="1906830" cy="1906830"/>
          </a:xfrm>
          <a:prstGeom prst="rect">
            <a:avLst/>
          </a:prstGeom>
        </p:spPr>
      </p:pic>
    </p:spTree>
    <p:extLst>
      <p:ext uri="{BB962C8B-B14F-4D97-AF65-F5344CB8AC3E}">
        <p14:creationId xmlns:p14="http://schemas.microsoft.com/office/powerpoint/2010/main" val="767907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Engaging Board Meetings</a:t>
            </a:r>
            <a:r>
              <a:rPr lang="en-US" dirty="0" smtClean="0"/>
              <a:t/>
            </a:r>
            <a:br>
              <a:rPr lang="en-US" dirty="0" smtClean="0"/>
            </a:br>
            <a:r>
              <a:rPr lang="en-US" dirty="0" smtClean="0"/>
              <a:t>Efficiency</a:t>
            </a:r>
            <a:endParaRPr lang="en-US" dirty="0"/>
          </a:p>
        </p:txBody>
      </p:sp>
      <p:sp>
        <p:nvSpPr>
          <p:cNvPr id="3" name="Content Placeholder 2"/>
          <p:cNvSpPr>
            <a:spLocks noGrp="1"/>
          </p:cNvSpPr>
          <p:nvPr>
            <p:ph idx="1"/>
          </p:nvPr>
        </p:nvSpPr>
        <p:spPr>
          <a:xfrm>
            <a:off x="1427208" y="2919396"/>
            <a:ext cx="9601196" cy="3318936"/>
          </a:xfrm>
        </p:spPr>
        <p:txBody>
          <a:bodyPr>
            <a:normAutofit fontScale="92500"/>
          </a:bodyPr>
          <a:lstStyle/>
          <a:p>
            <a:pPr>
              <a:buFont typeface="Wingdings" panose="05000000000000000000" pitchFamily="2" charset="2"/>
              <a:buChar char="ü"/>
            </a:pPr>
            <a:r>
              <a:rPr lang="en-US" sz="3600" dirty="0" smtClean="0"/>
              <a:t>Request Quality </a:t>
            </a:r>
            <a:r>
              <a:rPr lang="en-US" sz="3600" dirty="0" smtClean="0"/>
              <a:t>Materials in </a:t>
            </a:r>
            <a:r>
              <a:rPr lang="en-US" sz="3600" dirty="0" smtClean="0"/>
              <a:t>Advance (then read them)</a:t>
            </a:r>
            <a:endParaRPr lang="en-US" sz="3600" dirty="0" smtClean="0"/>
          </a:p>
          <a:p>
            <a:pPr>
              <a:buFont typeface="Wingdings" panose="05000000000000000000" pitchFamily="2" charset="2"/>
              <a:buChar char="ü"/>
            </a:pPr>
            <a:r>
              <a:rPr lang="en-US" sz="3600" dirty="0" smtClean="0"/>
              <a:t>Start/End on Time – and Set Time Limits</a:t>
            </a:r>
          </a:p>
          <a:p>
            <a:pPr>
              <a:buFont typeface="Wingdings" panose="05000000000000000000" pitchFamily="2" charset="2"/>
              <a:buChar char="ü"/>
            </a:pPr>
            <a:r>
              <a:rPr lang="en-US" sz="3600" dirty="0" smtClean="0"/>
              <a:t>Avoid Topics More Appropriate for Committees, Staff</a:t>
            </a:r>
          </a:p>
          <a:p>
            <a:pPr>
              <a:buFont typeface="Wingdings" panose="05000000000000000000" pitchFamily="2" charset="2"/>
              <a:buChar char="ü"/>
            </a:pPr>
            <a:r>
              <a:rPr lang="en-US" sz="3600" dirty="0" smtClean="0"/>
              <a:t>Board Chair Is “On It”</a:t>
            </a:r>
          </a:p>
          <a:p>
            <a:pPr>
              <a:buFont typeface="Wingdings" panose="05000000000000000000" pitchFamily="2" charset="2"/>
              <a:buChar char="ü"/>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50" y="817060"/>
            <a:ext cx="2757535" cy="1871677"/>
          </a:xfrm>
          <a:prstGeom prst="rect">
            <a:avLst/>
          </a:prstGeom>
        </p:spPr>
      </p:pic>
    </p:spTree>
    <p:extLst>
      <p:ext uri="{BB962C8B-B14F-4D97-AF65-F5344CB8AC3E}">
        <p14:creationId xmlns:p14="http://schemas.microsoft.com/office/powerpoint/2010/main" val="1140469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Engaging Board Meetings</a:t>
            </a:r>
            <a:r>
              <a:rPr lang="en-US" dirty="0" smtClean="0"/>
              <a:t/>
            </a:r>
            <a:br>
              <a:rPr lang="en-US" dirty="0" smtClean="0"/>
            </a:br>
            <a:r>
              <a:rPr lang="en-US" dirty="0" smtClean="0"/>
              <a:t>Big Picture Discussions</a:t>
            </a:r>
            <a:endParaRPr lang="en-US" dirty="0"/>
          </a:p>
        </p:txBody>
      </p:sp>
      <p:sp>
        <p:nvSpPr>
          <p:cNvPr id="3" name="Content Placeholder 2"/>
          <p:cNvSpPr>
            <a:spLocks noGrp="1"/>
          </p:cNvSpPr>
          <p:nvPr>
            <p:ph idx="1"/>
          </p:nvPr>
        </p:nvSpPr>
        <p:spPr>
          <a:xfrm>
            <a:off x="1591964" y="2894683"/>
            <a:ext cx="9601196" cy="3318936"/>
          </a:xfrm>
        </p:spPr>
        <p:txBody>
          <a:bodyPr>
            <a:normAutofit/>
          </a:bodyPr>
          <a:lstStyle/>
          <a:p>
            <a:pPr>
              <a:buFont typeface="Wingdings" panose="05000000000000000000" pitchFamily="2" charset="2"/>
              <a:buChar char="ü"/>
            </a:pPr>
            <a:r>
              <a:rPr lang="en-US" sz="3600" dirty="0" smtClean="0"/>
              <a:t>Prepare </a:t>
            </a:r>
            <a:r>
              <a:rPr lang="en-US" sz="3600" dirty="0"/>
              <a:t>Topics of Discussion with Clear </a:t>
            </a:r>
            <a:r>
              <a:rPr lang="en-US" sz="3600" dirty="0" smtClean="0"/>
              <a:t>Objectives, Decision </a:t>
            </a:r>
            <a:r>
              <a:rPr lang="en-US" sz="3600" dirty="0"/>
              <a:t>Points</a:t>
            </a:r>
          </a:p>
          <a:p>
            <a:pPr>
              <a:buFont typeface="Wingdings" panose="05000000000000000000" pitchFamily="2" charset="2"/>
              <a:buChar char="ü"/>
            </a:pPr>
            <a:r>
              <a:rPr lang="en-US" sz="3600" dirty="0"/>
              <a:t>Frame in Relation to Strategic </a:t>
            </a:r>
            <a:r>
              <a:rPr lang="en-US" sz="3600" dirty="0" smtClean="0"/>
              <a:t>Plan</a:t>
            </a:r>
          </a:p>
          <a:p>
            <a:pPr>
              <a:buFont typeface="Wingdings" panose="05000000000000000000" pitchFamily="2" charset="2"/>
              <a:buChar char="ü"/>
            </a:pPr>
            <a:r>
              <a:rPr lang="en-US" sz="3600" dirty="0" smtClean="0"/>
              <a:t>Encourage Divergent Viewpoints</a:t>
            </a:r>
          </a:p>
          <a:p>
            <a:pPr>
              <a:buFont typeface="Wingdings" panose="05000000000000000000" pitchFamily="2" charset="2"/>
              <a:buChar char="ü"/>
            </a:pPr>
            <a:endParaRPr lang="en-US" sz="3600" i="1" dirty="0"/>
          </a:p>
          <a:p>
            <a:pPr>
              <a:buFont typeface="Wingdings" panose="05000000000000000000" pitchFamily="2" charset="2"/>
              <a:buChar char="ü"/>
            </a:pPr>
            <a:endParaRPr lang="en-US" sz="3600" dirty="0" smtClean="0"/>
          </a:p>
          <a:p>
            <a:pPr>
              <a:buFont typeface="Wingdings" panose="05000000000000000000" pitchFamily="2" charset="2"/>
              <a:buChar char="ü"/>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93" y="732253"/>
            <a:ext cx="1824679" cy="1824679"/>
          </a:xfrm>
          <a:prstGeom prst="rect">
            <a:avLst/>
          </a:prstGeom>
        </p:spPr>
      </p:pic>
    </p:spTree>
    <p:extLst>
      <p:ext uri="{BB962C8B-B14F-4D97-AF65-F5344CB8AC3E}">
        <p14:creationId xmlns:p14="http://schemas.microsoft.com/office/powerpoint/2010/main" val="1586469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sz="half" idx="1"/>
          </p:nvPr>
        </p:nvSpPr>
        <p:spPr>
          <a:xfrm>
            <a:off x="1295402" y="2725077"/>
            <a:ext cx="4718304" cy="3310128"/>
          </a:xfrm>
        </p:spPr>
        <p:txBody>
          <a:bodyPr>
            <a:normAutofit lnSpcReduction="10000"/>
          </a:bodyPr>
          <a:lstStyle/>
          <a:p>
            <a:pPr>
              <a:buFont typeface="Wingdings" panose="05000000000000000000" pitchFamily="2" charset="2"/>
              <a:buChar char="ü"/>
            </a:pPr>
            <a:r>
              <a:rPr lang="en-US" sz="3200" dirty="0" smtClean="0"/>
              <a:t>Key </a:t>
            </a:r>
            <a:r>
              <a:rPr lang="en-US" sz="3200" b="1" dirty="0" smtClean="0"/>
              <a:t>Ingredients</a:t>
            </a:r>
            <a:r>
              <a:rPr lang="en-US" sz="3200" dirty="0" smtClean="0"/>
              <a:t> of an Engaged Board</a:t>
            </a:r>
          </a:p>
          <a:p>
            <a:pPr>
              <a:buFont typeface="Wingdings" panose="05000000000000000000" pitchFamily="2" charset="2"/>
              <a:buChar char="ü"/>
            </a:pPr>
            <a:r>
              <a:rPr lang="en-US" sz="3200" b="1" dirty="0" smtClean="0"/>
              <a:t>Expectations/ Accountability</a:t>
            </a:r>
          </a:p>
          <a:p>
            <a:pPr>
              <a:buFont typeface="Wingdings" panose="05000000000000000000" pitchFamily="2" charset="2"/>
              <a:buChar char="ü"/>
            </a:pPr>
            <a:r>
              <a:rPr lang="en-US" sz="3200" dirty="0"/>
              <a:t>Engaging Board </a:t>
            </a:r>
            <a:r>
              <a:rPr lang="en-US" sz="3200" b="1" dirty="0"/>
              <a:t>Meetings</a:t>
            </a:r>
          </a:p>
          <a:p>
            <a:pPr>
              <a:buFont typeface="Wingdings" panose="05000000000000000000" pitchFamily="2" charset="2"/>
              <a:buChar char="ü"/>
            </a:pPr>
            <a:endParaRPr lang="en-US" sz="2800" b="1" dirty="0" smtClean="0"/>
          </a:p>
        </p:txBody>
      </p:sp>
      <p:sp>
        <p:nvSpPr>
          <p:cNvPr id="4" name="Content Placeholder 3"/>
          <p:cNvSpPr>
            <a:spLocks noGrp="1"/>
          </p:cNvSpPr>
          <p:nvPr>
            <p:ph sz="half" idx="2"/>
          </p:nvPr>
        </p:nvSpPr>
        <p:spPr>
          <a:xfrm>
            <a:off x="6178294" y="2725077"/>
            <a:ext cx="4718304" cy="3310128"/>
          </a:xfrm>
        </p:spPr>
        <p:txBody>
          <a:bodyPr>
            <a:normAutofit lnSpcReduction="10000"/>
          </a:bodyPr>
          <a:lstStyle/>
          <a:p>
            <a:pPr>
              <a:buFont typeface="Wingdings" panose="05000000000000000000" pitchFamily="2" charset="2"/>
              <a:buChar char="ü"/>
            </a:pPr>
            <a:r>
              <a:rPr lang="en-US" sz="3200" b="1" dirty="0" smtClean="0"/>
              <a:t>Ambassadors</a:t>
            </a:r>
          </a:p>
          <a:p>
            <a:pPr>
              <a:buFont typeface="Wingdings" panose="05000000000000000000" pitchFamily="2" charset="2"/>
              <a:buChar char="ü"/>
            </a:pPr>
            <a:r>
              <a:rPr lang="en-US" sz="3200" dirty="0" smtClean="0"/>
              <a:t>Other </a:t>
            </a:r>
            <a:r>
              <a:rPr lang="en-US" sz="3200" dirty="0"/>
              <a:t>Engagement </a:t>
            </a:r>
            <a:r>
              <a:rPr lang="en-US" sz="3200" b="1" dirty="0"/>
              <a:t>Strategies</a:t>
            </a:r>
          </a:p>
          <a:p>
            <a:pPr>
              <a:buFont typeface="Wingdings" panose="05000000000000000000" pitchFamily="2" charset="2"/>
              <a:buChar char="ü"/>
            </a:pPr>
            <a:r>
              <a:rPr lang="en-US" sz="3200" b="1" dirty="0" smtClean="0"/>
              <a:t>Next </a:t>
            </a:r>
            <a:r>
              <a:rPr lang="en-US" sz="3200" b="1" dirty="0"/>
              <a:t>Generation </a:t>
            </a:r>
            <a:r>
              <a:rPr lang="en-US" sz="3200" dirty="0"/>
              <a:t>Recruitment</a:t>
            </a:r>
          </a:p>
          <a:p>
            <a:endParaRPr lang="en-US" dirty="0"/>
          </a:p>
        </p:txBody>
      </p:sp>
    </p:spTree>
    <p:extLst>
      <p:ext uri="{BB962C8B-B14F-4D97-AF65-F5344CB8AC3E}">
        <p14:creationId xmlns:p14="http://schemas.microsoft.com/office/powerpoint/2010/main" val="1213193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Engaging Board Meetings</a:t>
            </a:r>
            <a:r>
              <a:rPr lang="en-US" dirty="0" smtClean="0"/>
              <a:t/>
            </a:r>
            <a:br>
              <a:rPr lang="en-US" dirty="0" smtClean="0"/>
            </a:br>
            <a:r>
              <a:rPr lang="en-US" dirty="0" smtClean="0"/>
              <a:t>Big Picture Discussions</a:t>
            </a:r>
            <a:endParaRPr lang="en-US" dirty="0"/>
          </a:p>
        </p:txBody>
      </p:sp>
      <p:sp>
        <p:nvSpPr>
          <p:cNvPr id="3" name="Content Placeholder 2"/>
          <p:cNvSpPr>
            <a:spLocks noGrp="1"/>
          </p:cNvSpPr>
          <p:nvPr>
            <p:ph idx="1"/>
          </p:nvPr>
        </p:nvSpPr>
        <p:spPr>
          <a:xfrm>
            <a:off x="1295402" y="2760586"/>
            <a:ext cx="9601196" cy="3950960"/>
          </a:xfrm>
        </p:spPr>
        <p:txBody>
          <a:bodyPr>
            <a:normAutofit fontScale="47500" lnSpcReduction="20000"/>
          </a:bodyPr>
          <a:lstStyle/>
          <a:p>
            <a:pPr marL="0" indent="0">
              <a:buNone/>
            </a:pPr>
            <a:r>
              <a:rPr lang="en-US" sz="5900" dirty="0"/>
              <a:t>Model “Active Listening</a:t>
            </a:r>
            <a:r>
              <a:rPr lang="en-US" sz="5900" dirty="0" smtClean="0"/>
              <a:t>” – Encourage Strategic Questions (</a:t>
            </a:r>
            <a:r>
              <a:rPr lang="en-US" sz="5900" i="1" dirty="0" smtClean="0"/>
              <a:t>Robert Nelson, CAE, Nelson Strategic Consulting</a:t>
            </a:r>
            <a:r>
              <a:rPr lang="en-US" sz="5900" dirty="0" smtClean="0"/>
              <a:t>), e.g.:</a:t>
            </a:r>
          </a:p>
          <a:p>
            <a:pPr>
              <a:buFont typeface="Wingdings" panose="05000000000000000000" pitchFamily="2" charset="2"/>
              <a:buChar char="ü"/>
            </a:pPr>
            <a:r>
              <a:rPr lang="en-US" sz="5500" dirty="0" smtClean="0"/>
              <a:t>What </a:t>
            </a:r>
            <a:r>
              <a:rPr lang="en-US" sz="5500" dirty="0"/>
              <a:t>does that mean for us? </a:t>
            </a:r>
            <a:endParaRPr lang="en-US" sz="5500" dirty="0" smtClean="0"/>
          </a:p>
          <a:p>
            <a:pPr>
              <a:buFont typeface="Wingdings" panose="05000000000000000000" pitchFamily="2" charset="2"/>
              <a:buChar char="ü"/>
            </a:pPr>
            <a:r>
              <a:rPr lang="en-US" sz="5500" dirty="0" smtClean="0"/>
              <a:t>What </a:t>
            </a:r>
            <a:r>
              <a:rPr lang="en-US" sz="5500" dirty="0"/>
              <a:t>information would we have to know to make the best </a:t>
            </a:r>
            <a:r>
              <a:rPr lang="en-US" sz="5500" dirty="0" smtClean="0"/>
              <a:t>decision?</a:t>
            </a:r>
          </a:p>
          <a:p>
            <a:pPr>
              <a:buFont typeface="Wingdings" panose="05000000000000000000" pitchFamily="2" charset="2"/>
              <a:buChar char="ü"/>
            </a:pPr>
            <a:r>
              <a:rPr lang="en-US" sz="5500" dirty="0" smtClean="0"/>
              <a:t>Does </a:t>
            </a:r>
            <a:r>
              <a:rPr lang="en-US" sz="5500" dirty="0"/>
              <a:t>this really advance our mission? </a:t>
            </a:r>
            <a:endParaRPr lang="en-US" sz="5500" dirty="0" smtClean="0"/>
          </a:p>
          <a:p>
            <a:pPr>
              <a:buFont typeface="Wingdings" panose="05000000000000000000" pitchFamily="2" charset="2"/>
              <a:buChar char="ü"/>
            </a:pPr>
            <a:r>
              <a:rPr lang="en-US" sz="5500" dirty="0" smtClean="0"/>
              <a:t>Who </a:t>
            </a:r>
            <a:r>
              <a:rPr lang="en-US" sz="5500" dirty="0"/>
              <a:t>does this issue impact? What would they think about the issue? </a:t>
            </a:r>
            <a:endParaRPr lang="en-US" sz="5500" dirty="0" smtClean="0"/>
          </a:p>
          <a:p>
            <a:pPr>
              <a:buFont typeface="Wingdings" panose="05000000000000000000" pitchFamily="2" charset="2"/>
              <a:buChar char="ü"/>
            </a:pPr>
            <a:r>
              <a:rPr lang="en-US" sz="5500" dirty="0" smtClean="0"/>
              <a:t>What </a:t>
            </a:r>
            <a:r>
              <a:rPr lang="en-US" sz="5500" dirty="0"/>
              <a:t>could be the unintended consequences? </a:t>
            </a:r>
            <a:endParaRPr lang="en-US" sz="55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93" y="732253"/>
            <a:ext cx="1824679" cy="1824679"/>
          </a:xfrm>
          <a:prstGeom prst="rect">
            <a:avLst/>
          </a:prstGeom>
        </p:spPr>
      </p:pic>
    </p:spTree>
    <p:extLst>
      <p:ext uri="{BB962C8B-B14F-4D97-AF65-F5344CB8AC3E}">
        <p14:creationId xmlns:p14="http://schemas.microsoft.com/office/powerpoint/2010/main" val="3379340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Engaging Board Meetings</a:t>
            </a:r>
            <a:r>
              <a:rPr lang="en-US" dirty="0" smtClean="0"/>
              <a:t/>
            </a:r>
            <a:br>
              <a:rPr lang="en-US" dirty="0" smtClean="0"/>
            </a:br>
            <a:r>
              <a:rPr lang="en-US" dirty="0" smtClean="0"/>
              <a:t>Mixing It Up</a:t>
            </a:r>
            <a:endParaRPr lang="en-US" dirty="0"/>
          </a:p>
        </p:txBody>
      </p:sp>
      <p:sp>
        <p:nvSpPr>
          <p:cNvPr id="3" name="Content Placeholder 2"/>
          <p:cNvSpPr>
            <a:spLocks noGrp="1"/>
          </p:cNvSpPr>
          <p:nvPr>
            <p:ph idx="1"/>
          </p:nvPr>
        </p:nvSpPr>
        <p:spPr>
          <a:xfrm>
            <a:off x="1575488" y="2622834"/>
            <a:ext cx="9601196" cy="3318936"/>
          </a:xfrm>
        </p:spPr>
        <p:txBody>
          <a:bodyPr>
            <a:normAutofit lnSpcReduction="10000"/>
          </a:bodyPr>
          <a:lstStyle/>
          <a:p>
            <a:pPr>
              <a:buFont typeface="Wingdings" panose="05000000000000000000" pitchFamily="2" charset="2"/>
              <a:buChar char="ü"/>
            </a:pPr>
            <a:r>
              <a:rPr lang="en-US" sz="3500" dirty="0" smtClean="0"/>
              <a:t>Guest </a:t>
            </a:r>
            <a:r>
              <a:rPr lang="en-US" sz="3500" dirty="0"/>
              <a:t>Speakers</a:t>
            </a:r>
          </a:p>
          <a:p>
            <a:pPr>
              <a:buFont typeface="Wingdings" panose="05000000000000000000" pitchFamily="2" charset="2"/>
              <a:buChar char="ü"/>
            </a:pPr>
            <a:r>
              <a:rPr lang="en-US" sz="3500" dirty="0" smtClean="0"/>
              <a:t>Board </a:t>
            </a:r>
            <a:r>
              <a:rPr lang="en-US" sz="3500" dirty="0"/>
              <a:t>Trainings</a:t>
            </a:r>
          </a:p>
          <a:p>
            <a:pPr>
              <a:buFont typeface="Wingdings" panose="05000000000000000000" pitchFamily="2" charset="2"/>
              <a:buChar char="ü"/>
            </a:pPr>
            <a:r>
              <a:rPr lang="en-US" sz="3500" dirty="0" smtClean="0"/>
              <a:t>Off-Sites</a:t>
            </a:r>
          </a:p>
          <a:p>
            <a:pPr>
              <a:buFont typeface="Wingdings" panose="05000000000000000000" pitchFamily="2" charset="2"/>
              <a:buChar char="ü"/>
            </a:pPr>
            <a:r>
              <a:rPr lang="en-US" sz="3500" dirty="0" smtClean="0"/>
              <a:t>Break-Out Groups</a:t>
            </a:r>
          </a:p>
          <a:p>
            <a:pPr>
              <a:buFont typeface="Wingdings" panose="05000000000000000000" pitchFamily="2" charset="2"/>
              <a:buChar char="ü"/>
            </a:pPr>
            <a:r>
              <a:rPr lang="en-US" sz="3500" dirty="0" smtClean="0"/>
              <a:t>Go </a:t>
            </a:r>
            <a:r>
              <a:rPr lang="en-US" sz="3500" dirty="0"/>
              <a:t>Multi-Media!</a:t>
            </a:r>
          </a:p>
          <a:p>
            <a:pPr>
              <a:buFont typeface="Wingdings" panose="05000000000000000000" pitchFamily="2" charset="2"/>
              <a:buChar char="ü"/>
            </a:pPr>
            <a:endParaRPr lang="en-US" sz="3500" dirty="0"/>
          </a:p>
          <a:p>
            <a:pPr>
              <a:buFont typeface="Wingdings" panose="05000000000000000000" pitchFamily="2" charset="2"/>
              <a:buChar char="ü"/>
            </a:pPr>
            <a:endParaRPr lang="en-US" dirty="0"/>
          </a:p>
          <a:p>
            <a:pPr>
              <a:buFont typeface="Wingdings" panose="05000000000000000000" pitchFamily="2" charset="2"/>
              <a:buChar char="ü"/>
            </a:pPr>
            <a:endParaRPr lang="en-US" sz="3600" dirty="0" smtClean="0"/>
          </a:p>
          <a:p>
            <a:pPr>
              <a:buFont typeface="Wingdings" panose="05000000000000000000" pitchFamily="2" charset="2"/>
              <a:buChar char="ü"/>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236" y="3659917"/>
            <a:ext cx="3194496" cy="1653489"/>
          </a:xfrm>
          <a:prstGeom prst="rect">
            <a:avLst/>
          </a:prstGeom>
        </p:spPr>
      </p:pic>
    </p:spTree>
    <p:extLst>
      <p:ext uri="{BB962C8B-B14F-4D97-AF65-F5344CB8AC3E}">
        <p14:creationId xmlns:p14="http://schemas.microsoft.com/office/powerpoint/2010/main" val="629421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Engaging Board Meetings</a:t>
            </a:r>
            <a:r>
              <a:rPr lang="en-US" dirty="0" smtClean="0"/>
              <a:t/>
            </a:r>
            <a:br>
              <a:rPr lang="en-US" dirty="0" smtClean="0"/>
            </a:br>
            <a:r>
              <a:rPr lang="en-US" dirty="0" smtClean="0"/>
              <a:t>Mission Moments</a:t>
            </a:r>
            <a:endParaRPr lang="en-US" dirty="0"/>
          </a:p>
        </p:txBody>
      </p:sp>
      <p:sp>
        <p:nvSpPr>
          <p:cNvPr id="3" name="Content Placeholder 2"/>
          <p:cNvSpPr>
            <a:spLocks noGrp="1"/>
          </p:cNvSpPr>
          <p:nvPr>
            <p:ph idx="1"/>
          </p:nvPr>
        </p:nvSpPr>
        <p:spPr/>
        <p:txBody>
          <a:bodyPr/>
          <a:lstStyle/>
          <a:p>
            <a:pPr marL="0" lvl="0" indent="0" algn="ctr">
              <a:buClr>
                <a:srgbClr val="83992A"/>
              </a:buClr>
              <a:buNone/>
            </a:pPr>
            <a:endParaRPr lang="en-US" sz="3600" dirty="0" smtClean="0">
              <a:solidFill>
                <a:prstClr val="black">
                  <a:lumMod val="85000"/>
                  <a:lumOff val="15000"/>
                </a:prstClr>
              </a:solidFill>
            </a:endParaRPr>
          </a:p>
          <a:p>
            <a:pPr marL="0" lvl="0" indent="0" algn="ctr">
              <a:buClr>
                <a:srgbClr val="83992A"/>
              </a:buClr>
              <a:buNone/>
            </a:pPr>
            <a:r>
              <a:rPr lang="en-US" sz="3600" dirty="0" smtClean="0">
                <a:solidFill>
                  <a:prstClr val="black">
                    <a:lumMod val="85000"/>
                    <a:lumOff val="15000"/>
                  </a:prstClr>
                </a:solidFill>
              </a:rPr>
              <a:t>“Short</a:t>
            </a:r>
            <a:r>
              <a:rPr lang="en-US" sz="3600" dirty="0">
                <a:solidFill>
                  <a:prstClr val="black">
                    <a:lumMod val="85000"/>
                    <a:lumOff val="15000"/>
                  </a:prstClr>
                </a:solidFill>
              </a:rPr>
              <a:t>, inspirational examples of your work that put a face on what you do.”                   </a:t>
            </a:r>
            <a:endParaRPr lang="en-US" sz="3600" dirty="0" smtClean="0">
              <a:solidFill>
                <a:prstClr val="black">
                  <a:lumMod val="85000"/>
                  <a:lumOff val="15000"/>
                </a:prstClr>
              </a:solidFill>
            </a:endParaRPr>
          </a:p>
          <a:p>
            <a:pPr marL="0" lvl="0" indent="0" algn="ctr">
              <a:buClr>
                <a:srgbClr val="83992A"/>
              </a:buClr>
              <a:buNone/>
            </a:pPr>
            <a:r>
              <a:rPr lang="en-US" sz="3600" dirty="0" smtClean="0">
                <a:solidFill>
                  <a:prstClr val="black">
                    <a:lumMod val="85000"/>
                    <a:lumOff val="15000"/>
                  </a:prstClr>
                </a:solidFill>
              </a:rPr>
              <a:t>– </a:t>
            </a:r>
            <a:r>
              <a:rPr lang="en-US" sz="3600" i="1" dirty="0">
                <a:solidFill>
                  <a:prstClr val="black">
                    <a:lumMod val="85000"/>
                    <a:lumOff val="15000"/>
                  </a:prstClr>
                </a:solidFill>
              </a:rPr>
              <a:t>Lori </a:t>
            </a:r>
            <a:r>
              <a:rPr lang="en-US" sz="3600" i="1" dirty="0" err="1">
                <a:solidFill>
                  <a:prstClr val="black">
                    <a:lumMod val="85000"/>
                    <a:lumOff val="15000"/>
                  </a:prstClr>
                </a:solidFill>
              </a:rPr>
              <a:t>Jacobwith</a:t>
            </a:r>
            <a:endParaRPr lang="en-US" sz="3600" i="1" dirty="0">
              <a:solidFill>
                <a:prstClr val="black">
                  <a:lumMod val="85000"/>
                  <a:lumOff val="15000"/>
                </a:prstClr>
              </a:solidFill>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049" y="726696"/>
            <a:ext cx="1309815" cy="1559303"/>
          </a:xfrm>
          <a:prstGeom prst="rect">
            <a:avLst/>
          </a:prstGeom>
        </p:spPr>
      </p:pic>
    </p:spTree>
    <p:extLst>
      <p:ext uri="{BB962C8B-B14F-4D97-AF65-F5344CB8AC3E}">
        <p14:creationId xmlns:p14="http://schemas.microsoft.com/office/powerpoint/2010/main" val="40772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Exercise</a:t>
            </a:r>
            <a:r>
              <a:rPr lang="en-US" dirty="0" smtClean="0"/>
              <a:t>: Mission Moment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3200" dirty="0" smtClean="0"/>
              <a:t>Describe a “Mission Moment” that you experienced. Keep in mind:</a:t>
            </a:r>
          </a:p>
          <a:p>
            <a:pPr lvl="1">
              <a:buFont typeface="Wingdings" panose="05000000000000000000" pitchFamily="2" charset="2"/>
              <a:buChar char="ü"/>
            </a:pPr>
            <a:r>
              <a:rPr lang="en-US" sz="2800" dirty="0" smtClean="0"/>
              <a:t>It should have an emotional pull.</a:t>
            </a:r>
          </a:p>
          <a:p>
            <a:pPr lvl="1">
              <a:buFont typeface="Wingdings" panose="05000000000000000000" pitchFamily="2" charset="2"/>
              <a:buChar char="ü"/>
            </a:pPr>
            <a:r>
              <a:rPr lang="en-US" sz="2800" dirty="0" smtClean="0"/>
              <a:t>It could be easily shared with other Board members.</a:t>
            </a:r>
          </a:p>
          <a:p>
            <a:pPr lvl="1">
              <a:buFont typeface="Wingdings" panose="05000000000000000000" pitchFamily="2" charset="2"/>
              <a:buChar char="ü"/>
            </a:pPr>
            <a:r>
              <a:rPr lang="en-US" sz="2800" i="1" dirty="0" smtClean="0"/>
              <a:t>Share it!</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78" y="646098"/>
            <a:ext cx="2182167" cy="1743848"/>
          </a:xfrm>
          <a:prstGeom prst="rect">
            <a:avLst/>
          </a:prstGeom>
        </p:spPr>
      </p:pic>
    </p:spTree>
    <p:extLst>
      <p:ext uri="{BB962C8B-B14F-4D97-AF65-F5344CB8AC3E}">
        <p14:creationId xmlns:p14="http://schemas.microsoft.com/office/powerpoint/2010/main" val="366400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262" y="982132"/>
            <a:ext cx="9601196" cy="1303867"/>
          </a:xfrm>
        </p:spPr>
        <p:txBody>
          <a:bodyPr/>
          <a:lstStyle/>
          <a:p>
            <a:r>
              <a:rPr lang="en-US" dirty="0" smtClean="0"/>
              <a:t>Ambassadors, Not Fundraisers</a:t>
            </a:r>
            <a:endParaRPr lang="en-US" dirty="0"/>
          </a:p>
        </p:txBody>
      </p:sp>
      <p:sp>
        <p:nvSpPr>
          <p:cNvPr id="3" name="Content Placeholder 2"/>
          <p:cNvSpPr>
            <a:spLocks noGrp="1"/>
          </p:cNvSpPr>
          <p:nvPr>
            <p:ph idx="1"/>
          </p:nvPr>
        </p:nvSpPr>
        <p:spPr>
          <a:xfrm>
            <a:off x="1295402" y="2919397"/>
            <a:ext cx="10122243" cy="3318936"/>
          </a:xfrm>
        </p:spPr>
        <p:txBody>
          <a:bodyPr>
            <a:normAutofit/>
          </a:bodyPr>
          <a:lstStyle/>
          <a:p>
            <a:pPr>
              <a:buFont typeface="Wingdings" panose="05000000000000000000" pitchFamily="2" charset="2"/>
              <a:buChar char="ü"/>
            </a:pPr>
            <a:r>
              <a:rPr lang="en-US" sz="3600" dirty="0"/>
              <a:t>It’s About Sharing the Passion</a:t>
            </a:r>
          </a:p>
          <a:p>
            <a:pPr>
              <a:buFont typeface="Wingdings" panose="05000000000000000000" pitchFamily="2" charset="2"/>
              <a:buChar char="ü"/>
            </a:pPr>
            <a:r>
              <a:rPr lang="en-US" sz="3600" dirty="0" smtClean="0"/>
              <a:t>Reframe Fundraising as “Relationship Development”</a:t>
            </a:r>
          </a:p>
          <a:p>
            <a:pPr>
              <a:buFont typeface="Wingdings" panose="05000000000000000000" pitchFamily="2" charset="2"/>
              <a:buChar char="ü"/>
            </a:pPr>
            <a:r>
              <a:rPr lang="en-US" sz="3600" dirty="0" smtClean="0"/>
              <a:t>Consider a </a:t>
            </a:r>
            <a:r>
              <a:rPr lang="en-US" sz="3600" dirty="0" smtClean="0"/>
              <a:t>Menu of Options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076" y="651303"/>
            <a:ext cx="1647568" cy="1634696"/>
          </a:xfrm>
          <a:prstGeom prst="rect">
            <a:avLst/>
          </a:prstGeom>
        </p:spPr>
      </p:pic>
    </p:spTree>
    <p:extLst>
      <p:ext uri="{BB962C8B-B14F-4D97-AF65-F5344CB8AC3E}">
        <p14:creationId xmlns:p14="http://schemas.microsoft.com/office/powerpoint/2010/main" val="1868265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Ambassadors, Not Fundraisers</a:t>
            </a:r>
            <a:endParaRPr lang="en-US" dirty="0"/>
          </a:p>
        </p:txBody>
      </p:sp>
      <p:sp>
        <p:nvSpPr>
          <p:cNvPr id="3" name="Content Placeholder 2"/>
          <p:cNvSpPr>
            <a:spLocks noGrp="1"/>
          </p:cNvSpPr>
          <p:nvPr>
            <p:ph idx="1"/>
          </p:nvPr>
        </p:nvSpPr>
        <p:spPr>
          <a:xfrm>
            <a:off x="1295402" y="2701590"/>
            <a:ext cx="9601196" cy="3318936"/>
          </a:xfrm>
        </p:spPr>
        <p:txBody>
          <a:bodyPr>
            <a:normAutofit/>
          </a:bodyPr>
          <a:lstStyle/>
          <a:p>
            <a:pPr lvl="0">
              <a:buClr>
                <a:srgbClr val="83992A"/>
              </a:buClr>
              <a:buFont typeface="Wingdings" panose="05000000000000000000" pitchFamily="2" charset="2"/>
              <a:buChar char="ü"/>
            </a:pPr>
            <a:r>
              <a:rPr lang="en-US" sz="3300" dirty="0" smtClean="0">
                <a:solidFill>
                  <a:prstClr val="black">
                    <a:lumMod val="85000"/>
                    <a:lumOff val="15000"/>
                  </a:prstClr>
                </a:solidFill>
              </a:rPr>
              <a:t>Request Specific </a:t>
            </a:r>
            <a:r>
              <a:rPr lang="en-US" sz="3300" dirty="0">
                <a:solidFill>
                  <a:prstClr val="black">
                    <a:lumMod val="85000"/>
                    <a:lumOff val="15000"/>
                  </a:prstClr>
                </a:solidFill>
              </a:rPr>
              <a:t>Tasks, Goals, Deadlines</a:t>
            </a:r>
          </a:p>
          <a:p>
            <a:pPr>
              <a:buFont typeface="Wingdings" panose="05000000000000000000" pitchFamily="2" charset="2"/>
              <a:buChar char="ü"/>
            </a:pPr>
            <a:r>
              <a:rPr lang="en-US" sz="3600" dirty="0" smtClean="0"/>
              <a:t>Messaging Policies/Guidelines</a:t>
            </a:r>
          </a:p>
          <a:p>
            <a:pPr lvl="1">
              <a:buFont typeface="Wingdings" panose="05000000000000000000" pitchFamily="2" charset="2"/>
              <a:buChar char="ü"/>
            </a:pPr>
            <a:r>
              <a:rPr lang="en-US" sz="3200" dirty="0" smtClean="0"/>
              <a:t>Consistent Messaging</a:t>
            </a:r>
          </a:p>
          <a:p>
            <a:pPr lvl="1">
              <a:buFont typeface="Wingdings" panose="05000000000000000000" pitchFamily="2" charset="2"/>
              <a:buChar char="ü"/>
            </a:pPr>
            <a:r>
              <a:rPr lang="en-US" sz="3200" dirty="0" smtClean="0"/>
              <a:t>Provide Feedback on What Is/Is Not Working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076" y="651303"/>
            <a:ext cx="1647568" cy="1634696"/>
          </a:xfrm>
          <a:prstGeom prst="rect">
            <a:avLst/>
          </a:prstGeom>
        </p:spPr>
      </p:pic>
    </p:spTree>
    <p:extLst>
      <p:ext uri="{BB962C8B-B14F-4D97-AF65-F5344CB8AC3E}">
        <p14:creationId xmlns:p14="http://schemas.microsoft.com/office/powerpoint/2010/main" val="2223348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Ambassadors, Not Fundraisers</a:t>
            </a:r>
            <a:endParaRPr lang="en-US" dirty="0"/>
          </a:p>
        </p:txBody>
      </p:sp>
      <p:sp>
        <p:nvSpPr>
          <p:cNvPr id="3" name="Content Placeholder 2"/>
          <p:cNvSpPr>
            <a:spLocks noGrp="1"/>
          </p:cNvSpPr>
          <p:nvPr>
            <p:ph idx="1"/>
          </p:nvPr>
        </p:nvSpPr>
        <p:spPr>
          <a:xfrm>
            <a:off x="1295402" y="2616829"/>
            <a:ext cx="9601196" cy="3520360"/>
          </a:xfrm>
        </p:spPr>
        <p:txBody>
          <a:bodyPr>
            <a:normAutofit fontScale="92500" lnSpcReduction="10000"/>
          </a:bodyPr>
          <a:lstStyle/>
          <a:p>
            <a:pPr lvl="0">
              <a:buClr>
                <a:srgbClr val="83992A"/>
              </a:buClr>
              <a:buFont typeface="Wingdings" panose="05000000000000000000" pitchFamily="2" charset="2"/>
              <a:buChar char="ü"/>
            </a:pPr>
            <a:r>
              <a:rPr lang="en-US" sz="3600" dirty="0" smtClean="0">
                <a:solidFill>
                  <a:prstClr val="black">
                    <a:lumMod val="85000"/>
                    <a:lumOff val="15000"/>
                  </a:prstClr>
                </a:solidFill>
              </a:rPr>
              <a:t>Ask for Toolkit </a:t>
            </a:r>
            <a:r>
              <a:rPr lang="en-US" sz="3600" dirty="0">
                <a:solidFill>
                  <a:prstClr val="black">
                    <a:lumMod val="85000"/>
                    <a:lumOff val="15000"/>
                  </a:prstClr>
                </a:solidFill>
              </a:rPr>
              <a:t>to Make </a:t>
            </a:r>
            <a:r>
              <a:rPr lang="en-US" sz="3600" dirty="0" smtClean="0">
                <a:solidFill>
                  <a:prstClr val="black">
                    <a:lumMod val="85000"/>
                    <a:lumOff val="15000"/>
                  </a:prstClr>
                </a:solidFill>
              </a:rPr>
              <a:t>Your Job Easier</a:t>
            </a:r>
            <a:endParaRPr lang="en-US" sz="3600" dirty="0">
              <a:solidFill>
                <a:prstClr val="black">
                  <a:lumMod val="85000"/>
                  <a:lumOff val="15000"/>
                </a:prstClr>
              </a:solidFill>
            </a:endParaRPr>
          </a:p>
          <a:p>
            <a:pPr>
              <a:buFont typeface="Wingdings" panose="05000000000000000000" pitchFamily="2" charset="2"/>
              <a:buChar char="ü"/>
            </a:pPr>
            <a:r>
              <a:rPr lang="en-US" sz="3600" dirty="0" smtClean="0"/>
              <a:t>Get the Training </a:t>
            </a:r>
            <a:r>
              <a:rPr lang="en-US" sz="3600" dirty="0" smtClean="0"/>
              <a:t>and </a:t>
            </a:r>
            <a:r>
              <a:rPr lang="en-US" sz="3600" dirty="0" smtClean="0"/>
              <a:t>Support You Need, </a:t>
            </a:r>
            <a:r>
              <a:rPr lang="en-US" sz="3600" dirty="0" smtClean="0"/>
              <a:t>e.g.</a:t>
            </a:r>
          </a:p>
          <a:p>
            <a:pPr lvl="1">
              <a:buFont typeface="Wingdings" panose="05000000000000000000" pitchFamily="2" charset="2"/>
              <a:buChar char="ü"/>
            </a:pPr>
            <a:r>
              <a:rPr lang="en-US" sz="3200" dirty="0" smtClean="0"/>
              <a:t>Case for Support – Talking Points, Elevator Pitch</a:t>
            </a:r>
          </a:p>
          <a:p>
            <a:pPr lvl="1">
              <a:buFont typeface="Wingdings" panose="05000000000000000000" pitchFamily="2" charset="2"/>
              <a:buChar char="ü"/>
            </a:pPr>
            <a:r>
              <a:rPr lang="en-US" sz="3200" dirty="0" smtClean="0"/>
              <a:t>Dashboard – Key Metrics</a:t>
            </a:r>
          </a:p>
          <a:p>
            <a:pPr lvl="1">
              <a:buFont typeface="Wingdings" panose="05000000000000000000" pitchFamily="2" charset="2"/>
              <a:buChar char="ü"/>
            </a:pPr>
            <a:r>
              <a:rPr lang="en-US" sz="3200" dirty="0" smtClean="0"/>
              <a:t>Peer-to-Peer Fundraising Page</a:t>
            </a:r>
          </a:p>
          <a:p>
            <a:pPr lvl="1">
              <a:buFont typeface="Wingdings" panose="05000000000000000000" pitchFamily="2" charset="2"/>
              <a:buChar char="ü"/>
            </a:pPr>
            <a:r>
              <a:rPr lang="en-US" sz="3200" dirty="0" smtClean="0"/>
              <a:t>How to Host a Funder Site Visit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076" y="651303"/>
            <a:ext cx="1647568" cy="1634696"/>
          </a:xfrm>
          <a:prstGeom prst="rect">
            <a:avLst/>
          </a:prstGeom>
        </p:spPr>
      </p:pic>
    </p:spTree>
    <p:extLst>
      <p:ext uri="{BB962C8B-B14F-4D97-AF65-F5344CB8AC3E}">
        <p14:creationId xmlns:p14="http://schemas.microsoft.com/office/powerpoint/2010/main" val="3824139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More Engagement Strategies</a:t>
            </a:r>
            <a:r>
              <a:rPr lang="en-US" dirty="0" smtClean="0"/>
              <a:t/>
            </a:r>
            <a:br>
              <a:rPr lang="en-US" dirty="0" smtClean="0"/>
            </a:br>
            <a:r>
              <a:rPr lang="en-US" dirty="0" smtClean="0"/>
              <a:t>Active Committees</a:t>
            </a:r>
            <a:endParaRPr lang="en-US" dirty="0"/>
          </a:p>
        </p:txBody>
      </p:sp>
      <p:sp>
        <p:nvSpPr>
          <p:cNvPr id="3" name="Content Placeholder 2"/>
          <p:cNvSpPr>
            <a:spLocks noGrp="1"/>
          </p:cNvSpPr>
          <p:nvPr>
            <p:ph idx="1"/>
          </p:nvPr>
        </p:nvSpPr>
        <p:spPr>
          <a:xfrm>
            <a:off x="1229498" y="2878207"/>
            <a:ext cx="9601196" cy="3530830"/>
          </a:xfrm>
        </p:spPr>
        <p:txBody>
          <a:bodyPr>
            <a:normAutofit/>
          </a:bodyPr>
          <a:lstStyle/>
          <a:p>
            <a:pPr lvl="1">
              <a:buFont typeface="Wingdings" panose="05000000000000000000" pitchFamily="2" charset="2"/>
              <a:buChar char="ü"/>
            </a:pPr>
            <a:r>
              <a:rPr lang="en-US" sz="3200" dirty="0"/>
              <a:t>Choose Committees Wisely (Fewer Often Better)</a:t>
            </a:r>
          </a:p>
          <a:p>
            <a:pPr lvl="1">
              <a:buFont typeface="Wingdings" panose="05000000000000000000" pitchFamily="2" charset="2"/>
              <a:buChar char="ü"/>
            </a:pPr>
            <a:r>
              <a:rPr lang="en-US" sz="3200" dirty="0" smtClean="0"/>
              <a:t>Join a Committee Where You Can Add the Most Value (i.e. aligns with your skills</a:t>
            </a:r>
            <a:r>
              <a:rPr lang="en-US" sz="3200" dirty="0"/>
              <a:t>, </a:t>
            </a:r>
            <a:r>
              <a:rPr lang="en-US" sz="3200" dirty="0" smtClean="0"/>
              <a:t>interests)</a:t>
            </a:r>
            <a:endParaRPr lang="en-US" sz="3200" dirty="0"/>
          </a:p>
          <a:p>
            <a:pPr lvl="1">
              <a:buFont typeface="Wingdings" panose="05000000000000000000" pitchFamily="2" charset="2"/>
              <a:buChar char="ü"/>
            </a:pPr>
            <a:r>
              <a:rPr lang="en-US" sz="3200" dirty="0" smtClean="0"/>
              <a:t>Board Members Should Chair Committees</a:t>
            </a:r>
          </a:p>
          <a:p>
            <a:pPr lvl="2">
              <a:buFont typeface="Wingdings" panose="05000000000000000000" pitchFamily="2" charset="2"/>
              <a:buChar char="ü"/>
            </a:pPr>
            <a:endParaRPr lang="en-US" sz="2600" dirty="0" smtClean="0"/>
          </a:p>
          <a:p>
            <a:pPr lvl="1">
              <a:buFont typeface="Wingdings" panose="05000000000000000000" pitchFamily="2" charset="2"/>
              <a:buChar char="ü"/>
            </a:pPr>
            <a:endParaRPr lang="en-US" sz="2600" dirty="0" smtClean="0"/>
          </a:p>
          <a:p>
            <a:pPr marL="457200" lvl="1" indent="0">
              <a:buNone/>
            </a:pPr>
            <a:endParaRPr lang="en-US" sz="2800" dirty="0" smtClean="0"/>
          </a:p>
          <a:p>
            <a:pPr>
              <a:buFont typeface="Wingdings" panose="05000000000000000000" pitchFamily="2" charset="2"/>
              <a:buChar char="ü"/>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461" y="970760"/>
            <a:ext cx="2812497" cy="1315239"/>
          </a:xfrm>
          <a:prstGeom prst="rect">
            <a:avLst/>
          </a:prstGeom>
        </p:spPr>
      </p:pic>
    </p:spTree>
    <p:extLst>
      <p:ext uri="{BB962C8B-B14F-4D97-AF65-F5344CB8AC3E}">
        <p14:creationId xmlns:p14="http://schemas.microsoft.com/office/powerpoint/2010/main" val="3206016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More Engagement Strategies</a:t>
            </a:r>
            <a:r>
              <a:rPr lang="en-US" dirty="0" smtClean="0"/>
              <a:t/>
            </a:r>
            <a:br>
              <a:rPr lang="en-US" dirty="0" smtClean="0"/>
            </a:br>
            <a:r>
              <a:rPr lang="en-US" dirty="0" smtClean="0"/>
              <a:t>Active Committees</a:t>
            </a:r>
            <a:endParaRPr lang="en-US" dirty="0"/>
          </a:p>
        </p:txBody>
      </p:sp>
      <p:sp>
        <p:nvSpPr>
          <p:cNvPr id="3" name="Content Placeholder 2"/>
          <p:cNvSpPr>
            <a:spLocks noGrp="1"/>
          </p:cNvSpPr>
          <p:nvPr>
            <p:ph idx="1"/>
          </p:nvPr>
        </p:nvSpPr>
        <p:spPr>
          <a:xfrm>
            <a:off x="1295402" y="2720113"/>
            <a:ext cx="9601196" cy="3530830"/>
          </a:xfrm>
        </p:spPr>
        <p:txBody>
          <a:bodyPr>
            <a:normAutofit/>
          </a:bodyPr>
          <a:lstStyle/>
          <a:p>
            <a:pPr lvl="1">
              <a:buFont typeface="Wingdings" panose="05000000000000000000" pitchFamily="2" charset="2"/>
              <a:buChar char="ü"/>
            </a:pPr>
            <a:r>
              <a:rPr lang="en-US" sz="3200" dirty="0" smtClean="0"/>
              <a:t>Define Clearly Committee’s Role, </a:t>
            </a:r>
            <a:r>
              <a:rPr lang="en-US" sz="3200" dirty="0" err="1" smtClean="0"/>
              <a:t>Workplan</a:t>
            </a:r>
            <a:endParaRPr lang="en-US" sz="3200" dirty="0" smtClean="0"/>
          </a:p>
          <a:p>
            <a:pPr lvl="1">
              <a:buFont typeface="Wingdings" panose="05000000000000000000" pitchFamily="2" charset="2"/>
              <a:buChar char="ü"/>
            </a:pPr>
            <a:r>
              <a:rPr lang="en-US" sz="3200" dirty="0" smtClean="0"/>
              <a:t>Keep Them Small &amp; Efficient</a:t>
            </a:r>
          </a:p>
          <a:p>
            <a:pPr lvl="1">
              <a:buFont typeface="Wingdings" panose="05000000000000000000" pitchFamily="2" charset="2"/>
              <a:buChar char="ü"/>
            </a:pPr>
            <a:r>
              <a:rPr lang="en-US" sz="3200" dirty="0" smtClean="0"/>
              <a:t>Pipeline of Next-Gen, Future Leaders</a:t>
            </a:r>
          </a:p>
          <a:p>
            <a:pPr lvl="2">
              <a:buFont typeface="Wingdings" panose="05000000000000000000" pitchFamily="2" charset="2"/>
              <a:buChar char="ü"/>
            </a:pPr>
            <a:endParaRPr lang="en-US" sz="2600" dirty="0" smtClean="0"/>
          </a:p>
          <a:p>
            <a:pPr lvl="1">
              <a:buFont typeface="Wingdings" panose="05000000000000000000" pitchFamily="2" charset="2"/>
              <a:buChar char="ü"/>
            </a:pPr>
            <a:endParaRPr lang="en-US" sz="2600" dirty="0" smtClean="0"/>
          </a:p>
          <a:p>
            <a:pPr marL="457200" lvl="1" indent="0">
              <a:buNone/>
            </a:pPr>
            <a:endParaRPr lang="en-US" sz="2800" dirty="0" smtClean="0"/>
          </a:p>
          <a:p>
            <a:pPr>
              <a:buFont typeface="Wingdings" panose="05000000000000000000" pitchFamily="2" charset="2"/>
              <a:buChar char="ü"/>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089" y="4485528"/>
            <a:ext cx="2862508" cy="1338626"/>
          </a:xfrm>
          <a:prstGeom prst="rect">
            <a:avLst/>
          </a:prstGeom>
        </p:spPr>
      </p:pic>
    </p:spTree>
    <p:extLst>
      <p:ext uri="{BB962C8B-B14F-4D97-AF65-F5344CB8AC3E}">
        <p14:creationId xmlns:p14="http://schemas.microsoft.com/office/powerpoint/2010/main" val="1946752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Active Committees</a:t>
            </a:r>
            <a:r>
              <a:rPr lang="en-US" dirty="0" smtClean="0"/>
              <a:t/>
            </a:r>
            <a:br>
              <a:rPr lang="en-US" dirty="0" smtClean="0"/>
            </a:br>
            <a:r>
              <a:rPr lang="en-US" dirty="0" smtClean="0"/>
              <a:t>Do You Need an Executive Committee?</a:t>
            </a:r>
            <a:endParaRPr lang="en-US" dirty="0"/>
          </a:p>
        </p:txBody>
      </p:sp>
      <p:sp>
        <p:nvSpPr>
          <p:cNvPr id="3" name="Content Placeholder 2"/>
          <p:cNvSpPr>
            <a:spLocks noGrp="1"/>
          </p:cNvSpPr>
          <p:nvPr>
            <p:ph idx="1"/>
          </p:nvPr>
        </p:nvSpPr>
        <p:spPr>
          <a:xfrm>
            <a:off x="1295400" y="2556932"/>
            <a:ext cx="9677399" cy="3530830"/>
          </a:xfrm>
        </p:spPr>
        <p:txBody>
          <a:bodyPr>
            <a:normAutofit lnSpcReduction="10000"/>
          </a:bodyPr>
          <a:lstStyle/>
          <a:p>
            <a:pPr marL="914400" lvl="2" indent="0">
              <a:buNone/>
            </a:pPr>
            <a:r>
              <a:rPr lang="en-US" sz="3400" dirty="0" smtClean="0"/>
              <a:t>Simone </a:t>
            </a:r>
            <a:r>
              <a:rPr lang="en-US" sz="3400" dirty="0" err="1" smtClean="0"/>
              <a:t>Joyaux</a:t>
            </a:r>
            <a:r>
              <a:rPr lang="en-US" sz="3400" dirty="0" smtClean="0"/>
              <a:t> is on a mission (to </a:t>
            </a:r>
            <a:r>
              <a:rPr lang="en-US" sz="3400" i="1" dirty="0" smtClean="0"/>
              <a:t>kill</a:t>
            </a:r>
            <a:r>
              <a:rPr lang="en-US" sz="3400" dirty="0" smtClean="0"/>
              <a:t> </a:t>
            </a:r>
            <a:r>
              <a:rPr lang="en-US" sz="3400" i="1" dirty="0" smtClean="0"/>
              <a:t>it</a:t>
            </a:r>
            <a:r>
              <a:rPr lang="en-US" sz="3400" dirty="0" smtClean="0"/>
              <a:t>)!</a:t>
            </a:r>
          </a:p>
          <a:p>
            <a:pPr lvl="2">
              <a:buFont typeface="Wingdings" panose="05000000000000000000" pitchFamily="2" charset="2"/>
              <a:buChar char="ü"/>
            </a:pPr>
            <a:r>
              <a:rPr lang="en-US" sz="3200" dirty="0" smtClean="0"/>
              <a:t>Just One More Committee</a:t>
            </a:r>
          </a:p>
          <a:p>
            <a:pPr lvl="2">
              <a:buFont typeface="Wingdings" panose="05000000000000000000" pitchFamily="2" charset="2"/>
              <a:buChar char="ü"/>
            </a:pPr>
            <a:r>
              <a:rPr lang="en-US" sz="3200" dirty="0" smtClean="0"/>
              <a:t>Crises Should Involve Full Board</a:t>
            </a:r>
          </a:p>
          <a:p>
            <a:pPr lvl="2">
              <a:buFont typeface="Wingdings" panose="05000000000000000000" pitchFamily="2" charset="2"/>
              <a:buChar char="ü"/>
            </a:pPr>
            <a:r>
              <a:rPr lang="en-US" sz="3200" dirty="0" smtClean="0"/>
              <a:t>Have </a:t>
            </a:r>
            <a:r>
              <a:rPr lang="en-US" sz="3200" dirty="0"/>
              <a:t>Chair and ED </a:t>
            </a:r>
            <a:r>
              <a:rPr lang="en-US" sz="3200" dirty="0" smtClean="0"/>
              <a:t>Set Full Board Meeting Agendas</a:t>
            </a:r>
          </a:p>
          <a:p>
            <a:pPr lvl="2">
              <a:buFont typeface="Wingdings" panose="05000000000000000000" pitchFamily="2" charset="2"/>
              <a:buChar char="ü"/>
            </a:pPr>
            <a:r>
              <a:rPr lang="en-US" sz="3200" dirty="0" smtClean="0"/>
              <a:t>Can Foster Disengagement of Other Members!</a:t>
            </a:r>
          </a:p>
          <a:p>
            <a:pPr lvl="2">
              <a:buFont typeface="Wingdings" panose="05000000000000000000" pitchFamily="2" charset="2"/>
              <a:buChar char="ü"/>
            </a:pPr>
            <a:endParaRPr lang="en-US" sz="3200" dirty="0"/>
          </a:p>
          <a:p>
            <a:pPr lvl="2">
              <a:buFont typeface="Wingdings" panose="05000000000000000000" pitchFamily="2" charset="2"/>
              <a:buChar char="ü"/>
            </a:pPr>
            <a:endParaRPr lang="en-US" sz="2600" dirty="0" smtClean="0"/>
          </a:p>
          <a:p>
            <a:pPr lvl="2">
              <a:buFont typeface="Wingdings" panose="05000000000000000000" pitchFamily="2" charset="2"/>
              <a:buChar char="ü"/>
            </a:pPr>
            <a:endParaRPr lang="en-US" sz="2600" dirty="0" smtClean="0"/>
          </a:p>
          <a:p>
            <a:pPr lvl="1">
              <a:buFont typeface="Wingdings" panose="05000000000000000000" pitchFamily="2" charset="2"/>
              <a:buChar char="ü"/>
            </a:pPr>
            <a:endParaRPr lang="en-US" sz="2600" dirty="0" smtClean="0"/>
          </a:p>
          <a:p>
            <a:pPr marL="457200" lvl="1" indent="0">
              <a:buNone/>
            </a:pPr>
            <a:endParaRPr lang="en-US" sz="2800" dirty="0" smtClean="0"/>
          </a:p>
          <a:p>
            <a:pPr>
              <a:buFont typeface="Wingdings" panose="05000000000000000000" pitchFamily="2" charset="2"/>
              <a:buChar char="ü"/>
            </a:pPr>
            <a:endParaRPr lang="en-US" sz="3200" dirty="0"/>
          </a:p>
        </p:txBody>
      </p:sp>
    </p:spTree>
    <p:extLst>
      <p:ext uri="{BB962C8B-B14F-4D97-AF65-F5344CB8AC3E}">
        <p14:creationId xmlns:p14="http://schemas.microsoft.com/office/powerpoint/2010/main" val="3983479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Board Engagement Important?</a:t>
            </a:r>
            <a:endParaRPr lang="en-US" dirty="0"/>
          </a:p>
        </p:txBody>
      </p:sp>
      <p:sp>
        <p:nvSpPr>
          <p:cNvPr id="3" name="Content Placeholder 2"/>
          <p:cNvSpPr>
            <a:spLocks noGrp="1"/>
          </p:cNvSpPr>
          <p:nvPr>
            <p:ph idx="1"/>
          </p:nvPr>
        </p:nvSpPr>
        <p:spPr>
          <a:xfrm>
            <a:off x="1295401" y="2556931"/>
            <a:ext cx="9601196" cy="3596733"/>
          </a:xfrm>
        </p:spPr>
        <p:txBody>
          <a:bodyPr>
            <a:normAutofit/>
          </a:bodyPr>
          <a:lstStyle/>
          <a:p>
            <a:pPr marL="0" indent="0" algn="ctr">
              <a:buNone/>
            </a:pPr>
            <a:r>
              <a:rPr lang="en-US" sz="3600" dirty="0" smtClean="0"/>
              <a:t>“When </a:t>
            </a:r>
            <a:r>
              <a:rPr lang="en-US" sz="3600" dirty="0"/>
              <a:t>truly engaged, board members will become your nonprofit's best ambassadors, advocates, strategists, and all around supporters</a:t>
            </a:r>
            <a:r>
              <a:rPr lang="en-US" sz="3600" dirty="0" smtClean="0"/>
              <a:t>.”</a:t>
            </a:r>
          </a:p>
          <a:p>
            <a:pPr marL="0" indent="0" algn="ctr">
              <a:buNone/>
            </a:pPr>
            <a:r>
              <a:rPr lang="en-US" sz="3600" dirty="0"/>
              <a:t> </a:t>
            </a:r>
            <a:r>
              <a:rPr lang="en-US" sz="3600" dirty="0" smtClean="0"/>
              <a:t>- </a:t>
            </a:r>
            <a:r>
              <a:rPr lang="en-US" sz="3600" i="1" dirty="0" smtClean="0"/>
              <a:t>National Council of Nonprofits</a:t>
            </a:r>
            <a:endParaRPr lang="en-US" sz="3600" i="1" dirty="0"/>
          </a:p>
        </p:txBody>
      </p:sp>
    </p:spTree>
    <p:extLst>
      <p:ext uri="{BB962C8B-B14F-4D97-AF65-F5344CB8AC3E}">
        <p14:creationId xmlns:p14="http://schemas.microsoft.com/office/powerpoint/2010/main" val="2750631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Active Committees</a:t>
            </a:r>
            <a:r>
              <a:rPr lang="en-US" dirty="0" smtClean="0"/>
              <a:t/>
            </a:r>
            <a:br>
              <a:rPr lang="en-US" dirty="0" smtClean="0"/>
            </a:br>
            <a:r>
              <a:rPr lang="en-US" dirty="0" smtClean="0"/>
              <a:t>Fundraising Committee</a:t>
            </a:r>
            <a:endParaRPr lang="en-US" dirty="0"/>
          </a:p>
        </p:txBody>
      </p:sp>
      <p:sp>
        <p:nvSpPr>
          <p:cNvPr id="3" name="Content Placeholder 2"/>
          <p:cNvSpPr>
            <a:spLocks noGrp="1"/>
          </p:cNvSpPr>
          <p:nvPr>
            <p:ph idx="1"/>
          </p:nvPr>
        </p:nvSpPr>
        <p:spPr>
          <a:xfrm>
            <a:off x="1295401" y="2556932"/>
            <a:ext cx="9601196" cy="3662636"/>
          </a:xfrm>
        </p:spPr>
        <p:txBody>
          <a:bodyPr>
            <a:normAutofit/>
          </a:bodyPr>
          <a:lstStyle/>
          <a:p>
            <a:pPr lvl="2">
              <a:buFont typeface="Wingdings" panose="05000000000000000000" pitchFamily="2" charset="2"/>
              <a:buChar char="ü"/>
            </a:pPr>
            <a:r>
              <a:rPr lang="en-US" sz="3600" dirty="0" smtClean="0"/>
              <a:t>Data Driven</a:t>
            </a:r>
          </a:p>
          <a:p>
            <a:pPr lvl="2">
              <a:buFont typeface="Wingdings" panose="05000000000000000000" pitchFamily="2" charset="2"/>
              <a:buChar char="ü"/>
            </a:pPr>
            <a:r>
              <a:rPr lang="en-US" sz="3600" dirty="0" smtClean="0"/>
              <a:t>Closer Collaboration with Staff</a:t>
            </a:r>
          </a:p>
          <a:p>
            <a:pPr lvl="2">
              <a:buFont typeface="Wingdings" panose="05000000000000000000" pitchFamily="2" charset="2"/>
              <a:buChar char="ü"/>
            </a:pPr>
            <a:r>
              <a:rPr lang="en-US" sz="3600" dirty="0" smtClean="0"/>
              <a:t>Executive Director as Member</a:t>
            </a:r>
          </a:p>
          <a:p>
            <a:pPr lvl="2">
              <a:buFont typeface="Wingdings" panose="05000000000000000000" pitchFamily="2" charset="2"/>
              <a:buChar char="ü"/>
            </a:pPr>
            <a:r>
              <a:rPr lang="en-US" sz="3600" dirty="0" smtClean="0"/>
              <a:t>Hold Board Accountable</a:t>
            </a:r>
          </a:p>
          <a:p>
            <a:pPr lvl="2">
              <a:buFont typeface="Wingdings" panose="05000000000000000000" pitchFamily="2" charset="2"/>
              <a:buChar char="ü"/>
            </a:pPr>
            <a:endParaRPr lang="en-US" sz="2600" dirty="0" smtClean="0"/>
          </a:p>
          <a:p>
            <a:pPr lvl="1">
              <a:buFont typeface="Wingdings" panose="05000000000000000000" pitchFamily="2" charset="2"/>
              <a:buChar char="ü"/>
            </a:pPr>
            <a:endParaRPr lang="en-US" sz="2600" dirty="0" smtClean="0"/>
          </a:p>
          <a:p>
            <a:pPr marL="457200" lvl="1" indent="0">
              <a:buNone/>
            </a:pPr>
            <a:endParaRPr lang="en-US" sz="2800" dirty="0" smtClean="0"/>
          </a:p>
          <a:p>
            <a:pPr>
              <a:buFont typeface="Wingdings" panose="05000000000000000000" pitchFamily="2" charset="2"/>
              <a:buChar char="ü"/>
            </a:pPr>
            <a:endParaRPr lang="en-US" sz="3200" dirty="0"/>
          </a:p>
        </p:txBody>
      </p:sp>
    </p:spTree>
    <p:extLst>
      <p:ext uri="{BB962C8B-B14F-4D97-AF65-F5344CB8AC3E}">
        <p14:creationId xmlns:p14="http://schemas.microsoft.com/office/powerpoint/2010/main" val="2260025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Active Committees</a:t>
            </a:r>
            <a:r>
              <a:rPr lang="en-US" dirty="0" smtClean="0"/>
              <a:t/>
            </a:r>
            <a:br>
              <a:rPr lang="en-US" dirty="0" smtClean="0"/>
            </a:br>
            <a:r>
              <a:rPr lang="en-US" dirty="0" smtClean="0"/>
              <a:t>Fundraising Committee</a:t>
            </a:r>
            <a:endParaRPr lang="en-US" dirty="0"/>
          </a:p>
        </p:txBody>
      </p:sp>
      <p:sp>
        <p:nvSpPr>
          <p:cNvPr id="3" name="Content Placeholder 2"/>
          <p:cNvSpPr>
            <a:spLocks noGrp="1"/>
          </p:cNvSpPr>
          <p:nvPr>
            <p:ph idx="1"/>
          </p:nvPr>
        </p:nvSpPr>
        <p:spPr>
          <a:xfrm>
            <a:off x="1295401" y="2556932"/>
            <a:ext cx="9601196" cy="3662636"/>
          </a:xfrm>
        </p:spPr>
        <p:txBody>
          <a:bodyPr>
            <a:normAutofit/>
          </a:bodyPr>
          <a:lstStyle/>
          <a:p>
            <a:pPr lvl="2">
              <a:buFont typeface="Wingdings" panose="05000000000000000000" pitchFamily="2" charset="2"/>
              <a:buChar char="ü"/>
            </a:pPr>
            <a:r>
              <a:rPr lang="en-US" sz="3600" u="sng" dirty="0" smtClean="0"/>
              <a:t>Sub</a:t>
            </a:r>
            <a:r>
              <a:rPr lang="en-US" sz="3600" dirty="0" smtClean="0"/>
              <a:t>committee Examples:</a:t>
            </a:r>
          </a:p>
          <a:p>
            <a:pPr lvl="3">
              <a:buFont typeface="Wingdings" panose="05000000000000000000" pitchFamily="2" charset="2"/>
              <a:buChar char="ü"/>
            </a:pPr>
            <a:r>
              <a:rPr lang="en-US" sz="2800" dirty="0" smtClean="0"/>
              <a:t>Fund Development Plan</a:t>
            </a:r>
          </a:p>
          <a:p>
            <a:pPr lvl="3">
              <a:buFont typeface="Wingdings" panose="05000000000000000000" pitchFamily="2" charset="2"/>
              <a:buChar char="ü"/>
            </a:pPr>
            <a:r>
              <a:rPr lang="en-US" sz="2800" dirty="0" smtClean="0"/>
              <a:t>Young Professionals</a:t>
            </a:r>
          </a:p>
          <a:p>
            <a:pPr lvl="3">
              <a:buFont typeface="Wingdings" panose="05000000000000000000" pitchFamily="2" charset="2"/>
              <a:buChar char="ü"/>
            </a:pPr>
            <a:r>
              <a:rPr lang="en-US" sz="2800" dirty="0" smtClean="0"/>
              <a:t>Major Gifts</a:t>
            </a:r>
          </a:p>
          <a:p>
            <a:pPr lvl="3">
              <a:buFont typeface="Wingdings" panose="05000000000000000000" pitchFamily="2" charset="2"/>
              <a:buChar char="ü"/>
            </a:pPr>
            <a:r>
              <a:rPr lang="en-US" sz="2800" dirty="0" smtClean="0"/>
              <a:t>Annual Appeal</a:t>
            </a:r>
          </a:p>
          <a:p>
            <a:pPr lvl="3">
              <a:buFont typeface="Wingdings" panose="05000000000000000000" pitchFamily="2" charset="2"/>
              <a:buChar char="ü"/>
            </a:pPr>
            <a:r>
              <a:rPr lang="en-US" sz="2800" dirty="0" smtClean="0"/>
              <a:t>Event</a:t>
            </a:r>
          </a:p>
          <a:p>
            <a:pPr lvl="2">
              <a:buFont typeface="Wingdings" panose="05000000000000000000" pitchFamily="2" charset="2"/>
              <a:buChar char="ü"/>
            </a:pPr>
            <a:endParaRPr lang="en-US" sz="2600" dirty="0" smtClean="0"/>
          </a:p>
          <a:p>
            <a:pPr lvl="2">
              <a:buFont typeface="Wingdings" panose="05000000000000000000" pitchFamily="2" charset="2"/>
              <a:buChar char="ü"/>
            </a:pPr>
            <a:endParaRPr lang="en-US" sz="2600" dirty="0" smtClean="0"/>
          </a:p>
          <a:p>
            <a:pPr lvl="1">
              <a:buFont typeface="Wingdings" panose="05000000000000000000" pitchFamily="2" charset="2"/>
              <a:buChar char="ü"/>
            </a:pPr>
            <a:endParaRPr lang="en-US" sz="2600" dirty="0" smtClean="0"/>
          </a:p>
          <a:p>
            <a:pPr marL="457200" lvl="1" indent="0">
              <a:buNone/>
            </a:pPr>
            <a:endParaRPr lang="en-US" sz="2800" dirty="0" smtClean="0"/>
          </a:p>
          <a:p>
            <a:pPr>
              <a:buFont typeface="Wingdings" panose="05000000000000000000" pitchFamily="2" charset="2"/>
              <a:buChar char="ü"/>
            </a:pPr>
            <a:endParaRPr lang="en-US" sz="3200" dirty="0"/>
          </a:p>
        </p:txBody>
      </p:sp>
    </p:spTree>
    <p:extLst>
      <p:ext uri="{BB962C8B-B14F-4D97-AF65-F5344CB8AC3E}">
        <p14:creationId xmlns:p14="http://schemas.microsoft.com/office/powerpoint/2010/main" val="3965620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More Engagement Strategies</a:t>
            </a:r>
            <a:r>
              <a:rPr lang="en-US" dirty="0" smtClean="0"/>
              <a:t/>
            </a:r>
            <a:br>
              <a:rPr lang="en-US" dirty="0" smtClean="0"/>
            </a:br>
            <a:r>
              <a:rPr lang="en-US" dirty="0" smtClean="0"/>
              <a:t>Raise the Tough Questions</a:t>
            </a:r>
            <a:endParaRPr lang="en-US" dirty="0"/>
          </a:p>
        </p:txBody>
      </p:sp>
      <p:sp>
        <p:nvSpPr>
          <p:cNvPr id="3" name="Content Placeholder 2"/>
          <p:cNvSpPr>
            <a:spLocks noGrp="1"/>
          </p:cNvSpPr>
          <p:nvPr>
            <p:ph idx="1"/>
          </p:nvPr>
        </p:nvSpPr>
        <p:spPr>
          <a:xfrm>
            <a:off x="2143899" y="2804067"/>
            <a:ext cx="9601196" cy="3318936"/>
          </a:xfrm>
        </p:spPr>
        <p:txBody>
          <a:bodyPr>
            <a:normAutofit/>
          </a:bodyPr>
          <a:lstStyle/>
          <a:p>
            <a:pPr>
              <a:buFont typeface="Wingdings" panose="05000000000000000000" pitchFamily="2" charset="2"/>
              <a:buChar char="ü"/>
            </a:pPr>
            <a:r>
              <a:rPr lang="en-US" sz="3600" dirty="0" smtClean="0"/>
              <a:t>Conflict of Interest</a:t>
            </a:r>
          </a:p>
          <a:p>
            <a:pPr>
              <a:buFont typeface="Wingdings" panose="05000000000000000000" pitchFamily="2" charset="2"/>
              <a:buChar char="ü"/>
            </a:pPr>
            <a:r>
              <a:rPr lang="en-US" sz="3600" dirty="0" smtClean="0"/>
              <a:t>Board Diversity</a:t>
            </a:r>
          </a:p>
          <a:p>
            <a:pPr>
              <a:buFont typeface="Wingdings" panose="05000000000000000000" pitchFamily="2" charset="2"/>
              <a:buChar char="ü"/>
            </a:pPr>
            <a:r>
              <a:rPr lang="en-US" sz="3600" dirty="0" smtClean="0"/>
              <a:t>Executive Transition /                                 Emergency Succession</a:t>
            </a:r>
          </a:p>
          <a:p>
            <a:pPr>
              <a:buFont typeface="Wingdings" panose="05000000000000000000" pitchFamily="2" charset="2"/>
              <a:buChar char="ü"/>
            </a:pP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082" y="4090085"/>
            <a:ext cx="1699311" cy="1942070"/>
          </a:xfrm>
          <a:prstGeom prst="rect">
            <a:avLst/>
          </a:prstGeom>
        </p:spPr>
      </p:pic>
    </p:spTree>
    <p:extLst>
      <p:ext uri="{BB962C8B-B14F-4D97-AF65-F5344CB8AC3E}">
        <p14:creationId xmlns:p14="http://schemas.microsoft.com/office/powerpoint/2010/main" val="3568816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More Engagement Strategies</a:t>
            </a:r>
            <a:br>
              <a:rPr lang="en-US" sz="2700" dirty="0" smtClean="0"/>
            </a:br>
            <a:r>
              <a:rPr lang="en-US" dirty="0" smtClean="0"/>
              <a:t>Donor Retention</a:t>
            </a:r>
            <a:endParaRPr lang="en-US" dirty="0"/>
          </a:p>
        </p:txBody>
      </p:sp>
      <p:sp>
        <p:nvSpPr>
          <p:cNvPr id="3" name="Content Placeholder 2"/>
          <p:cNvSpPr>
            <a:spLocks noGrp="1"/>
          </p:cNvSpPr>
          <p:nvPr>
            <p:ph idx="1"/>
          </p:nvPr>
        </p:nvSpPr>
        <p:spPr>
          <a:xfrm>
            <a:off x="1295402" y="2639310"/>
            <a:ext cx="9601196" cy="3318936"/>
          </a:xfrm>
        </p:spPr>
        <p:txBody>
          <a:bodyPr>
            <a:normAutofit/>
          </a:bodyPr>
          <a:lstStyle/>
          <a:p>
            <a:pPr lvl="0">
              <a:buClr>
                <a:srgbClr val="83992A"/>
              </a:buClr>
              <a:buFont typeface="Wingdings" panose="05000000000000000000" pitchFamily="2" charset="2"/>
              <a:buChar char="ü"/>
            </a:pPr>
            <a:r>
              <a:rPr lang="en-US" sz="3200" dirty="0" smtClean="0">
                <a:solidFill>
                  <a:prstClr val="black">
                    <a:lumMod val="85000"/>
                    <a:lumOff val="15000"/>
                  </a:prstClr>
                </a:solidFill>
              </a:rPr>
              <a:t>“Own” a Set of Donors</a:t>
            </a:r>
          </a:p>
          <a:p>
            <a:pPr lvl="0">
              <a:buClr>
                <a:srgbClr val="83992A"/>
              </a:buClr>
              <a:buFont typeface="Wingdings" panose="05000000000000000000" pitchFamily="2" charset="2"/>
              <a:buChar char="ü"/>
            </a:pPr>
            <a:r>
              <a:rPr lang="en-US" sz="3200" dirty="0" smtClean="0">
                <a:solidFill>
                  <a:prstClr val="black">
                    <a:lumMod val="85000"/>
                    <a:lumOff val="15000"/>
                  </a:prstClr>
                </a:solidFill>
              </a:rPr>
              <a:t>Hold Thank-You-Call Evening</a:t>
            </a:r>
          </a:p>
          <a:p>
            <a:pPr lvl="0">
              <a:buClr>
                <a:srgbClr val="83992A"/>
              </a:buClr>
              <a:buFont typeface="Wingdings" panose="05000000000000000000" pitchFamily="2" charset="2"/>
              <a:buChar char="ü"/>
            </a:pPr>
            <a:r>
              <a:rPr lang="en-US" sz="3200" dirty="0" smtClean="0">
                <a:solidFill>
                  <a:prstClr val="black">
                    <a:lumMod val="85000"/>
                    <a:lumOff val="15000"/>
                  </a:prstClr>
                </a:solidFill>
              </a:rPr>
              <a:t>Write Personal Thank You Notes</a:t>
            </a:r>
          </a:p>
          <a:p>
            <a:pPr lvl="0">
              <a:buClr>
                <a:srgbClr val="83992A"/>
              </a:buClr>
              <a:buFont typeface="Wingdings" panose="05000000000000000000" pitchFamily="2" charset="2"/>
              <a:buChar char="ü"/>
            </a:pPr>
            <a:r>
              <a:rPr lang="en-US" sz="3200" dirty="0" smtClean="0">
                <a:solidFill>
                  <a:prstClr val="black">
                    <a:lumMod val="85000"/>
                    <a:lumOff val="15000"/>
                  </a:prstClr>
                </a:solidFill>
              </a:rPr>
              <a:t>Brainstorm Other Donor Recognition Activities/Events</a:t>
            </a:r>
          </a:p>
          <a:p>
            <a:pPr marL="0" lvl="0" indent="0">
              <a:buClr>
                <a:srgbClr val="83992A"/>
              </a:buClr>
              <a:buNone/>
            </a:pPr>
            <a:endParaRPr lang="en-US" sz="3200" dirty="0">
              <a:solidFill>
                <a:prstClr val="black">
                  <a:lumMod val="85000"/>
                  <a:lumOff val="15000"/>
                </a:prstClr>
              </a:solidFill>
            </a:endParaRPr>
          </a:p>
          <a:p>
            <a:pPr>
              <a:buFont typeface="Wingdings" panose="05000000000000000000" pitchFamily="2" charset="2"/>
              <a:buChar char="ü"/>
            </a:pPr>
            <a:endParaRPr lang="en-US" sz="3200"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334" y="675502"/>
            <a:ext cx="1277297" cy="1688757"/>
          </a:xfrm>
          <a:prstGeom prst="rect">
            <a:avLst/>
          </a:prstGeom>
        </p:spPr>
      </p:pic>
    </p:spTree>
    <p:extLst>
      <p:ext uri="{BB962C8B-B14F-4D97-AF65-F5344CB8AC3E}">
        <p14:creationId xmlns:p14="http://schemas.microsoft.com/office/powerpoint/2010/main" val="911255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90370"/>
            <a:ext cx="9601196" cy="1303867"/>
          </a:xfrm>
        </p:spPr>
        <p:txBody>
          <a:bodyPr>
            <a:normAutofit/>
          </a:bodyPr>
          <a:lstStyle/>
          <a:p>
            <a:r>
              <a:rPr lang="en-US" sz="2700" dirty="0" smtClean="0"/>
              <a:t>More Engagement Strategies</a:t>
            </a:r>
            <a:br>
              <a:rPr lang="en-US" sz="2700" dirty="0" smtClean="0"/>
            </a:br>
            <a:r>
              <a:rPr lang="en-US" dirty="0" smtClean="0"/>
              <a:t>Hold Case Statement Retreat</a:t>
            </a:r>
            <a:endParaRPr lang="en-US" dirty="0"/>
          </a:p>
        </p:txBody>
      </p:sp>
      <p:sp>
        <p:nvSpPr>
          <p:cNvPr id="3" name="Content Placeholder 2"/>
          <p:cNvSpPr>
            <a:spLocks noGrp="1"/>
          </p:cNvSpPr>
          <p:nvPr>
            <p:ph idx="1"/>
          </p:nvPr>
        </p:nvSpPr>
        <p:spPr>
          <a:xfrm>
            <a:off x="1295402" y="2639310"/>
            <a:ext cx="9601196" cy="3539068"/>
          </a:xfrm>
        </p:spPr>
        <p:txBody>
          <a:bodyPr>
            <a:normAutofit fontScale="92500" lnSpcReduction="10000"/>
          </a:bodyPr>
          <a:lstStyle/>
          <a:p>
            <a:pPr>
              <a:buFont typeface="Wingdings" panose="05000000000000000000" pitchFamily="2" charset="2"/>
              <a:buChar char="ü"/>
            </a:pPr>
            <a:r>
              <a:rPr lang="en-US" sz="3200" dirty="0" smtClean="0"/>
              <a:t>Case Statement Is Crux of All Fundraising</a:t>
            </a:r>
          </a:p>
          <a:p>
            <a:pPr>
              <a:buFont typeface="Wingdings" panose="05000000000000000000" pitchFamily="2" charset="2"/>
              <a:buChar char="ü"/>
            </a:pPr>
            <a:r>
              <a:rPr lang="en-US" sz="3200" dirty="0" smtClean="0"/>
              <a:t>Your Key Communication Tool</a:t>
            </a:r>
          </a:p>
          <a:p>
            <a:pPr>
              <a:buFont typeface="Wingdings" panose="05000000000000000000" pitchFamily="2" charset="2"/>
              <a:buChar char="ü"/>
            </a:pPr>
            <a:r>
              <a:rPr lang="en-US" sz="3200" dirty="0" smtClean="0"/>
              <a:t>½ Day, Off-Site</a:t>
            </a:r>
          </a:p>
          <a:p>
            <a:pPr>
              <a:buFont typeface="Wingdings" panose="05000000000000000000" pitchFamily="2" charset="2"/>
              <a:buChar char="ü"/>
            </a:pPr>
            <a:r>
              <a:rPr lang="en-US" sz="3200" dirty="0" smtClean="0"/>
              <a:t>Bring In Key Stakeholders</a:t>
            </a:r>
          </a:p>
          <a:p>
            <a:pPr>
              <a:buFont typeface="Wingdings" panose="05000000000000000000" pitchFamily="2" charset="2"/>
              <a:buChar char="ü"/>
            </a:pPr>
            <a:r>
              <a:rPr lang="en-US" sz="3200" dirty="0" smtClean="0"/>
              <a:t>Fosters Ownership of Message – and Relationship Development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694" y="904328"/>
            <a:ext cx="2084863" cy="1389909"/>
          </a:xfrm>
          <a:prstGeom prst="rect">
            <a:avLst/>
          </a:prstGeom>
        </p:spPr>
      </p:pic>
    </p:spTree>
    <p:extLst>
      <p:ext uri="{BB962C8B-B14F-4D97-AF65-F5344CB8AC3E}">
        <p14:creationId xmlns:p14="http://schemas.microsoft.com/office/powerpoint/2010/main" val="3530463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More Engagement Strategies</a:t>
            </a:r>
            <a:br>
              <a:rPr lang="en-US" sz="2700" dirty="0" smtClean="0"/>
            </a:br>
            <a:r>
              <a:rPr lang="en-US" dirty="0" smtClean="0"/>
              <a:t>Create/Review a Board Dashboard</a:t>
            </a:r>
            <a:endParaRPr lang="en-US" dirty="0"/>
          </a:p>
        </p:txBody>
      </p:sp>
      <p:pic>
        <p:nvPicPr>
          <p:cNvPr id="1026" name="Picture 2" descr="Image result for nonprofit board dashbo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5764" y="2582177"/>
            <a:ext cx="4710236" cy="3317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lueavocado.org/sites/default/files/share/featurearticles/Finance-dashboard-correct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252" y="3705546"/>
            <a:ext cx="5073336" cy="19278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lueavocado.org/sites/default/files/share/boardcafe/Dashboard-legend-for-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520" y="2986280"/>
            <a:ext cx="411480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410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More Engagement Strategies</a:t>
            </a:r>
            <a:br>
              <a:rPr lang="en-US" sz="2700" dirty="0" smtClean="0"/>
            </a:br>
            <a:r>
              <a:rPr lang="en-US" dirty="0" smtClean="0"/>
              <a:t>Consider Advocacy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t>Provide Opportunities and Tools for Advocacy</a:t>
            </a:r>
          </a:p>
          <a:p>
            <a:pPr marL="0" indent="0" algn="ctr">
              <a:buNone/>
            </a:pPr>
            <a:r>
              <a:rPr lang="en-US" sz="3200" dirty="0" smtClean="0"/>
              <a:t>“Advocacy </a:t>
            </a:r>
            <a:r>
              <a:rPr lang="en-US" sz="3200" dirty="0"/>
              <a:t>is too important to the success of our missions to be considered something </a:t>
            </a:r>
            <a:r>
              <a:rPr lang="en-US" sz="3200" dirty="0" smtClean="0"/>
              <a:t>‘extra’ </a:t>
            </a:r>
            <a:r>
              <a:rPr lang="en-US" sz="3200" dirty="0"/>
              <a:t>or </a:t>
            </a:r>
            <a:r>
              <a:rPr lang="en-US" sz="3200" dirty="0" smtClean="0"/>
              <a:t>‘nice </a:t>
            </a:r>
            <a:r>
              <a:rPr lang="en-US" sz="3200" dirty="0"/>
              <a:t>to do</a:t>
            </a:r>
            <a:r>
              <a:rPr lang="en-US" sz="3200" dirty="0" smtClean="0"/>
              <a:t>.’ </a:t>
            </a:r>
            <a:r>
              <a:rPr lang="en-US" sz="3200" dirty="0"/>
              <a:t>It’s absolutely essential to the work of our organizations and our ability to fulfill our missions and serve our communities</a:t>
            </a:r>
            <a:r>
              <a:rPr lang="en-US" sz="3200" dirty="0" smtClean="0"/>
              <a:t>.” </a:t>
            </a:r>
          </a:p>
          <a:p>
            <a:pPr marL="0" indent="0" algn="ctr">
              <a:buNone/>
            </a:pPr>
            <a:r>
              <a:rPr lang="en-US" sz="3200" dirty="0" smtClean="0"/>
              <a:t>– </a:t>
            </a:r>
            <a:r>
              <a:rPr lang="en-US" sz="3200" i="1" dirty="0"/>
              <a:t>Anne </a:t>
            </a:r>
            <a:r>
              <a:rPr lang="en-US" sz="3200" i="1" dirty="0" err="1" smtClean="0"/>
              <a:t>Wallestad</a:t>
            </a:r>
            <a:r>
              <a:rPr lang="en-US" sz="3200" i="1" dirty="0" smtClean="0"/>
              <a:t>, President </a:t>
            </a:r>
            <a:r>
              <a:rPr lang="en-US" sz="3200" i="1" dirty="0"/>
              <a:t>&amp; </a:t>
            </a:r>
            <a:r>
              <a:rPr lang="en-US" sz="3200" i="1" dirty="0" smtClean="0"/>
              <a:t>CEO, </a:t>
            </a:r>
            <a:r>
              <a:rPr lang="en-US" sz="3200" i="1" dirty="0" err="1" smtClean="0"/>
              <a:t>BoardSource</a:t>
            </a:r>
            <a:endParaRPr lang="en-US" sz="3200" dirty="0" smtClean="0"/>
          </a:p>
          <a:p>
            <a:pPr marL="457200" lvl="1" indent="0" algn="ctr">
              <a:buNone/>
            </a:pPr>
            <a:r>
              <a:rPr lang="en-US" sz="2800" dirty="0" smtClean="0">
                <a:hlinkClick r:id="rId3"/>
              </a:rPr>
              <a:t>www.standforyourmission.org</a:t>
            </a:r>
            <a:endParaRPr lang="en-US" sz="2800" dirty="0" smtClean="0"/>
          </a:p>
          <a:p>
            <a:pPr marL="0" lvl="0" indent="0">
              <a:buClr>
                <a:srgbClr val="83992A"/>
              </a:buClr>
              <a:buNone/>
            </a:pPr>
            <a:endParaRPr lang="en-US" sz="3200" dirty="0">
              <a:solidFill>
                <a:prstClr val="black">
                  <a:lumMod val="85000"/>
                  <a:lumOff val="15000"/>
                </a:prstClr>
              </a:solidFill>
            </a:endParaRPr>
          </a:p>
          <a:p>
            <a:pPr>
              <a:buFont typeface="Wingdings" panose="05000000000000000000" pitchFamily="2" charset="2"/>
              <a:buChar char="ü"/>
            </a:pPr>
            <a:endParaRPr lang="en-US" sz="3200"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1" y="920326"/>
            <a:ext cx="1487065" cy="1365673"/>
          </a:xfrm>
          <a:prstGeom prst="rect">
            <a:avLst/>
          </a:prstGeom>
        </p:spPr>
      </p:pic>
    </p:spTree>
    <p:extLst>
      <p:ext uri="{BB962C8B-B14F-4D97-AF65-F5344CB8AC3E}">
        <p14:creationId xmlns:p14="http://schemas.microsoft.com/office/powerpoint/2010/main" val="688512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Exercise</a:t>
            </a:r>
            <a:r>
              <a:rPr lang="en-US" dirty="0" smtClean="0"/>
              <a:t>: Make Your Case!</a:t>
            </a:r>
            <a:endParaRPr lang="en-US" dirty="0"/>
          </a:p>
        </p:txBody>
      </p:sp>
      <p:sp>
        <p:nvSpPr>
          <p:cNvPr id="3" name="Content Placeholder 2"/>
          <p:cNvSpPr>
            <a:spLocks noGrp="1"/>
          </p:cNvSpPr>
          <p:nvPr>
            <p:ph idx="1"/>
          </p:nvPr>
        </p:nvSpPr>
        <p:spPr>
          <a:xfrm>
            <a:off x="1295402" y="2812305"/>
            <a:ext cx="9601196" cy="3318936"/>
          </a:xfrm>
        </p:spPr>
        <p:txBody>
          <a:bodyPr>
            <a:normAutofit/>
          </a:bodyPr>
          <a:lstStyle/>
          <a:p>
            <a:pPr>
              <a:buFont typeface="Wingdings" panose="05000000000000000000" pitchFamily="2" charset="2"/>
              <a:buChar char="ü"/>
            </a:pPr>
            <a:r>
              <a:rPr lang="en-US" sz="3200" dirty="0" smtClean="0"/>
              <a:t>See Handout: “Map Out the Flow of Your Case!”</a:t>
            </a:r>
          </a:p>
          <a:p>
            <a:pPr>
              <a:buFont typeface="Wingdings" panose="05000000000000000000" pitchFamily="2" charset="2"/>
              <a:buChar char="ü"/>
            </a:pPr>
            <a:r>
              <a:rPr lang="en-US" sz="3200" i="1" dirty="0" smtClean="0"/>
              <a:t>Share It!</a:t>
            </a:r>
          </a:p>
          <a:p>
            <a:pPr>
              <a:buFont typeface="Wingdings" panose="05000000000000000000" pitchFamily="2" charset="2"/>
              <a:buChar char="ü"/>
            </a:pPr>
            <a:r>
              <a:rPr lang="en-US" sz="3200" dirty="0" smtClean="0"/>
              <a:t>Would You Give Them Money?</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837" y="3670960"/>
            <a:ext cx="2586675" cy="2070814"/>
          </a:xfrm>
          <a:prstGeom prst="rect">
            <a:avLst/>
          </a:prstGeom>
        </p:spPr>
      </p:pic>
    </p:spTree>
    <p:extLst>
      <p:ext uri="{BB962C8B-B14F-4D97-AF65-F5344CB8AC3E}">
        <p14:creationId xmlns:p14="http://schemas.microsoft.com/office/powerpoint/2010/main" val="1074240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Generation</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sz="3600" dirty="0" smtClean="0"/>
              <a:t>Determine Board Gaps</a:t>
            </a:r>
          </a:p>
          <a:p>
            <a:pPr>
              <a:buFont typeface="Wingdings" panose="05000000000000000000" pitchFamily="2" charset="2"/>
              <a:buChar char="ü"/>
            </a:pPr>
            <a:r>
              <a:rPr lang="en-US" sz="3600" dirty="0" smtClean="0"/>
              <a:t>Ensure Mission Alignment, Passion</a:t>
            </a:r>
          </a:p>
          <a:p>
            <a:pPr>
              <a:buFont typeface="Wingdings" panose="05000000000000000000" pitchFamily="2" charset="2"/>
              <a:buChar char="ü"/>
            </a:pPr>
            <a:r>
              <a:rPr lang="en-US" sz="3600" dirty="0" smtClean="0"/>
              <a:t>Onboard, Orient with Clear Expectations</a:t>
            </a:r>
          </a:p>
          <a:p>
            <a:pPr>
              <a:buFont typeface="Wingdings" panose="05000000000000000000" pitchFamily="2" charset="2"/>
              <a:buChar char="ü"/>
            </a:pPr>
            <a:r>
              <a:rPr lang="en-US" sz="3600" dirty="0" smtClean="0"/>
              <a:t>Assign a Mentor</a:t>
            </a:r>
          </a:p>
          <a:p>
            <a:pPr>
              <a:buFont typeface="Wingdings" panose="05000000000000000000" pitchFamily="2" charset="2"/>
              <a:buChar char="ü"/>
            </a:pPr>
            <a:r>
              <a:rPr lang="en-US" sz="3600" dirty="0" smtClean="0"/>
              <a:t>Incorporate Technology</a:t>
            </a:r>
          </a:p>
          <a:p>
            <a:endParaRPr lang="en-US" dirty="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589" y="4328066"/>
            <a:ext cx="2119612" cy="1483728"/>
          </a:xfrm>
          <a:prstGeom prst="rect">
            <a:avLst/>
          </a:prstGeom>
        </p:spPr>
      </p:pic>
    </p:spTree>
    <p:extLst>
      <p:ext uri="{BB962C8B-B14F-4D97-AF65-F5344CB8AC3E}">
        <p14:creationId xmlns:p14="http://schemas.microsoft.com/office/powerpoint/2010/main" val="2642648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1295402" y="2762878"/>
            <a:ext cx="9601196" cy="3318936"/>
          </a:xfrm>
        </p:spPr>
        <p:txBody>
          <a:bodyPr>
            <a:normAutofit/>
          </a:bodyPr>
          <a:lstStyle/>
          <a:p>
            <a:pPr>
              <a:buFont typeface="Wingdings" panose="05000000000000000000" pitchFamily="2" charset="2"/>
              <a:buChar char="ü"/>
            </a:pPr>
            <a:r>
              <a:rPr lang="en-US" sz="3200" dirty="0" smtClean="0"/>
              <a:t>Creating an Engaged Board Likely Means More Work </a:t>
            </a:r>
            <a:r>
              <a:rPr lang="en-US" sz="3200" dirty="0" smtClean="0"/>
              <a:t>on the Front End</a:t>
            </a:r>
            <a:endParaRPr lang="en-US" sz="3200" dirty="0" smtClean="0"/>
          </a:p>
          <a:p>
            <a:pPr>
              <a:buFont typeface="Wingdings" panose="05000000000000000000" pitchFamily="2" charset="2"/>
              <a:buChar char="ü"/>
            </a:pPr>
            <a:r>
              <a:rPr lang="en-US" sz="3200" dirty="0" smtClean="0"/>
              <a:t>Take the Long View, i.e. Plan for Incremental Change</a:t>
            </a:r>
          </a:p>
          <a:p>
            <a:pPr>
              <a:buFont typeface="Wingdings" panose="05000000000000000000" pitchFamily="2" charset="2"/>
              <a:buChar char="ü"/>
            </a:pPr>
            <a:r>
              <a:rPr lang="en-US" sz="3200" dirty="0" smtClean="0"/>
              <a:t>Positive Return on Investment of Time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5661" y="732966"/>
            <a:ext cx="2560937" cy="1565017"/>
          </a:xfrm>
          <a:prstGeom prst="rect">
            <a:avLst/>
          </a:prstGeom>
        </p:spPr>
      </p:pic>
    </p:spTree>
    <p:extLst>
      <p:ext uri="{BB962C8B-B14F-4D97-AF65-F5344CB8AC3E}">
        <p14:creationId xmlns:p14="http://schemas.microsoft.com/office/powerpoint/2010/main" val="194389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Board Engagement Important?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7132290"/>
              </p:ext>
            </p:extLst>
          </p:nvPr>
        </p:nvGraphicFramePr>
        <p:xfrm>
          <a:off x="1295401" y="2556931"/>
          <a:ext cx="9601196" cy="3596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435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973" y="1876681"/>
            <a:ext cx="3354345" cy="3354345"/>
          </a:xfrm>
          <a:prstGeom prst="rect">
            <a:avLst/>
          </a:prstGeom>
        </p:spPr>
      </p:pic>
    </p:spTree>
    <p:extLst>
      <p:ext uri="{BB962C8B-B14F-4D97-AF65-F5344CB8AC3E}">
        <p14:creationId xmlns:p14="http://schemas.microsoft.com/office/powerpoint/2010/main" val="732042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295402" y="2993536"/>
            <a:ext cx="9601196" cy="3572019"/>
          </a:xfrm>
        </p:spPr>
        <p:txBody>
          <a:bodyPr>
            <a:normAutofit/>
          </a:bodyPr>
          <a:lstStyle/>
          <a:p>
            <a:pPr marL="0" indent="0" algn="ctr">
              <a:buNone/>
            </a:pPr>
            <a:r>
              <a:rPr lang="en-US" sz="2800" dirty="0" smtClean="0">
                <a:hlinkClick r:id="rId3"/>
              </a:rPr>
              <a:t>kweill@kweillconsulting.com</a:t>
            </a:r>
            <a:endParaRPr lang="en-US" sz="2800" dirty="0"/>
          </a:p>
          <a:p>
            <a:pPr marL="0" indent="0" algn="ctr">
              <a:buNone/>
            </a:pPr>
            <a:r>
              <a:rPr lang="en-US" sz="2800" dirty="0" smtClean="0"/>
              <a:t>617-680-2672</a:t>
            </a:r>
          </a:p>
          <a:p>
            <a:pPr marL="0" indent="0" algn="ctr">
              <a:buNone/>
            </a:pPr>
            <a:r>
              <a:rPr lang="en-US" sz="2800" dirty="0" smtClean="0"/>
              <a:t>Sign up for my free e-newsletter, “3 for Thursday!”</a:t>
            </a:r>
          </a:p>
          <a:p>
            <a:pPr marL="0" indent="0" algn="ctr">
              <a:buNone/>
            </a:pPr>
            <a:r>
              <a:rPr lang="en-US" sz="2800" dirty="0"/>
              <a:t>	</a:t>
            </a:r>
            <a:r>
              <a:rPr lang="en-US" sz="2800" dirty="0" smtClean="0">
                <a:hlinkClick r:id="rId4"/>
              </a:rPr>
              <a:t>kweillconsulting.com/stuff-for-you.html</a:t>
            </a:r>
            <a:r>
              <a:rPr lang="en-US" sz="2800" dirty="0" smtClean="0"/>
              <a:t> </a:t>
            </a:r>
            <a:endParaRPr lang="en-US" sz="2800" dirty="0"/>
          </a:p>
          <a:p>
            <a:endParaRPr lang="en-US" dirty="0"/>
          </a:p>
        </p:txBody>
      </p:sp>
    </p:spTree>
    <p:extLst>
      <p:ext uri="{BB962C8B-B14F-4D97-AF65-F5344CB8AC3E}">
        <p14:creationId xmlns:p14="http://schemas.microsoft.com/office/powerpoint/2010/main" val="4116269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a </a:t>
            </a:r>
            <a:r>
              <a:rPr lang="en-US" i="1" dirty="0" smtClean="0"/>
              <a:t>Dis</a:t>
            </a:r>
            <a:r>
              <a:rPr lang="en-US" dirty="0" smtClean="0"/>
              <a:t>engaged Board</a:t>
            </a:r>
            <a:endParaRPr lang="en-US" dirty="0"/>
          </a:p>
        </p:txBody>
      </p:sp>
      <p:sp>
        <p:nvSpPr>
          <p:cNvPr id="3" name="Content Placeholder 2"/>
          <p:cNvSpPr>
            <a:spLocks noGrp="1"/>
          </p:cNvSpPr>
          <p:nvPr>
            <p:ph idx="1"/>
          </p:nvPr>
        </p:nvSpPr>
        <p:spPr>
          <a:xfrm>
            <a:off x="1732006" y="2721688"/>
            <a:ext cx="9601196" cy="3318936"/>
          </a:xfrm>
        </p:spPr>
        <p:txBody>
          <a:bodyPr>
            <a:normAutofit/>
          </a:bodyPr>
          <a:lstStyle/>
          <a:p>
            <a:pPr lvl="1">
              <a:buFont typeface="Wingdings" panose="05000000000000000000" pitchFamily="2" charset="2"/>
              <a:buChar char="ü"/>
            </a:pPr>
            <a:r>
              <a:rPr lang="en-US" sz="3200" dirty="0" smtClean="0"/>
              <a:t>Absenteeism/Tardiness</a:t>
            </a:r>
          </a:p>
          <a:p>
            <a:pPr lvl="1">
              <a:buFont typeface="Wingdings" panose="05000000000000000000" pitchFamily="2" charset="2"/>
              <a:buChar char="ü"/>
            </a:pPr>
            <a:r>
              <a:rPr lang="en-US" sz="3200" dirty="0" smtClean="0"/>
              <a:t>High Turnover</a:t>
            </a:r>
          </a:p>
          <a:p>
            <a:pPr lvl="1">
              <a:buFont typeface="Wingdings" panose="05000000000000000000" pitchFamily="2" charset="2"/>
              <a:buChar char="ü"/>
            </a:pPr>
            <a:r>
              <a:rPr lang="en-US" sz="3200" dirty="0" smtClean="0"/>
              <a:t>Low Productivity</a:t>
            </a:r>
          </a:p>
          <a:p>
            <a:pPr lvl="1">
              <a:buFont typeface="Wingdings" panose="05000000000000000000" pitchFamily="2" charset="2"/>
              <a:buChar char="ü"/>
            </a:pPr>
            <a:r>
              <a:rPr lang="en-US" sz="3200" dirty="0" smtClean="0"/>
              <a:t>Poor Fundraising Results</a:t>
            </a:r>
          </a:p>
          <a:p>
            <a:endParaRPr lang="en-US" dirty="0"/>
          </a:p>
        </p:txBody>
      </p:sp>
    </p:spTree>
    <p:extLst>
      <p:ext uri="{BB962C8B-B14F-4D97-AF65-F5344CB8AC3E}">
        <p14:creationId xmlns:p14="http://schemas.microsoft.com/office/powerpoint/2010/main" val="3816900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3697" y="2656188"/>
            <a:ext cx="2617570" cy="1735485"/>
          </a:xfrm>
          <a:prstGeom prst="rect">
            <a:avLst/>
          </a:prstGeom>
        </p:spPr>
      </p:pic>
      <p:sp>
        <p:nvSpPr>
          <p:cNvPr id="2" name="Title 1"/>
          <p:cNvSpPr>
            <a:spLocks noGrp="1"/>
          </p:cNvSpPr>
          <p:nvPr>
            <p:ph type="title"/>
          </p:nvPr>
        </p:nvSpPr>
        <p:spPr/>
        <p:txBody>
          <a:bodyPr/>
          <a:lstStyle/>
          <a:p>
            <a:r>
              <a:rPr lang="en-US" dirty="0" smtClean="0"/>
              <a:t>Key Ingredients of an Engaged Board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600" dirty="0" smtClean="0"/>
              <a:t>Belief in Mission</a:t>
            </a:r>
          </a:p>
          <a:p>
            <a:pPr>
              <a:buFont typeface="Wingdings" panose="05000000000000000000" pitchFamily="2" charset="2"/>
              <a:buChar char="ü"/>
            </a:pPr>
            <a:r>
              <a:rPr lang="en-US" sz="3600" dirty="0" smtClean="0"/>
              <a:t>Trust</a:t>
            </a:r>
          </a:p>
          <a:p>
            <a:pPr>
              <a:buFont typeface="Wingdings" panose="05000000000000000000" pitchFamily="2" charset="2"/>
              <a:buChar char="ü"/>
            </a:pPr>
            <a:r>
              <a:rPr lang="en-US" sz="3600" dirty="0" smtClean="0"/>
              <a:t>Shared Purpose &amp; Collaboration</a:t>
            </a:r>
          </a:p>
          <a:p>
            <a:pPr>
              <a:buFont typeface="Wingdings" panose="05000000000000000000" pitchFamily="2" charset="2"/>
              <a:buChar char="ü"/>
            </a:pPr>
            <a:r>
              <a:rPr lang="en-US" sz="3600" dirty="0" smtClean="0"/>
              <a:t>Clear, Actively Managed Expectations</a:t>
            </a:r>
          </a:p>
        </p:txBody>
      </p:sp>
    </p:spTree>
    <p:extLst>
      <p:ext uri="{BB962C8B-B14F-4D97-AF65-F5344CB8AC3E}">
        <p14:creationId xmlns:p14="http://schemas.microsoft.com/office/powerpoint/2010/main" val="199064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More</a:t>
            </a:r>
            <a:r>
              <a:rPr lang="en-US" dirty="0" smtClean="0"/>
              <a:t> Key Ingredients of an Engaged Board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sz="3600" dirty="0" smtClean="0"/>
              <a:t>Individual Talents Tapped</a:t>
            </a:r>
          </a:p>
          <a:p>
            <a:pPr>
              <a:buFont typeface="Wingdings" panose="05000000000000000000" pitchFamily="2" charset="2"/>
              <a:buChar char="ü"/>
            </a:pPr>
            <a:r>
              <a:rPr lang="en-US" sz="3600" dirty="0" smtClean="0"/>
              <a:t>Responsiveness to Members’ Input</a:t>
            </a:r>
          </a:p>
          <a:p>
            <a:pPr>
              <a:buFont typeface="Wingdings" panose="05000000000000000000" pitchFamily="2" charset="2"/>
              <a:buChar char="ü"/>
            </a:pPr>
            <a:r>
              <a:rPr lang="en-US" sz="3600" dirty="0" smtClean="0"/>
              <a:t>Effective, Efficient Structure and Processes</a:t>
            </a:r>
          </a:p>
          <a:p>
            <a:pPr>
              <a:buFont typeface="Wingdings" panose="05000000000000000000" pitchFamily="2" charset="2"/>
              <a:buChar char="ü"/>
            </a:pPr>
            <a:r>
              <a:rPr lang="en-US" sz="3600" dirty="0" smtClean="0"/>
              <a:t>Leadership Pipeline</a:t>
            </a:r>
          </a:p>
          <a:p>
            <a:pPr>
              <a:buFont typeface="Wingdings" panose="05000000000000000000" pitchFamily="2" charset="2"/>
              <a:buChar char="ü"/>
            </a:pPr>
            <a:r>
              <a:rPr lang="en-US" sz="3600" dirty="0" smtClean="0"/>
              <a:t>Rock-Star Board Chair</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6734" y="2484621"/>
            <a:ext cx="2311743" cy="1541162"/>
          </a:xfrm>
          <a:prstGeom prst="rect">
            <a:avLst/>
          </a:prstGeom>
        </p:spPr>
      </p:pic>
    </p:spTree>
    <p:extLst>
      <p:ext uri="{BB962C8B-B14F-4D97-AF65-F5344CB8AC3E}">
        <p14:creationId xmlns:p14="http://schemas.microsoft.com/office/powerpoint/2010/main" val="338611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Key Ingredients of an Engaged Board</a:t>
            </a:r>
            <a:br>
              <a:rPr lang="en-US" sz="2400" dirty="0" smtClean="0"/>
            </a:br>
            <a:r>
              <a:rPr lang="en-US" dirty="0" smtClean="0"/>
              <a:t>Trust</a:t>
            </a:r>
            <a:endParaRPr lang="en-US" dirty="0"/>
          </a:p>
        </p:txBody>
      </p:sp>
      <p:sp>
        <p:nvSpPr>
          <p:cNvPr id="3" name="Content Placeholder 2"/>
          <p:cNvSpPr>
            <a:spLocks noGrp="1"/>
          </p:cNvSpPr>
          <p:nvPr>
            <p:ph idx="1"/>
          </p:nvPr>
        </p:nvSpPr>
        <p:spPr>
          <a:xfrm>
            <a:off x="1295402" y="2655786"/>
            <a:ext cx="9601196" cy="3318936"/>
          </a:xfrm>
        </p:spPr>
        <p:txBody>
          <a:bodyPr>
            <a:normAutofit lnSpcReduction="10000"/>
          </a:bodyPr>
          <a:lstStyle/>
          <a:p>
            <a:pPr marL="0" indent="0">
              <a:buNone/>
            </a:pPr>
            <a:r>
              <a:rPr lang="en-US" sz="2800" dirty="0" smtClean="0"/>
              <a:t>“Trust, an essential element of engagement, is a by-product of understanding one another’s values, learning from one another, holding each other accountable for decisions, and completing meaningful work together…When trust is present, boards can more easily and quickly move into difficult conversations with honesty and openness.”</a:t>
            </a:r>
          </a:p>
          <a:p>
            <a:pPr marL="0" indent="0">
              <a:buNone/>
            </a:pPr>
            <a:r>
              <a:rPr lang="en-US" dirty="0"/>
              <a:t> </a:t>
            </a:r>
            <a:r>
              <a:rPr lang="en-US" dirty="0" smtClean="0"/>
              <a:t>- Susan </a:t>
            </a:r>
            <a:r>
              <a:rPr lang="en-US" dirty="0" err="1" smtClean="0"/>
              <a:t>Whealler</a:t>
            </a:r>
            <a:r>
              <a:rPr lang="en-US" dirty="0" smtClean="0"/>
              <a:t> Johnston, Martha W. Summerville and Charlotte Roberts, Trusteeship Magazine, 2010</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586" y="722411"/>
            <a:ext cx="2331310" cy="1748482"/>
          </a:xfrm>
          <a:prstGeom prst="rect">
            <a:avLst/>
          </a:prstGeom>
        </p:spPr>
      </p:pic>
    </p:spTree>
    <p:extLst>
      <p:ext uri="{BB962C8B-B14F-4D97-AF65-F5344CB8AC3E}">
        <p14:creationId xmlns:p14="http://schemas.microsoft.com/office/powerpoint/2010/main" val="4167702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prstClr val="black">
                    <a:lumMod val="85000"/>
                    <a:lumOff val="15000"/>
                  </a:prstClr>
                </a:solidFill>
              </a:rPr>
              <a:t>Key Ingredients of an Engaged Board</a:t>
            </a:r>
            <a:br>
              <a:rPr lang="en-US" sz="2400" dirty="0">
                <a:solidFill>
                  <a:prstClr val="black">
                    <a:lumMod val="85000"/>
                    <a:lumOff val="15000"/>
                  </a:prstClr>
                </a:solidFill>
              </a:rPr>
            </a:br>
            <a:r>
              <a:rPr lang="en-US" dirty="0">
                <a:solidFill>
                  <a:prstClr val="black">
                    <a:lumMod val="85000"/>
                    <a:lumOff val="15000"/>
                  </a:prstClr>
                </a:solidFill>
              </a:rPr>
              <a:t>Trust</a:t>
            </a:r>
            <a:endParaRPr lang="en-US" dirty="0"/>
          </a:p>
        </p:txBody>
      </p:sp>
      <p:sp>
        <p:nvSpPr>
          <p:cNvPr id="3" name="Content Placeholder 2"/>
          <p:cNvSpPr>
            <a:spLocks noGrp="1"/>
          </p:cNvSpPr>
          <p:nvPr>
            <p:ph idx="1"/>
          </p:nvPr>
        </p:nvSpPr>
        <p:spPr>
          <a:xfrm>
            <a:off x="1295401" y="2556931"/>
            <a:ext cx="9833918" cy="3712064"/>
          </a:xfrm>
        </p:spPr>
        <p:txBody>
          <a:bodyPr>
            <a:normAutofit fontScale="85000" lnSpcReduction="20000"/>
          </a:bodyPr>
          <a:lstStyle/>
          <a:p>
            <a:pPr>
              <a:buFont typeface="Wingdings" panose="05000000000000000000" pitchFamily="2" charset="2"/>
              <a:buChar char="ü"/>
            </a:pPr>
            <a:r>
              <a:rPr lang="en-US" sz="3300" dirty="0" smtClean="0"/>
              <a:t>Provide Ample Opportunity for Board Members to Get to Know Each Other</a:t>
            </a:r>
          </a:p>
          <a:p>
            <a:pPr lvl="1">
              <a:buFont typeface="Wingdings" panose="05000000000000000000" pitchFamily="2" charset="2"/>
              <a:buChar char="ü"/>
            </a:pPr>
            <a:r>
              <a:rPr lang="en-US" sz="2800" dirty="0" smtClean="0"/>
              <a:t>Team Building Exercises</a:t>
            </a:r>
          </a:p>
          <a:p>
            <a:pPr lvl="1">
              <a:buFont typeface="Wingdings" panose="05000000000000000000" pitchFamily="2" charset="2"/>
              <a:buChar char="ü"/>
            </a:pPr>
            <a:r>
              <a:rPr lang="en-US" sz="2800" dirty="0" smtClean="0"/>
              <a:t>Social Opportunities</a:t>
            </a:r>
          </a:p>
          <a:p>
            <a:pPr>
              <a:buFont typeface="Wingdings" panose="05000000000000000000" pitchFamily="2" charset="2"/>
              <a:buChar char="ü"/>
            </a:pPr>
            <a:r>
              <a:rPr lang="en-US" sz="3300" dirty="0" smtClean="0"/>
              <a:t>Encourage “Culture of Positive Dissent” in Boardroom</a:t>
            </a:r>
          </a:p>
          <a:p>
            <a:pPr>
              <a:buFont typeface="Wingdings" panose="05000000000000000000" pitchFamily="2" charset="2"/>
              <a:buChar char="ü"/>
            </a:pPr>
            <a:r>
              <a:rPr lang="en-US" sz="3300" dirty="0"/>
              <a:t>Regular KPAWN (what Keeps the President </a:t>
            </a:r>
            <a:r>
              <a:rPr lang="en-US" sz="3300" dirty="0" err="1"/>
              <a:t>AWake</a:t>
            </a:r>
            <a:r>
              <a:rPr lang="en-US" sz="3300" dirty="0"/>
              <a:t> at Night) </a:t>
            </a:r>
            <a:r>
              <a:rPr lang="en-US" sz="3300" dirty="0" smtClean="0"/>
              <a:t>Sessions</a:t>
            </a:r>
          </a:p>
          <a:p>
            <a:pPr>
              <a:buFont typeface="Wingdings" panose="05000000000000000000" pitchFamily="2" charset="2"/>
              <a:buChar char="ü"/>
            </a:pPr>
            <a:r>
              <a:rPr lang="en-US" sz="3300" dirty="0" smtClean="0"/>
              <a:t>Board Self-Assessments</a:t>
            </a:r>
          </a:p>
          <a:p>
            <a:pPr>
              <a:buFont typeface="Wingdings" panose="05000000000000000000" pitchFamily="2" charset="2"/>
              <a:buChar char="ü"/>
            </a:pPr>
            <a:endParaRPr lang="en-US" sz="3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662" y="676883"/>
            <a:ext cx="2477193" cy="1675015"/>
          </a:xfrm>
          <a:prstGeom prst="rect">
            <a:avLst/>
          </a:prstGeom>
        </p:spPr>
      </p:pic>
    </p:spTree>
    <p:extLst>
      <p:ext uri="{BB962C8B-B14F-4D97-AF65-F5344CB8AC3E}">
        <p14:creationId xmlns:p14="http://schemas.microsoft.com/office/powerpoint/2010/main" val="1850851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11302</TotalTime>
  <Words>1163</Words>
  <Application>Microsoft Office PowerPoint</Application>
  <PresentationFormat>Widescreen</PresentationFormat>
  <Paragraphs>270</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Garamond</vt:lpstr>
      <vt:lpstr>Wingdings</vt:lpstr>
      <vt:lpstr>Organic</vt:lpstr>
      <vt:lpstr>Board Engagement:  Everybody Talks About It but  What Does It Look Like? </vt:lpstr>
      <vt:lpstr>Today!</vt:lpstr>
      <vt:lpstr>Why Is Board Engagement Important?</vt:lpstr>
      <vt:lpstr>Why Is Board Engagement Important?</vt:lpstr>
      <vt:lpstr>Signs of a Disengaged Board</vt:lpstr>
      <vt:lpstr>Key Ingredients of an Engaged Board</vt:lpstr>
      <vt:lpstr>More Key Ingredients of an Engaged Board</vt:lpstr>
      <vt:lpstr>Key Ingredients of an Engaged Board Trust</vt:lpstr>
      <vt:lpstr>Key Ingredients of an Engaged Board Trust</vt:lpstr>
      <vt:lpstr>Key Ingredients of an Engaged Board Setting Expectations</vt:lpstr>
      <vt:lpstr>Setting Expectations Key Resource: Trustee Manual</vt:lpstr>
      <vt:lpstr>Accountability</vt:lpstr>
      <vt:lpstr>The Board Chair</vt:lpstr>
      <vt:lpstr>Board Assessment </vt:lpstr>
      <vt:lpstr>Exercise: 3-Minute Board Assessment!</vt:lpstr>
      <vt:lpstr>Engaging Board Meetings</vt:lpstr>
      <vt:lpstr>Engaging Board Meetings</vt:lpstr>
      <vt:lpstr>Engaging Board Meetings Efficiency</vt:lpstr>
      <vt:lpstr>Engaging Board Meetings Big Picture Discussions</vt:lpstr>
      <vt:lpstr>Engaging Board Meetings Big Picture Discussions</vt:lpstr>
      <vt:lpstr>Engaging Board Meetings Mixing It Up</vt:lpstr>
      <vt:lpstr>Engaging Board Meetings Mission Moments</vt:lpstr>
      <vt:lpstr>Exercise: Mission Moment</vt:lpstr>
      <vt:lpstr>Ambassadors, Not Fundraisers</vt:lpstr>
      <vt:lpstr>Ambassadors, Not Fundraisers</vt:lpstr>
      <vt:lpstr>Ambassadors, Not Fundraisers</vt:lpstr>
      <vt:lpstr>More Engagement Strategies Active Committees</vt:lpstr>
      <vt:lpstr>More Engagement Strategies Active Committees</vt:lpstr>
      <vt:lpstr>Active Committees Do You Need an Executive Committee?</vt:lpstr>
      <vt:lpstr>Active Committees Fundraising Committee</vt:lpstr>
      <vt:lpstr>Active Committees Fundraising Committee</vt:lpstr>
      <vt:lpstr>More Engagement Strategies Raise the Tough Questions</vt:lpstr>
      <vt:lpstr>More Engagement Strategies Donor Retention</vt:lpstr>
      <vt:lpstr>More Engagement Strategies Hold Case Statement Retreat</vt:lpstr>
      <vt:lpstr>More Engagement Strategies Create/Review a Board Dashboard</vt:lpstr>
      <vt:lpstr>More Engagement Strategies Consider Advocacy</vt:lpstr>
      <vt:lpstr>Exercise: Make Your Case!</vt:lpstr>
      <vt:lpstr>The Next Generation</vt:lpstr>
      <vt:lpstr>Final Thoughts</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Engage Your Board of Directors (to fulfill its responsibilities to your mission)!</dc:title>
  <dc:creator>Kenny Weill</dc:creator>
  <cp:lastModifiedBy>Kenny Weill</cp:lastModifiedBy>
  <cp:revision>561</cp:revision>
  <cp:lastPrinted>2016-10-17T17:29:04Z</cp:lastPrinted>
  <dcterms:created xsi:type="dcterms:W3CDTF">2016-09-28T16:36:16Z</dcterms:created>
  <dcterms:modified xsi:type="dcterms:W3CDTF">2017-10-02T22:38:15Z</dcterms:modified>
</cp:coreProperties>
</file>