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64" r:id="rId1"/>
  </p:sldMasterIdLst>
  <p:sldIdLst>
    <p:sldId id="256" r:id="rId2"/>
    <p:sldId id="259" r:id="rId3"/>
    <p:sldId id="277" r:id="rId4"/>
    <p:sldId id="276" r:id="rId5"/>
    <p:sldId id="275" r:id="rId6"/>
    <p:sldId id="273" r:id="rId7"/>
    <p:sldId id="274" r:id="rId8"/>
    <p:sldId id="280" r:id="rId9"/>
    <p:sldId id="281" r:id="rId10"/>
    <p:sldId id="279" r:id="rId11"/>
    <p:sldId id="261" r:id="rId12"/>
    <p:sldId id="282" r:id="rId13"/>
    <p:sldId id="285" r:id="rId14"/>
    <p:sldId id="283" r:id="rId15"/>
    <p:sldId id="284" r:id="rId16"/>
    <p:sldId id="263" r:id="rId17"/>
    <p:sldId id="286" r:id="rId18"/>
    <p:sldId id="268"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4E4"/>
    <a:srgbClr val="003A5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17" autoAdjust="0"/>
    <p:restoredTop sz="94660"/>
  </p:normalViewPr>
  <p:slideViewPr>
    <p:cSldViewPr snapToGrid="0">
      <p:cViewPr varScale="1">
        <p:scale>
          <a:sx n="122" d="100"/>
          <a:sy n="122" d="100"/>
        </p:scale>
        <p:origin x="120"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0" i="0" u="none" strike="noStrike" kern="1200" spc="0" baseline="0">
                <a:solidFill>
                  <a:srgbClr val="003A5D"/>
                </a:solidFill>
                <a:latin typeface="+mn-lt"/>
                <a:ea typeface="+mn-ea"/>
                <a:cs typeface="+mn-cs"/>
              </a:defRPr>
            </a:pPr>
            <a:r>
              <a:rPr lang="en-US" sz="2800" b="1" dirty="0">
                <a:solidFill>
                  <a:srgbClr val="003A5D"/>
                </a:solidFill>
              </a:rPr>
              <a:t>Impact of Visual Complexity</a:t>
            </a:r>
            <a:r>
              <a:rPr lang="en-US" sz="2800" b="1" baseline="0" dirty="0">
                <a:solidFill>
                  <a:srgbClr val="003A5D"/>
                </a:solidFill>
              </a:rPr>
              <a:t> on Engagement and Reach</a:t>
            </a:r>
            <a:endParaRPr lang="en-US" sz="2800" b="1" dirty="0">
              <a:solidFill>
                <a:srgbClr val="003A5D"/>
              </a:solidFill>
            </a:endParaRPr>
          </a:p>
        </c:rich>
      </c:tx>
      <c:overlay val="0"/>
      <c:spPr>
        <a:noFill/>
        <a:ln>
          <a:noFill/>
        </a:ln>
        <a:effectLst/>
      </c:spPr>
      <c:txPr>
        <a:bodyPr rot="0" spcFirstLastPara="1" vertOverflow="ellipsis" vert="horz" wrap="square" anchor="ctr" anchorCtr="1"/>
        <a:lstStyle/>
        <a:p>
          <a:pPr>
            <a:defRPr sz="2800" b="0" i="0" u="none" strike="noStrike" kern="1200" spc="0" baseline="0">
              <a:solidFill>
                <a:srgbClr val="003A5D"/>
              </a:solidFill>
              <a:latin typeface="+mn-lt"/>
              <a:ea typeface="+mn-ea"/>
              <a:cs typeface="+mn-cs"/>
            </a:defRPr>
          </a:pPr>
          <a:endParaRPr lang="en-US"/>
        </a:p>
      </c:txPr>
    </c:title>
    <c:autoTitleDeleted val="0"/>
    <c:plotArea>
      <c:layout>
        <c:manualLayout>
          <c:layoutTarget val="inner"/>
          <c:xMode val="edge"/>
          <c:yMode val="edge"/>
          <c:x val="0.26376169848132214"/>
          <c:y val="0.16380952380952382"/>
          <c:w val="0.6656005552588673"/>
          <c:h val="0.73377137381636814"/>
        </c:manualLayout>
      </c:layout>
      <c:barChart>
        <c:barDir val="bar"/>
        <c:grouping val="clustered"/>
        <c:varyColors val="0"/>
        <c:ser>
          <c:idx val="0"/>
          <c:order val="0"/>
          <c:tx>
            <c:strRef>
              <c:f>Sheet9!$A$2:$B$2</c:f>
              <c:strCache>
                <c:ptCount val="2"/>
                <c:pt idx="0">
                  <c:v>Videos</c:v>
                </c:pt>
              </c:strCache>
            </c:strRef>
          </c:tx>
          <c:spPr>
            <a:solidFill>
              <a:schemeClr val="accent1"/>
            </a:solidFill>
            <a:ln>
              <a:noFill/>
            </a:ln>
            <a:effectLst/>
          </c:spPr>
          <c:invertIfNegative val="0"/>
          <c:cat>
            <c:strRef>
              <c:f>Sheet9!$C$1:$H$1</c:f>
              <c:strCache>
                <c:ptCount val="2"/>
                <c:pt idx="0">
                  <c:v>% Reach/Page Likes</c:v>
                </c:pt>
                <c:pt idx="1">
                  <c:v>% Engagement/Reach</c:v>
                </c:pt>
              </c:strCache>
            </c:strRef>
          </c:cat>
          <c:val>
            <c:numRef>
              <c:f>Sheet9!$C$2:$H$2</c:f>
            </c:numRef>
          </c:val>
          <c:extLst>
            <c:ext xmlns:c16="http://schemas.microsoft.com/office/drawing/2014/chart" uri="{C3380CC4-5D6E-409C-BE32-E72D297353CC}">
              <c16:uniqueId val="{00000000-F999-4177-9063-B58E4C9F6BEA}"/>
            </c:ext>
          </c:extLst>
        </c:ser>
        <c:ser>
          <c:idx val="1"/>
          <c:order val="1"/>
          <c:tx>
            <c:strRef>
              <c:f>Sheet9!$A$3:$B$3</c:f>
              <c:strCache>
                <c:ptCount val="2"/>
                <c:pt idx="0">
                  <c:v>Testimonials</c:v>
                </c:pt>
              </c:strCache>
            </c:strRef>
          </c:tx>
          <c:spPr>
            <a:solidFill>
              <a:schemeClr val="accent2"/>
            </a:solidFill>
            <a:ln>
              <a:noFill/>
            </a:ln>
            <a:effectLst/>
          </c:spPr>
          <c:invertIfNegative val="0"/>
          <c:cat>
            <c:strRef>
              <c:f>Sheet9!$C$1:$H$1</c:f>
              <c:strCache>
                <c:ptCount val="2"/>
                <c:pt idx="0">
                  <c:v>% Reach/Page Likes</c:v>
                </c:pt>
                <c:pt idx="1">
                  <c:v>% Engagement/Reach</c:v>
                </c:pt>
              </c:strCache>
            </c:strRef>
          </c:cat>
          <c:val>
            <c:numRef>
              <c:f>Sheet9!$C$3:$H$3</c:f>
            </c:numRef>
          </c:val>
          <c:extLst>
            <c:ext xmlns:c16="http://schemas.microsoft.com/office/drawing/2014/chart" uri="{C3380CC4-5D6E-409C-BE32-E72D297353CC}">
              <c16:uniqueId val="{00000001-F999-4177-9063-B58E4C9F6BEA}"/>
            </c:ext>
          </c:extLst>
        </c:ser>
        <c:ser>
          <c:idx val="7"/>
          <c:order val="7"/>
          <c:tx>
            <c:strRef>
              <c:f>Sheet9!$A$9:$B$9</c:f>
              <c:strCache>
                <c:ptCount val="2"/>
                <c:pt idx="0">
                  <c:v>MLKDay 2019</c:v>
                </c:pt>
                <c:pt idx="1">
                  <c:v>1/21/19</c:v>
                </c:pt>
              </c:strCache>
            </c:strRef>
          </c:tx>
          <c:spPr>
            <a:solidFill>
              <a:schemeClr val="accent2">
                <a:lumMod val="60000"/>
              </a:schemeClr>
            </a:solidFill>
            <a:ln>
              <a:noFill/>
            </a:ln>
            <a:effectLst/>
          </c:spPr>
          <c:invertIfNegative val="0"/>
          <c:cat>
            <c:strRef>
              <c:f>Sheet9!$C$1:$H$1</c:f>
              <c:strCache>
                <c:ptCount val="2"/>
                <c:pt idx="0">
                  <c:v>% Reach/Page Likes</c:v>
                </c:pt>
                <c:pt idx="1">
                  <c:v>% Engagement/Reach</c:v>
                </c:pt>
              </c:strCache>
            </c:strRef>
          </c:cat>
          <c:val>
            <c:numRef>
              <c:f>Sheet9!$C$9:$H$9</c:f>
            </c:numRef>
          </c:val>
          <c:extLst>
            <c:ext xmlns:c16="http://schemas.microsoft.com/office/drawing/2014/chart" uri="{C3380CC4-5D6E-409C-BE32-E72D297353CC}">
              <c16:uniqueId val="{00000002-F999-4177-9063-B58E4C9F6BEA}"/>
            </c:ext>
          </c:extLst>
        </c:ser>
        <c:ser>
          <c:idx val="9"/>
          <c:order val="9"/>
          <c:tx>
            <c:strRef>
              <c:f>Sheet9!$A$11:$B$11</c:f>
              <c:strCache>
                <c:ptCount val="2"/>
                <c:pt idx="0">
                  <c:v>Videos/Testimonials/Canva posts</c:v>
                </c:pt>
              </c:strCache>
            </c:strRef>
          </c:tx>
          <c:spPr>
            <a:solidFill>
              <a:srgbClr val="00A4E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003A5D"/>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Sheet9!$C$1:$H$1</c:f>
              <c:strCache>
                <c:ptCount val="2"/>
                <c:pt idx="0">
                  <c:v>% Reach/Page Likes</c:v>
                </c:pt>
                <c:pt idx="1">
                  <c:v>% Engagement/Reach</c:v>
                </c:pt>
              </c:strCache>
            </c:strRef>
          </c:cat>
          <c:val>
            <c:numRef>
              <c:f>Sheet9!$C$11:$H$11</c:f>
              <c:numCache>
                <c:formatCode>0.00%</c:formatCode>
                <c:ptCount val="2"/>
                <c:pt idx="0">
                  <c:v>0.14894846516188909</c:v>
                </c:pt>
                <c:pt idx="1">
                  <c:v>9.4697860333881972E-2</c:v>
                </c:pt>
              </c:numCache>
            </c:numRef>
          </c:val>
          <c:extLst>
            <c:ext xmlns:c16="http://schemas.microsoft.com/office/drawing/2014/chart" uri="{C3380CC4-5D6E-409C-BE32-E72D297353CC}">
              <c16:uniqueId val="{00000003-F999-4177-9063-B58E4C9F6BEA}"/>
            </c:ext>
          </c:extLst>
        </c:ser>
        <c:ser>
          <c:idx val="11"/>
          <c:order val="11"/>
          <c:tx>
            <c:strRef>
              <c:f>Sheet9!$A$13:$B$13</c:f>
              <c:strCache>
                <c:ptCount val="2"/>
                <c:pt idx="0">
                  <c:v>Static Content</c:v>
                </c:pt>
              </c:strCache>
            </c:strRef>
          </c:tx>
          <c:spPr>
            <a:solidFill>
              <a:srgbClr val="FFFFFF">
                <a:lumMod val="5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003A5D"/>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Sheet9!$C$1:$H$1</c:f>
              <c:strCache>
                <c:ptCount val="2"/>
                <c:pt idx="0">
                  <c:v>% Reach/Page Likes</c:v>
                </c:pt>
                <c:pt idx="1">
                  <c:v>% Engagement/Reach</c:v>
                </c:pt>
              </c:strCache>
            </c:strRef>
          </c:cat>
          <c:val>
            <c:numRef>
              <c:f>Sheet9!$C$13:$H$13</c:f>
              <c:numCache>
                <c:formatCode>0.00%</c:formatCode>
                <c:ptCount val="2"/>
                <c:pt idx="0">
                  <c:v>9.4045064377682397E-2</c:v>
                </c:pt>
                <c:pt idx="1">
                  <c:v>7.2637383532991068E-2</c:v>
                </c:pt>
              </c:numCache>
            </c:numRef>
          </c:val>
          <c:extLst>
            <c:ext xmlns:c16="http://schemas.microsoft.com/office/drawing/2014/chart" uri="{C3380CC4-5D6E-409C-BE32-E72D297353CC}">
              <c16:uniqueId val="{00000004-F999-4177-9063-B58E4C9F6BEA}"/>
            </c:ext>
          </c:extLst>
        </c:ser>
        <c:ser>
          <c:idx val="2"/>
          <c:order val="2"/>
          <c:tx>
            <c:strRef>
              <c:f>Sheet9!$A$4:$B$4</c:f>
              <c:strCache>
                <c:ptCount val="2"/>
                <c:pt idx="0">
                  <c:v>Static Content</c:v>
                </c:pt>
              </c:strCache>
            </c:strRef>
          </c:tx>
          <c:spPr>
            <a:solidFill>
              <a:schemeClr val="accent3"/>
            </a:solidFill>
            <a:ln>
              <a:noFill/>
            </a:ln>
            <a:effectLst/>
          </c:spPr>
          <c:invertIfNegative val="0"/>
          <c:cat>
            <c:strRef>
              <c:f>Sheet9!$C$1:$H$1</c:f>
              <c:strCache>
                <c:ptCount val="2"/>
                <c:pt idx="0">
                  <c:v>% Reach/Page Likes</c:v>
                </c:pt>
                <c:pt idx="1">
                  <c:v>% Engagement/Reach</c:v>
                </c:pt>
              </c:strCache>
            </c:strRef>
          </c:cat>
          <c:val>
            <c:numRef>
              <c:f>Sheet9!$C$4:$H$4</c:f>
            </c:numRef>
          </c:val>
          <c:extLst>
            <c:ext xmlns:c16="http://schemas.microsoft.com/office/drawing/2014/chart" uri="{C3380CC4-5D6E-409C-BE32-E72D297353CC}">
              <c16:uniqueId val="{00000005-F999-4177-9063-B58E4C9F6BEA}"/>
            </c:ext>
          </c:extLst>
        </c:ser>
        <c:ser>
          <c:idx val="3"/>
          <c:order val="3"/>
          <c:tx>
            <c:strRef>
              <c:f>Sheet9!$A$5:$B$5</c:f>
              <c:strCache>
                <c:ptCount val="2"/>
                <c:pt idx="0">
                  <c:v>Static Content</c:v>
                </c:pt>
              </c:strCache>
            </c:strRef>
          </c:tx>
          <c:spPr>
            <a:solidFill>
              <a:schemeClr val="accent4"/>
            </a:solidFill>
            <a:ln>
              <a:noFill/>
            </a:ln>
            <a:effectLst/>
          </c:spPr>
          <c:invertIfNegative val="0"/>
          <c:cat>
            <c:strRef>
              <c:f>Sheet9!$C$1:$H$1</c:f>
              <c:strCache>
                <c:ptCount val="2"/>
                <c:pt idx="0">
                  <c:v>% Reach/Page Likes</c:v>
                </c:pt>
                <c:pt idx="1">
                  <c:v>% Engagement/Reach</c:v>
                </c:pt>
              </c:strCache>
            </c:strRef>
          </c:cat>
          <c:val>
            <c:numRef>
              <c:f>Sheet9!$C$5:$H$5</c:f>
            </c:numRef>
          </c:val>
          <c:extLst>
            <c:ext xmlns:c16="http://schemas.microsoft.com/office/drawing/2014/chart" uri="{C3380CC4-5D6E-409C-BE32-E72D297353CC}">
              <c16:uniqueId val="{00000006-F999-4177-9063-B58E4C9F6BEA}"/>
            </c:ext>
          </c:extLst>
        </c:ser>
        <c:ser>
          <c:idx val="4"/>
          <c:order val="4"/>
          <c:tx>
            <c:strRef>
              <c:f>Sheet9!$A$6:$B$6</c:f>
              <c:strCache>
                <c:ptCount val="2"/>
                <c:pt idx="0">
                  <c:v>Videos/Testimonials</c:v>
                </c:pt>
              </c:strCache>
            </c:strRef>
          </c:tx>
          <c:spPr>
            <a:solidFill>
              <a:schemeClr val="accent5"/>
            </a:solidFill>
            <a:ln>
              <a:noFill/>
            </a:ln>
            <a:effectLst/>
          </c:spPr>
          <c:invertIfNegative val="0"/>
          <c:cat>
            <c:strRef>
              <c:f>Sheet9!$C$1:$H$1</c:f>
              <c:strCache>
                <c:ptCount val="2"/>
                <c:pt idx="0">
                  <c:v>% Reach/Page Likes</c:v>
                </c:pt>
                <c:pt idx="1">
                  <c:v>% Engagement/Reach</c:v>
                </c:pt>
              </c:strCache>
            </c:strRef>
          </c:cat>
          <c:val>
            <c:numRef>
              <c:f>Sheet9!$C$6:$H$6</c:f>
            </c:numRef>
          </c:val>
          <c:extLst>
            <c:ext xmlns:c16="http://schemas.microsoft.com/office/drawing/2014/chart" uri="{C3380CC4-5D6E-409C-BE32-E72D297353CC}">
              <c16:uniqueId val="{00000007-F999-4177-9063-B58E4C9F6BEA}"/>
            </c:ext>
          </c:extLst>
        </c:ser>
        <c:ser>
          <c:idx val="5"/>
          <c:order val="5"/>
          <c:tx>
            <c:strRef>
              <c:f>Sheet9!$A$7:$B$7</c:f>
              <c:strCache>
                <c:ptCount val="2"/>
                <c:pt idx="0">
                  <c:v>L&amp;L Y2 Album</c:v>
                </c:pt>
                <c:pt idx="1">
                  <c:v>6/22/18</c:v>
                </c:pt>
              </c:strCache>
            </c:strRef>
          </c:tx>
          <c:spPr>
            <a:solidFill>
              <a:schemeClr val="accent6"/>
            </a:solidFill>
            <a:ln>
              <a:noFill/>
            </a:ln>
            <a:effectLst/>
          </c:spPr>
          <c:invertIfNegative val="0"/>
          <c:cat>
            <c:strRef>
              <c:f>Sheet9!$C$1:$H$1</c:f>
              <c:strCache>
                <c:ptCount val="2"/>
                <c:pt idx="0">
                  <c:v>% Reach/Page Likes</c:v>
                </c:pt>
                <c:pt idx="1">
                  <c:v>% Engagement/Reach</c:v>
                </c:pt>
              </c:strCache>
            </c:strRef>
          </c:cat>
          <c:val>
            <c:numRef>
              <c:f>Sheet9!$C$7:$H$7</c:f>
            </c:numRef>
          </c:val>
          <c:extLst>
            <c:ext xmlns:c16="http://schemas.microsoft.com/office/drawing/2014/chart" uri="{C3380CC4-5D6E-409C-BE32-E72D297353CC}">
              <c16:uniqueId val="{00000008-F999-4177-9063-B58E4C9F6BEA}"/>
            </c:ext>
          </c:extLst>
        </c:ser>
        <c:ser>
          <c:idx val="6"/>
          <c:order val="6"/>
          <c:tx>
            <c:strRef>
              <c:f>Sheet9!$A$8:$B$8</c:f>
              <c:strCache>
                <c:ptCount val="2"/>
                <c:pt idx="0">
                  <c:v>Thank You Legacy Donors</c:v>
                </c:pt>
                <c:pt idx="1">
                  <c:v>11/5/18</c:v>
                </c:pt>
              </c:strCache>
            </c:strRef>
          </c:tx>
          <c:spPr>
            <a:solidFill>
              <a:schemeClr val="accent1">
                <a:lumMod val="60000"/>
              </a:schemeClr>
            </a:solidFill>
            <a:ln>
              <a:noFill/>
            </a:ln>
            <a:effectLst/>
          </c:spPr>
          <c:invertIfNegative val="0"/>
          <c:cat>
            <c:strRef>
              <c:f>Sheet9!$C$1:$H$1</c:f>
              <c:strCache>
                <c:ptCount val="2"/>
                <c:pt idx="0">
                  <c:v>% Reach/Page Likes</c:v>
                </c:pt>
                <c:pt idx="1">
                  <c:v>% Engagement/Reach</c:v>
                </c:pt>
              </c:strCache>
            </c:strRef>
          </c:cat>
          <c:val>
            <c:numRef>
              <c:f>Sheet9!$C$8:$H$8</c:f>
            </c:numRef>
          </c:val>
          <c:extLst>
            <c:ext xmlns:c16="http://schemas.microsoft.com/office/drawing/2014/chart" uri="{C3380CC4-5D6E-409C-BE32-E72D297353CC}">
              <c16:uniqueId val="{00000009-F999-4177-9063-B58E4C9F6BEA}"/>
            </c:ext>
          </c:extLst>
        </c:ser>
        <c:dLbls>
          <c:showLegendKey val="0"/>
          <c:showVal val="0"/>
          <c:showCatName val="0"/>
          <c:showSerName val="0"/>
          <c:showPercent val="0"/>
          <c:showBubbleSize val="0"/>
        </c:dLbls>
        <c:gapWidth val="182"/>
        <c:axId val="431932080"/>
        <c:axId val="431926504"/>
        <c:extLst>
          <c:ext xmlns:c15="http://schemas.microsoft.com/office/drawing/2012/chart" uri="{02D57815-91ED-43cb-92C2-25804820EDAC}">
            <c15:filteredBarSeries>
              <c15:ser>
                <c:idx val="8"/>
                <c:order val="8"/>
                <c:tx>
                  <c:strRef>
                    <c:extLst>
                      <c:ext uri="{02D57815-91ED-43cb-92C2-25804820EDAC}">
                        <c15:formulaRef>
                          <c15:sqref>Sheet9!$A$10:$B$10</c15:sqref>
                        </c15:formulaRef>
                      </c:ext>
                    </c:extLst>
                    <c:strCache>
                      <c:ptCount val="2"/>
                      <c:pt idx="0">
                        <c:v>MLKDay 2019</c:v>
                      </c:pt>
                      <c:pt idx="1">
                        <c:v>1/21/19</c:v>
                      </c:pt>
                    </c:strCache>
                  </c:strRef>
                </c:tx>
                <c:spPr>
                  <a:solidFill>
                    <a:schemeClr val="accent3">
                      <a:lumMod val="60000"/>
                    </a:schemeClr>
                  </a:solidFill>
                  <a:ln>
                    <a:noFill/>
                  </a:ln>
                  <a:effectLst/>
                </c:spPr>
                <c:invertIfNegative val="0"/>
                <c:cat>
                  <c:strRef>
                    <c:extLst>
                      <c:ext uri="{02D57815-91ED-43cb-92C2-25804820EDAC}">
                        <c15:formulaRef>
                          <c15:sqref>Sheet9!$C$1:$H$1</c15:sqref>
                        </c15:formulaRef>
                      </c:ext>
                    </c:extLst>
                    <c:strCache>
                      <c:ptCount val="2"/>
                      <c:pt idx="0">
                        <c:v>% Reach/Page Likes</c:v>
                      </c:pt>
                      <c:pt idx="1">
                        <c:v>% Engagement/Reach</c:v>
                      </c:pt>
                    </c:strCache>
                  </c:strRef>
                </c:cat>
                <c:val>
                  <c:numRef>
                    <c:extLst>
                      <c:ext uri="{02D57815-91ED-43cb-92C2-25804820EDAC}">
                        <c15:formulaRef>
                          <c15:sqref>Sheet9!$C$10:$H$10</c15:sqref>
                        </c15:formulaRef>
                      </c:ext>
                    </c:extLst>
                    <c:numCache>
                      <c:formatCode>General</c:formatCode>
                      <c:ptCount val="2"/>
                    </c:numCache>
                  </c:numRef>
                </c:val>
                <c:extLst>
                  <c:ext xmlns:c16="http://schemas.microsoft.com/office/drawing/2014/chart" uri="{C3380CC4-5D6E-409C-BE32-E72D297353CC}">
                    <c16:uniqueId val="{0000000A-F999-4177-9063-B58E4C9F6BEA}"/>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Sheet9!$A$12:$B$12</c15:sqref>
                        </c15:formulaRef>
                      </c:ext>
                    </c:extLst>
                    <c:strCache>
                      <c:ptCount val="2"/>
                      <c:pt idx="0">
                        <c:v>Videos/Testimonials/Canva posts</c:v>
                      </c:pt>
                    </c:strCache>
                  </c:strRef>
                </c:tx>
                <c:spPr>
                  <a:solidFill>
                    <a:schemeClr val="accent5">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Sheet9!$C$1:$H$1</c15:sqref>
                        </c15:formulaRef>
                      </c:ext>
                    </c:extLst>
                    <c:strCache>
                      <c:ptCount val="2"/>
                      <c:pt idx="0">
                        <c:v>% Reach/Page Likes</c:v>
                      </c:pt>
                      <c:pt idx="1">
                        <c:v>% Engagement/Reach</c:v>
                      </c:pt>
                    </c:strCache>
                  </c:strRef>
                </c:cat>
                <c:val>
                  <c:numRef>
                    <c:extLst xmlns:c15="http://schemas.microsoft.com/office/drawing/2012/chart">
                      <c:ext xmlns:c15="http://schemas.microsoft.com/office/drawing/2012/chart" uri="{02D57815-91ED-43cb-92C2-25804820EDAC}">
                        <c15:formulaRef>
                          <c15:sqref>Sheet9!$C$12:$H$12</c15:sqref>
                        </c15:formulaRef>
                      </c:ext>
                    </c:extLst>
                    <c:numCache>
                      <c:formatCode>General</c:formatCode>
                      <c:ptCount val="2"/>
                    </c:numCache>
                  </c:numRef>
                </c:val>
                <c:extLst xmlns:c15="http://schemas.microsoft.com/office/drawing/2012/chart">
                  <c:ext xmlns:c16="http://schemas.microsoft.com/office/drawing/2014/chart" uri="{C3380CC4-5D6E-409C-BE32-E72D297353CC}">
                    <c16:uniqueId val="{0000000B-F999-4177-9063-B58E4C9F6BEA}"/>
                  </c:ext>
                </c:extLst>
              </c15:ser>
            </c15:filteredBarSeries>
          </c:ext>
        </c:extLst>
      </c:barChart>
      <c:catAx>
        <c:axId val="4319320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rgbClr val="003A5D"/>
                </a:solidFill>
                <a:latin typeface="+mn-lt"/>
                <a:ea typeface="+mn-ea"/>
                <a:cs typeface="+mn-cs"/>
              </a:defRPr>
            </a:pPr>
            <a:endParaRPr lang="en-US"/>
          </a:p>
        </c:txPr>
        <c:crossAx val="431926504"/>
        <c:crosses val="autoZero"/>
        <c:auto val="1"/>
        <c:lblAlgn val="ctr"/>
        <c:lblOffset val="100"/>
        <c:noMultiLvlLbl val="0"/>
      </c:catAx>
      <c:valAx>
        <c:axId val="431926504"/>
        <c:scaling>
          <c:orientation val="minMax"/>
        </c:scaling>
        <c:delete val="1"/>
        <c:axPos val="b"/>
        <c:numFmt formatCode="0.00%" sourceLinked="1"/>
        <c:majorTickMark val="none"/>
        <c:minorTickMark val="none"/>
        <c:tickLblPos val="nextTo"/>
        <c:crossAx val="4319320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1" i="0" u="none" strike="noStrike" kern="1200" baseline="0">
              <a:solidFill>
                <a:srgbClr val="003A5D"/>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1" i="0" u="none" strike="noStrike" kern="1200" spc="0" baseline="0">
                <a:solidFill>
                  <a:srgbClr val="003A5D"/>
                </a:solidFill>
                <a:latin typeface="+mn-lt"/>
                <a:ea typeface="+mn-ea"/>
                <a:cs typeface="+mn-cs"/>
              </a:defRPr>
            </a:pPr>
            <a:r>
              <a:rPr lang="en-US" sz="2800" b="1">
                <a:solidFill>
                  <a:srgbClr val="003A5D"/>
                </a:solidFill>
              </a:rPr>
              <a:t>Legacy Related Videos: % Reach/Page Likes</a:t>
            </a:r>
          </a:p>
        </c:rich>
      </c:tx>
      <c:overlay val="0"/>
      <c:spPr>
        <a:noFill/>
        <a:ln>
          <a:noFill/>
        </a:ln>
        <a:effectLst/>
      </c:spPr>
      <c:txPr>
        <a:bodyPr rot="0" spcFirstLastPara="1" vertOverflow="ellipsis" vert="horz" wrap="square" anchor="ctr" anchorCtr="1"/>
        <a:lstStyle/>
        <a:p>
          <a:pPr>
            <a:defRPr sz="2800" b="1" i="0" u="none" strike="noStrike" kern="1200" spc="0" baseline="0">
              <a:solidFill>
                <a:srgbClr val="003A5D"/>
              </a:solidFill>
              <a:latin typeface="+mn-lt"/>
              <a:ea typeface="+mn-ea"/>
              <a:cs typeface="+mn-cs"/>
            </a:defRPr>
          </a:pPr>
          <a:endParaRPr lang="en-US"/>
        </a:p>
      </c:txPr>
    </c:title>
    <c:autoTitleDeleted val="0"/>
    <c:plotArea>
      <c:layout>
        <c:manualLayout>
          <c:layoutTarget val="inner"/>
          <c:xMode val="edge"/>
          <c:yMode val="edge"/>
          <c:x val="0.30743750231258199"/>
          <c:y val="0.16817364495990611"/>
          <c:w val="0.5695255439581659"/>
          <c:h val="0.79768257330220227"/>
        </c:manualLayout>
      </c:layout>
      <c:barChart>
        <c:barDir val="bar"/>
        <c:grouping val="clustered"/>
        <c:varyColors val="0"/>
        <c:ser>
          <c:idx val="0"/>
          <c:order val="0"/>
          <c:tx>
            <c:strRef>
              <c:f>'videos only'!$C$1</c:f>
              <c:strCache>
                <c:ptCount val="1"/>
                <c:pt idx="0">
                  <c:v>Page Likes</c:v>
                </c:pt>
              </c:strCache>
            </c:strRef>
          </c:tx>
          <c:spPr>
            <a:solidFill>
              <a:schemeClr val="accent1"/>
            </a:solidFill>
            <a:ln>
              <a:noFill/>
            </a:ln>
            <a:effectLst/>
          </c:spPr>
          <c:invertIfNegative val="0"/>
          <c:cat>
            <c:strRef>
              <c:f>'videos only'!$A$2:$B$9</c:f>
              <c:strCache>
                <c:ptCount val="8"/>
                <c:pt idx="0">
                  <c:v>Discover L&amp;L Video</c:v>
                </c:pt>
                <c:pt idx="1">
                  <c:v>Shavuot Video</c:v>
                </c:pt>
                <c:pt idx="2">
                  <c:v>Anyone Can Legacy Video</c:v>
                </c:pt>
                <c:pt idx="3">
                  <c:v>Tu B'Av Video</c:v>
                </c:pt>
                <c:pt idx="4">
                  <c:v>Ariella Cohen, vid. link</c:v>
                </c:pt>
                <c:pt idx="5">
                  <c:v>Jumping Video</c:v>
                </c:pt>
                <c:pt idx="6">
                  <c:v>Sukkot Video</c:v>
                </c:pt>
                <c:pt idx="7">
                  <c:v>Plant Video</c:v>
                </c:pt>
              </c:strCache>
            </c:strRef>
          </c:cat>
          <c:val>
            <c:numRef>
              <c:f>'videos only'!$C$2:$C$9</c:f>
            </c:numRef>
          </c:val>
          <c:extLst>
            <c:ext xmlns:c16="http://schemas.microsoft.com/office/drawing/2014/chart" uri="{C3380CC4-5D6E-409C-BE32-E72D297353CC}">
              <c16:uniqueId val="{00000000-A692-486F-AF9B-FE31EBD17AFC}"/>
            </c:ext>
          </c:extLst>
        </c:ser>
        <c:ser>
          <c:idx val="1"/>
          <c:order val="1"/>
          <c:tx>
            <c:strRef>
              <c:f>'videos only'!$D$1</c:f>
              <c:strCache>
                <c:ptCount val="1"/>
                <c:pt idx="0">
                  <c:v>Reach</c:v>
                </c:pt>
              </c:strCache>
            </c:strRef>
          </c:tx>
          <c:spPr>
            <a:solidFill>
              <a:schemeClr val="accent2"/>
            </a:solidFill>
            <a:ln>
              <a:noFill/>
            </a:ln>
            <a:effectLst/>
          </c:spPr>
          <c:invertIfNegative val="0"/>
          <c:cat>
            <c:strRef>
              <c:f>'videos only'!$A$2:$B$9</c:f>
              <c:strCache>
                <c:ptCount val="8"/>
                <c:pt idx="0">
                  <c:v>Discover L&amp;L Video</c:v>
                </c:pt>
                <c:pt idx="1">
                  <c:v>Shavuot Video</c:v>
                </c:pt>
                <c:pt idx="2">
                  <c:v>Anyone Can Legacy Video</c:v>
                </c:pt>
                <c:pt idx="3">
                  <c:v>Tu B'Av Video</c:v>
                </c:pt>
                <c:pt idx="4">
                  <c:v>Ariella Cohen, vid. link</c:v>
                </c:pt>
                <c:pt idx="5">
                  <c:v>Jumping Video</c:v>
                </c:pt>
                <c:pt idx="6">
                  <c:v>Sukkot Video</c:v>
                </c:pt>
                <c:pt idx="7">
                  <c:v>Plant Video</c:v>
                </c:pt>
              </c:strCache>
            </c:strRef>
          </c:cat>
          <c:val>
            <c:numRef>
              <c:f>'videos only'!$D$2:$D$9</c:f>
            </c:numRef>
          </c:val>
          <c:extLst>
            <c:ext xmlns:c16="http://schemas.microsoft.com/office/drawing/2014/chart" uri="{C3380CC4-5D6E-409C-BE32-E72D297353CC}">
              <c16:uniqueId val="{00000001-A692-486F-AF9B-FE31EBD17AFC}"/>
            </c:ext>
          </c:extLst>
        </c:ser>
        <c:ser>
          <c:idx val="2"/>
          <c:order val="2"/>
          <c:tx>
            <c:strRef>
              <c:f>'videos only'!$E$1</c:f>
              <c:strCache>
                <c:ptCount val="1"/>
                <c:pt idx="0">
                  <c:v>Engagements</c:v>
                </c:pt>
              </c:strCache>
            </c:strRef>
          </c:tx>
          <c:spPr>
            <a:solidFill>
              <a:schemeClr val="accent3"/>
            </a:solidFill>
            <a:ln>
              <a:noFill/>
            </a:ln>
            <a:effectLst/>
          </c:spPr>
          <c:invertIfNegative val="0"/>
          <c:cat>
            <c:strRef>
              <c:f>'videos only'!$A$2:$B$9</c:f>
              <c:strCache>
                <c:ptCount val="8"/>
                <c:pt idx="0">
                  <c:v>Discover L&amp;L Video</c:v>
                </c:pt>
                <c:pt idx="1">
                  <c:v>Shavuot Video</c:v>
                </c:pt>
                <c:pt idx="2">
                  <c:v>Anyone Can Legacy Video</c:v>
                </c:pt>
                <c:pt idx="3">
                  <c:v>Tu B'Av Video</c:v>
                </c:pt>
                <c:pt idx="4">
                  <c:v>Ariella Cohen, vid. link</c:v>
                </c:pt>
                <c:pt idx="5">
                  <c:v>Jumping Video</c:v>
                </c:pt>
                <c:pt idx="6">
                  <c:v>Sukkot Video</c:v>
                </c:pt>
                <c:pt idx="7">
                  <c:v>Plant Video</c:v>
                </c:pt>
              </c:strCache>
            </c:strRef>
          </c:cat>
          <c:val>
            <c:numRef>
              <c:f>'videos only'!$E$2:$E$9</c:f>
            </c:numRef>
          </c:val>
          <c:extLst>
            <c:ext xmlns:c16="http://schemas.microsoft.com/office/drawing/2014/chart" uri="{C3380CC4-5D6E-409C-BE32-E72D297353CC}">
              <c16:uniqueId val="{00000002-A692-486F-AF9B-FE31EBD17AFC}"/>
            </c:ext>
          </c:extLst>
        </c:ser>
        <c:ser>
          <c:idx val="3"/>
          <c:order val="3"/>
          <c:tx>
            <c:strRef>
              <c:f>'videos only'!$F$1</c:f>
              <c:strCache>
                <c:ptCount val="1"/>
                <c:pt idx="0">
                  <c:v>Reach/Page Likes</c:v>
                </c:pt>
              </c:strCache>
            </c:strRef>
          </c:tx>
          <c:spPr>
            <a:solidFill>
              <a:srgbClr val="00A4E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rgbClr val="003A5D"/>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'videos only'!$A$2:$B$9</c:f>
              <c:strCache>
                <c:ptCount val="8"/>
                <c:pt idx="0">
                  <c:v>Discover L&amp;L Video</c:v>
                </c:pt>
                <c:pt idx="1">
                  <c:v>Shavuot Video</c:v>
                </c:pt>
                <c:pt idx="2">
                  <c:v>Anyone Can Legacy Video</c:v>
                </c:pt>
                <c:pt idx="3">
                  <c:v>Tu B'Av Video</c:v>
                </c:pt>
                <c:pt idx="4">
                  <c:v>Ariella Cohen, vid. link</c:v>
                </c:pt>
                <c:pt idx="5">
                  <c:v>Jumping Video</c:v>
                </c:pt>
                <c:pt idx="6">
                  <c:v>Sukkot Video</c:v>
                </c:pt>
                <c:pt idx="7">
                  <c:v>Plant Video</c:v>
                </c:pt>
              </c:strCache>
            </c:strRef>
          </c:cat>
          <c:val>
            <c:numRef>
              <c:f>'videos only'!$F$2:$F$9</c:f>
              <c:numCache>
                <c:formatCode>0.00%</c:formatCode>
                <c:ptCount val="8"/>
                <c:pt idx="0">
                  <c:v>0.47914009837857535</c:v>
                </c:pt>
                <c:pt idx="1">
                  <c:v>0.17493188010899183</c:v>
                </c:pt>
                <c:pt idx="2">
                  <c:v>0.10959898385048086</c:v>
                </c:pt>
                <c:pt idx="3">
                  <c:v>0.12592861025548108</c:v>
                </c:pt>
                <c:pt idx="4">
                  <c:v>9.8425909173149986E-2</c:v>
                </c:pt>
                <c:pt idx="5">
                  <c:v>0.14904366654637316</c:v>
                </c:pt>
                <c:pt idx="6">
                  <c:v>0.11151143938029184</c:v>
                </c:pt>
                <c:pt idx="7">
                  <c:v>0.15183603757472247</c:v>
                </c:pt>
              </c:numCache>
            </c:numRef>
          </c:val>
          <c:extLst>
            <c:ext xmlns:c16="http://schemas.microsoft.com/office/drawing/2014/chart" uri="{C3380CC4-5D6E-409C-BE32-E72D297353CC}">
              <c16:uniqueId val="{00000003-A692-486F-AF9B-FE31EBD17AFC}"/>
            </c:ext>
          </c:extLst>
        </c:ser>
        <c:dLbls>
          <c:showLegendKey val="0"/>
          <c:showVal val="0"/>
          <c:showCatName val="0"/>
          <c:showSerName val="0"/>
          <c:showPercent val="0"/>
          <c:showBubbleSize val="0"/>
        </c:dLbls>
        <c:gapWidth val="182"/>
        <c:axId val="434412744"/>
        <c:axId val="434408152"/>
      </c:barChart>
      <c:catAx>
        <c:axId val="434412744"/>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rgbClr val="003A5D"/>
                </a:solidFill>
                <a:latin typeface="+mn-lt"/>
                <a:ea typeface="+mn-ea"/>
                <a:cs typeface="+mn-cs"/>
              </a:defRPr>
            </a:pPr>
            <a:endParaRPr lang="en-US"/>
          </a:p>
        </c:txPr>
        <c:crossAx val="434408152"/>
        <c:crosses val="autoZero"/>
        <c:auto val="1"/>
        <c:lblAlgn val="ctr"/>
        <c:lblOffset val="100"/>
        <c:noMultiLvlLbl val="0"/>
      </c:catAx>
      <c:valAx>
        <c:axId val="434408152"/>
        <c:scaling>
          <c:orientation val="minMax"/>
        </c:scaling>
        <c:delete val="1"/>
        <c:axPos val="b"/>
        <c:numFmt formatCode="0.00%" sourceLinked="1"/>
        <c:majorTickMark val="out"/>
        <c:minorTickMark val="none"/>
        <c:tickLblPos val="nextTo"/>
        <c:crossAx val="4344127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t" anchorCtr="1"/>
          <a:lstStyle/>
          <a:p>
            <a:pPr marL="0" marR="0" lvl="0" indent="0" algn="ctr" defTabSz="914400" rtl="0" eaLnBrk="1" fontAlgn="auto" latinLnBrk="0" hangingPunct="1">
              <a:lnSpc>
                <a:spcPct val="100000"/>
              </a:lnSpc>
              <a:spcBef>
                <a:spcPts val="0"/>
              </a:spcBef>
              <a:spcAft>
                <a:spcPts val="0"/>
              </a:spcAft>
              <a:buClrTx/>
              <a:buSzTx/>
              <a:buFontTx/>
              <a:buNone/>
              <a:tabLst/>
              <a:defRPr sz="2800" b="0" i="0" u="none" strike="noStrike" kern="1200" spc="0" baseline="0">
                <a:solidFill>
                  <a:srgbClr val="003A5D"/>
                </a:solidFill>
                <a:latin typeface="+mn-lt"/>
                <a:ea typeface="+mn-ea"/>
                <a:cs typeface="+mn-cs"/>
              </a:defRPr>
            </a:pPr>
            <a:r>
              <a:rPr lang="en-US" sz="2800" b="1" baseline="0" dirty="0">
                <a:solidFill>
                  <a:srgbClr val="003A5D"/>
                </a:solidFill>
              </a:rPr>
              <a:t>Legacy Related Videos: % Engagement/Reach</a:t>
            </a:r>
          </a:p>
        </c:rich>
      </c:tx>
      <c:layout>
        <c:manualLayout>
          <c:xMode val="edge"/>
          <c:yMode val="edge"/>
          <c:x val="0.20515061661168746"/>
          <c:y val="0.10703108056092331"/>
        </c:manualLayout>
      </c:layout>
      <c:overlay val="0"/>
      <c:spPr>
        <a:noFill/>
        <a:ln>
          <a:noFill/>
        </a:ln>
        <a:effectLst/>
      </c:spPr>
      <c:txPr>
        <a:bodyPr rot="0" spcFirstLastPara="1" vertOverflow="ellipsis" vert="horz" wrap="square" anchor="t" anchorCtr="1"/>
        <a:lstStyle/>
        <a:p>
          <a:pPr marL="0" marR="0" lvl="0" indent="0" algn="ctr" defTabSz="914400" rtl="0" eaLnBrk="1" fontAlgn="auto" latinLnBrk="0" hangingPunct="1">
            <a:lnSpc>
              <a:spcPct val="100000"/>
            </a:lnSpc>
            <a:spcBef>
              <a:spcPts val="0"/>
            </a:spcBef>
            <a:spcAft>
              <a:spcPts val="0"/>
            </a:spcAft>
            <a:buClrTx/>
            <a:buSzTx/>
            <a:buFontTx/>
            <a:buNone/>
            <a:tabLst/>
            <a:defRPr sz="2800" b="0" i="0" u="none" strike="noStrike" kern="1200" spc="0" baseline="0">
              <a:solidFill>
                <a:srgbClr val="003A5D"/>
              </a:solidFill>
              <a:latin typeface="+mn-lt"/>
              <a:ea typeface="+mn-ea"/>
              <a:cs typeface="+mn-cs"/>
            </a:defRPr>
          </a:pPr>
          <a:endParaRPr lang="en-US"/>
        </a:p>
      </c:txPr>
    </c:title>
    <c:autoTitleDeleted val="0"/>
    <c:plotArea>
      <c:layout>
        <c:manualLayout>
          <c:layoutTarget val="inner"/>
          <c:xMode val="edge"/>
          <c:yMode val="edge"/>
          <c:x val="0.3890597211151442"/>
          <c:y val="0.21926029554571227"/>
          <c:w val="0.55278892286779069"/>
          <c:h val="0.75344383244203295"/>
        </c:manualLayout>
      </c:layout>
      <c:barChart>
        <c:barDir val="bar"/>
        <c:grouping val="clustered"/>
        <c:varyColors val="0"/>
        <c:ser>
          <c:idx val="0"/>
          <c:order val="0"/>
          <c:tx>
            <c:strRef>
              <c:f>'videos only'!$C$1</c:f>
              <c:strCache>
                <c:ptCount val="1"/>
                <c:pt idx="0">
                  <c:v>Page Likes</c:v>
                </c:pt>
              </c:strCache>
            </c:strRef>
          </c:tx>
          <c:spPr>
            <a:solidFill>
              <a:schemeClr val="accent1"/>
            </a:solidFill>
            <a:ln>
              <a:noFill/>
            </a:ln>
            <a:effectLst/>
          </c:spPr>
          <c:invertIfNegative val="0"/>
          <c:cat>
            <c:strRef>
              <c:f>'videos only'!$A$2:$B$9</c:f>
              <c:strCache>
                <c:ptCount val="8"/>
                <c:pt idx="0">
                  <c:v>Jumping Video</c:v>
                </c:pt>
                <c:pt idx="1">
                  <c:v>Tu B'Av Video</c:v>
                </c:pt>
                <c:pt idx="2">
                  <c:v>Discover L&amp;L Video</c:v>
                </c:pt>
                <c:pt idx="3">
                  <c:v>Plant Video</c:v>
                </c:pt>
                <c:pt idx="4">
                  <c:v>Anyone Can Legacy Video</c:v>
                </c:pt>
                <c:pt idx="5">
                  <c:v>Sukkot Video</c:v>
                </c:pt>
                <c:pt idx="6">
                  <c:v>Shavuot Video</c:v>
                </c:pt>
                <c:pt idx="7">
                  <c:v>Ariella Cohen, vid. link</c:v>
                </c:pt>
              </c:strCache>
            </c:strRef>
          </c:cat>
          <c:val>
            <c:numRef>
              <c:f>'videos only'!$C$2:$C$9</c:f>
            </c:numRef>
          </c:val>
          <c:extLst>
            <c:ext xmlns:c16="http://schemas.microsoft.com/office/drawing/2014/chart" uri="{C3380CC4-5D6E-409C-BE32-E72D297353CC}">
              <c16:uniqueId val="{00000000-E58D-458C-B640-5CBB51C1BFB6}"/>
            </c:ext>
          </c:extLst>
        </c:ser>
        <c:ser>
          <c:idx val="1"/>
          <c:order val="1"/>
          <c:tx>
            <c:strRef>
              <c:f>'videos only'!$D$1</c:f>
              <c:strCache>
                <c:ptCount val="1"/>
                <c:pt idx="0">
                  <c:v>Reach</c:v>
                </c:pt>
              </c:strCache>
            </c:strRef>
          </c:tx>
          <c:spPr>
            <a:solidFill>
              <a:schemeClr val="accent2"/>
            </a:solidFill>
            <a:ln>
              <a:noFill/>
            </a:ln>
            <a:effectLst/>
          </c:spPr>
          <c:invertIfNegative val="0"/>
          <c:cat>
            <c:strRef>
              <c:f>'videos only'!$A$2:$B$9</c:f>
              <c:strCache>
                <c:ptCount val="8"/>
                <c:pt idx="0">
                  <c:v>Jumping Video</c:v>
                </c:pt>
                <c:pt idx="1">
                  <c:v>Tu B'Av Video</c:v>
                </c:pt>
                <c:pt idx="2">
                  <c:v>Discover L&amp;L Video</c:v>
                </c:pt>
                <c:pt idx="3">
                  <c:v>Plant Video</c:v>
                </c:pt>
                <c:pt idx="4">
                  <c:v>Anyone Can Legacy Video</c:v>
                </c:pt>
                <c:pt idx="5">
                  <c:v>Sukkot Video</c:v>
                </c:pt>
                <c:pt idx="6">
                  <c:v>Shavuot Video</c:v>
                </c:pt>
                <c:pt idx="7">
                  <c:v>Ariella Cohen, vid. link</c:v>
                </c:pt>
              </c:strCache>
            </c:strRef>
          </c:cat>
          <c:val>
            <c:numRef>
              <c:f>'videos only'!$D$2:$D$9</c:f>
            </c:numRef>
          </c:val>
          <c:extLst>
            <c:ext xmlns:c16="http://schemas.microsoft.com/office/drawing/2014/chart" uri="{C3380CC4-5D6E-409C-BE32-E72D297353CC}">
              <c16:uniqueId val="{00000001-E58D-458C-B640-5CBB51C1BFB6}"/>
            </c:ext>
          </c:extLst>
        </c:ser>
        <c:ser>
          <c:idx val="2"/>
          <c:order val="2"/>
          <c:tx>
            <c:strRef>
              <c:f>'videos only'!$E$1</c:f>
              <c:strCache>
                <c:ptCount val="1"/>
                <c:pt idx="0">
                  <c:v>Engagements</c:v>
                </c:pt>
              </c:strCache>
            </c:strRef>
          </c:tx>
          <c:spPr>
            <a:solidFill>
              <a:schemeClr val="accent3"/>
            </a:solidFill>
            <a:ln>
              <a:noFill/>
            </a:ln>
            <a:effectLst/>
          </c:spPr>
          <c:invertIfNegative val="0"/>
          <c:cat>
            <c:strRef>
              <c:f>'videos only'!$A$2:$B$9</c:f>
              <c:strCache>
                <c:ptCount val="8"/>
                <c:pt idx="0">
                  <c:v>Jumping Video</c:v>
                </c:pt>
                <c:pt idx="1">
                  <c:v>Tu B'Av Video</c:v>
                </c:pt>
                <c:pt idx="2">
                  <c:v>Discover L&amp;L Video</c:v>
                </c:pt>
                <c:pt idx="3">
                  <c:v>Plant Video</c:v>
                </c:pt>
                <c:pt idx="4">
                  <c:v>Anyone Can Legacy Video</c:v>
                </c:pt>
                <c:pt idx="5">
                  <c:v>Sukkot Video</c:v>
                </c:pt>
                <c:pt idx="6">
                  <c:v>Shavuot Video</c:v>
                </c:pt>
                <c:pt idx="7">
                  <c:v>Ariella Cohen, vid. link</c:v>
                </c:pt>
              </c:strCache>
            </c:strRef>
          </c:cat>
          <c:val>
            <c:numRef>
              <c:f>'videos only'!$E$2:$E$9</c:f>
            </c:numRef>
          </c:val>
          <c:extLst>
            <c:ext xmlns:c16="http://schemas.microsoft.com/office/drawing/2014/chart" uri="{C3380CC4-5D6E-409C-BE32-E72D297353CC}">
              <c16:uniqueId val="{00000002-E58D-458C-B640-5CBB51C1BFB6}"/>
            </c:ext>
          </c:extLst>
        </c:ser>
        <c:ser>
          <c:idx val="3"/>
          <c:order val="3"/>
          <c:tx>
            <c:strRef>
              <c:f>'videos only'!$F$1</c:f>
              <c:strCache>
                <c:ptCount val="1"/>
                <c:pt idx="0">
                  <c:v>Reach/Page Likes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'videos only'!$A$2:$B$9</c:f>
              <c:strCache>
                <c:ptCount val="8"/>
                <c:pt idx="0">
                  <c:v>Jumping Video</c:v>
                </c:pt>
                <c:pt idx="1">
                  <c:v>Tu B'Av Video</c:v>
                </c:pt>
                <c:pt idx="2">
                  <c:v>Discover L&amp;L Video</c:v>
                </c:pt>
                <c:pt idx="3">
                  <c:v>Plant Video</c:v>
                </c:pt>
                <c:pt idx="4">
                  <c:v>Anyone Can Legacy Video</c:v>
                </c:pt>
                <c:pt idx="5">
                  <c:v>Sukkot Video</c:v>
                </c:pt>
                <c:pt idx="6">
                  <c:v>Shavuot Video</c:v>
                </c:pt>
                <c:pt idx="7">
                  <c:v>Ariella Cohen, vid. link</c:v>
                </c:pt>
              </c:strCache>
            </c:strRef>
          </c:cat>
          <c:val>
            <c:numRef>
              <c:f>'videos only'!$F$2:$F$9</c:f>
            </c:numRef>
          </c:val>
          <c:extLst>
            <c:ext xmlns:c16="http://schemas.microsoft.com/office/drawing/2014/chart" uri="{C3380CC4-5D6E-409C-BE32-E72D297353CC}">
              <c16:uniqueId val="{00000003-E58D-458C-B640-5CBB51C1BFB6}"/>
            </c:ext>
          </c:extLst>
        </c:ser>
        <c:ser>
          <c:idx val="4"/>
          <c:order val="4"/>
          <c:tx>
            <c:strRef>
              <c:f>'videos only'!$G$1</c:f>
              <c:strCache>
                <c:ptCount val="1"/>
                <c:pt idx="0">
                  <c:v>Engagement/ Page Likes</c:v>
                </c:pt>
              </c:strCache>
            </c:strRef>
          </c:tx>
          <c:spPr>
            <a:solidFill>
              <a:schemeClr val="accent5"/>
            </a:solidFill>
            <a:ln>
              <a:noFill/>
            </a:ln>
            <a:effectLst/>
          </c:spPr>
          <c:invertIfNegative val="0"/>
          <c:cat>
            <c:strRef>
              <c:f>'videos only'!$A$2:$B$9</c:f>
              <c:strCache>
                <c:ptCount val="8"/>
                <c:pt idx="0">
                  <c:v>Jumping Video</c:v>
                </c:pt>
                <c:pt idx="1">
                  <c:v>Tu B'Av Video</c:v>
                </c:pt>
                <c:pt idx="2">
                  <c:v>Discover L&amp;L Video</c:v>
                </c:pt>
                <c:pt idx="3">
                  <c:v>Plant Video</c:v>
                </c:pt>
                <c:pt idx="4">
                  <c:v>Anyone Can Legacy Video</c:v>
                </c:pt>
                <c:pt idx="5">
                  <c:v>Sukkot Video</c:v>
                </c:pt>
                <c:pt idx="6">
                  <c:v>Shavuot Video</c:v>
                </c:pt>
                <c:pt idx="7">
                  <c:v>Ariella Cohen, vid. link</c:v>
                </c:pt>
              </c:strCache>
            </c:strRef>
          </c:cat>
          <c:val>
            <c:numRef>
              <c:f>'videos only'!$G$2:$G$9</c:f>
            </c:numRef>
          </c:val>
          <c:extLst>
            <c:ext xmlns:c16="http://schemas.microsoft.com/office/drawing/2014/chart" uri="{C3380CC4-5D6E-409C-BE32-E72D297353CC}">
              <c16:uniqueId val="{00000004-E58D-458C-B640-5CBB51C1BFB6}"/>
            </c:ext>
          </c:extLst>
        </c:ser>
        <c:ser>
          <c:idx val="5"/>
          <c:order val="5"/>
          <c:tx>
            <c:strRef>
              <c:f>'videos only'!$H$1</c:f>
              <c:strCache>
                <c:ptCount val="1"/>
                <c:pt idx="0">
                  <c:v>Engagement/Reach</c:v>
                </c:pt>
              </c:strCache>
            </c:strRef>
          </c:tx>
          <c:spPr>
            <a:solidFill>
              <a:srgbClr val="00A4E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rgbClr val="003A5D"/>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'videos only'!$A$2:$B$9</c:f>
              <c:strCache>
                <c:ptCount val="8"/>
                <c:pt idx="0">
                  <c:v>Jumping Video</c:v>
                </c:pt>
                <c:pt idx="1">
                  <c:v>Tu B'Av Video</c:v>
                </c:pt>
                <c:pt idx="2">
                  <c:v>Discover L&amp;L Video</c:v>
                </c:pt>
                <c:pt idx="3">
                  <c:v>Plant Video</c:v>
                </c:pt>
                <c:pt idx="4">
                  <c:v>Anyone Can Legacy Video</c:v>
                </c:pt>
                <c:pt idx="5">
                  <c:v>Sukkot Video</c:v>
                </c:pt>
                <c:pt idx="6">
                  <c:v>Shavuot Video</c:v>
                </c:pt>
                <c:pt idx="7">
                  <c:v>Ariella Cohen, vid. link</c:v>
                </c:pt>
              </c:strCache>
            </c:strRef>
          </c:cat>
          <c:val>
            <c:numRef>
              <c:f>'videos only'!$H$2:$H$9</c:f>
              <c:numCache>
                <c:formatCode>0.00%</c:formatCode>
                <c:ptCount val="8"/>
                <c:pt idx="0">
                  <c:v>9.4430992736077482E-2</c:v>
                </c:pt>
                <c:pt idx="1">
                  <c:v>7.3381294964028773E-2</c:v>
                </c:pt>
                <c:pt idx="2">
                  <c:v>7.3003802281368824E-2</c:v>
                </c:pt>
                <c:pt idx="3">
                  <c:v>7.19910011248594E-2</c:v>
                </c:pt>
                <c:pt idx="4">
                  <c:v>6.4569536423841056E-2</c:v>
                </c:pt>
                <c:pt idx="5">
                  <c:v>4.5234248788368334E-2</c:v>
                </c:pt>
                <c:pt idx="6">
                  <c:v>4.1536863966770511E-2</c:v>
                </c:pt>
                <c:pt idx="7">
                  <c:v>3.3088235294117647E-2</c:v>
                </c:pt>
              </c:numCache>
            </c:numRef>
          </c:val>
          <c:extLst>
            <c:ext xmlns:c16="http://schemas.microsoft.com/office/drawing/2014/chart" uri="{C3380CC4-5D6E-409C-BE32-E72D297353CC}">
              <c16:uniqueId val="{00000005-E58D-458C-B640-5CBB51C1BFB6}"/>
            </c:ext>
          </c:extLst>
        </c:ser>
        <c:dLbls>
          <c:showLegendKey val="0"/>
          <c:showVal val="0"/>
          <c:showCatName val="0"/>
          <c:showSerName val="0"/>
          <c:showPercent val="0"/>
          <c:showBubbleSize val="0"/>
        </c:dLbls>
        <c:gapWidth val="182"/>
        <c:axId val="431934048"/>
        <c:axId val="431931424"/>
      </c:barChart>
      <c:catAx>
        <c:axId val="431934048"/>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rgbClr val="003A5D"/>
                </a:solidFill>
                <a:latin typeface="+mn-lt"/>
                <a:ea typeface="+mn-ea"/>
                <a:cs typeface="+mn-cs"/>
              </a:defRPr>
            </a:pPr>
            <a:endParaRPr lang="en-US"/>
          </a:p>
        </c:txPr>
        <c:crossAx val="431931424"/>
        <c:crosses val="autoZero"/>
        <c:auto val="1"/>
        <c:lblAlgn val="ctr"/>
        <c:lblOffset val="100"/>
        <c:noMultiLvlLbl val="0"/>
      </c:catAx>
      <c:valAx>
        <c:axId val="431931424"/>
        <c:scaling>
          <c:orientation val="minMax"/>
        </c:scaling>
        <c:delete val="1"/>
        <c:axPos val="b"/>
        <c:numFmt formatCode="0.00%" sourceLinked="1"/>
        <c:majorTickMark val="out"/>
        <c:minorTickMark val="none"/>
        <c:tickLblPos val="nextTo"/>
        <c:crossAx val="4319340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9/8/2020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43711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9/8/2020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62174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5586B75A-687E-405C-8A0B-8D00578BA2C3}" type="datetimeFigureOut">
              <a:rPr lang="en-US" smtClean="0"/>
              <a:pPr/>
              <a:t>9/8/2020</a:t>
            </a:fld>
            <a:endParaRPr lang="en-US" dirty="0"/>
          </a:p>
        </p:txBody>
      </p:sp>
      <p:sp>
        <p:nvSpPr>
          <p:cNvPr id="5" name="Footer Placeholder 4"/>
          <p:cNvSpPr>
            <a:spLocks noGrp="1"/>
          </p:cNvSpPr>
          <p:nvPr>
            <p:ph type="ftr" sz="quarter" idx="11"/>
          </p:nvPr>
        </p:nvSpPr>
        <p:spPr>
          <a:xfrm>
            <a:off x="3776135" y="6422854"/>
            <a:ext cx="4279669" cy="365125"/>
          </a:xfrm>
        </p:spPr>
        <p:txBody>
          <a:bodyPr/>
          <a:lstStyle/>
          <a:p>
            <a:endParaRPr lang="en-US" dirty="0"/>
          </a:p>
        </p:txBody>
      </p:sp>
      <p:sp>
        <p:nvSpPr>
          <p:cNvPr id="6" name="Slide Number Placeholder 5"/>
          <p:cNvSpPr>
            <a:spLocks noGrp="1"/>
          </p:cNvSpPr>
          <p:nvPr>
            <p:ph type="sldNum" sz="quarter" idx="12"/>
          </p:nvPr>
        </p:nvSpPr>
        <p:spPr>
          <a:xfrm>
            <a:off x="8073048" y="6422854"/>
            <a:ext cx="879759" cy="365125"/>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21491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9/8/2020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36697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5586B75A-687E-405C-8A0B-8D00578BA2C3}" type="datetimeFigureOut">
              <a:rPr lang="en-US" smtClean="0"/>
              <a:pPr/>
              <a:t>9/8/2020</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267161456"/>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586B75A-687E-405C-8A0B-8D00578BA2C3}" type="datetimeFigureOut">
              <a:rPr lang="en-US" smtClean="0"/>
              <a:pPr/>
              <a:t>9/8/2020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89079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9/8/2020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97808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586B75A-687E-405C-8A0B-8D00578BA2C3}" type="datetimeFigureOut">
              <a:rPr lang="en-US" smtClean="0"/>
              <a:pPr/>
              <a:t>9/8/2020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0488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86B75A-687E-405C-8A0B-8D00578BA2C3}" type="datetimeFigureOut">
              <a:rPr lang="en-US" smtClean="0"/>
              <a:pPr/>
              <a:t>9/8/2020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97399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9/8/2020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05690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9/8/2020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926484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5586B75A-687E-405C-8A0B-8D00578BA2C3}" type="datetimeFigureOut">
              <a:rPr lang="en-US" smtClean="0"/>
              <a:pPr/>
              <a:t>9/8/2020</a:t>
            </a:fld>
            <a:endParaRPr lang="en-US" dirty="0"/>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dirty="0"/>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644906106"/>
      </p:ext>
    </p:extLst>
  </p:cSld>
  <p:clrMap bg1="dk1" tx1="lt1" bg2="dk2" tx2="lt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hf sldNum="0" hdr="0" ftr="0" dt="0"/>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2.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3.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rachelmr@jewishinseattle.or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Using video to Drip-market legacy giving</a:t>
            </a:r>
          </a:p>
        </p:txBody>
      </p:sp>
      <p:sp>
        <p:nvSpPr>
          <p:cNvPr id="3" name="Subtitle 2"/>
          <p:cNvSpPr>
            <a:spLocks noGrp="1"/>
          </p:cNvSpPr>
          <p:nvPr>
            <p:ph type="subTitle" idx="1"/>
          </p:nvPr>
        </p:nvSpPr>
        <p:spPr>
          <a:xfrm>
            <a:off x="1524000" y="4372824"/>
            <a:ext cx="9144000" cy="1557196"/>
          </a:xfrm>
        </p:spPr>
        <p:txBody>
          <a:bodyPr>
            <a:normAutofit/>
          </a:bodyPr>
          <a:lstStyle/>
          <a:p>
            <a:r>
              <a:rPr lang="en-US" dirty="0">
                <a:solidFill>
                  <a:srgbClr val="003A5D"/>
                </a:solidFill>
              </a:rPr>
              <a:t>Presented by:</a:t>
            </a:r>
          </a:p>
          <a:p>
            <a:r>
              <a:rPr lang="en-US" dirty="0">
                <a:solidFill>
                  <a:srgbClr val="003A5D"/>
                </a:solidFill>
              </a:rPr>
              <a:t>Rachel Rosenman, M.A.</a:t>
            </a:r>
            <a:br>
              <a:rPr lang="en-US" dirty="0">
                <a:solidFill>
                  <a:srgbClr val="003A5D"/>
                </a:solidFill>
              </a:rPr>
            </a:br>
            <a:r>
              <a:rPr lang="en-US" dirty="0">
                <a:solidFill>
                  <a:srgbClr val="003A5D"/>
                </a:solidFill>
              </a:rPr>
              <a:t>LIFE &amp; LEGACY™ Manager and Development Officer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7906" y="538900"/>
            <a:ext cx="4116187" cy="945198"/>
          </a:xfrm>
          <a:prstGeom prst="rect">
            <a:avLst/>
          </a:prstGeom>
        </p:spPr>
      </p:pic>
    </p:spTree>
    <p:extLst>
      <p:ext uri="{BB962C8B-B14F-4D97-AF65-F5344CB8AC3E}">
        <p14:creationId xmlns:p14="http://schemas.microsoft.com/office/powerpoint/2010/main" val="2172982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8954" y="284176"/>
            <a:ext cx="10858045" cy="1508760"/>
          </a:xfrm>
        </p:spPr>
        <p:txBody>
          <a:bodyPr/>
          <a:lstStyle/>
          <a:p>
            <a:r>
              <a:rPr lang="en-US" dirty="0"/>
              <a:t>Our Facebook analytics: legacy content</a:t>
            </a:r>
          </a:p>
        </p:txBody>
      </p:sp>
      <p:sp>
        <p:nvSpPr>
          <p:cNvPr id="3" name="Content Placeholder 2"/>
          <p:cNvSpPr>
            <a:spLocks noGrp="1"/>
          </p:cNvSpPr>
          <p:nvPr>
            <p:ph idx="1"/>
          </p:nvPr>
        </p:nvSpPr>
        <p:spPr>
          <a:xfrm>
            <a:off x="325822" y="2011680"/>
            <a:ext cx="11729314" cy="4206240"/>
          </a:xfrm>
        </p:spPr>
        <p:txBody>
          <a:bodyPr>
            <a:noAutofit/>
          </a:bodyPr>
          <a:lstStyle/>
          <a:p>
            <a:pPr marL="0" indent="0">
              <a:buNone/>
            </a:pPr>
            <a:r>
              <a:rPr lang="en-US" dirty="0"/>
              <a:t> </a:t>
            </a:r>
          </a:p>
          <a:p>
            <a:pPr marL="0" indent="0">
              <a:buClr>
                <a:srgbClr val="003A5D"/>
              </a:buClr>
              <a:buNone/>
            </a:pPr>
            <a:endParaRPr lang="en-US" sz="2600" dirty="0">
              <a:solidFill>
                <a:srgbClr val="003A5D"/>
              </a:solidFill>
            </a:endParaRPr>
          </a:p>
        </p:txBody>
      </p:sp>
      <p:pic>
        <p:nvPicPr>
          <p:cNvPr id="6" name="Picture 5"/>
          <p:cNvPicPr>
            <a:picLocks noChangeAspect="1"/>
          </p:cNvPicPr>
          <p:nvPr/>
        </p:nvPicPr>
        <p:blipFill>
          <a:blip r:embed="rId2"/>
          <a:stretch>
            <a:fillRect/>
          </a:stretch>
        </p:blipFill>
        <p:spPr>
          <a:xfrm>
            <a:off x="128954" y="6080004"/>
            <a:ext cx="2764820" cy="633946"/>
          </a:xfrm>
          <a:prstGeom prst="rect">
            <a:avLst/>
          </a:prstGeom>
        </p:spPr>
      </p:pic>
      <p:graphicFrame>
        <p:nvGraphicFramePr>
          <p:cNvPr id="7" name="Chart 6"/>
          <p:cNvGraphicFramePr>
            <a:graphicFrameLocks/>
          </p:cNvGraphicFramePr>
          <p:nvPr>
            <p:extLst>
              <p:ext uri="{D42A27DB-BD31-4B8C-83A1-F6EECF244321}">
                <p14:modId xmlns:p14="http://schemas.microsoft.com/office/powerpoint/2010/main" val="1943641813"/>
              </p:ext>
            </p:extLst>
          </p:nvPr>
        </p:nvGraphicFramePr>
        <p:xfrm>
          <a:off x="325822" y="1278987"/>
          <a:ext cx="11092070" cy="51179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1306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8954" y="264721"/>
            <a:ext cx="9784080" cy="1508760"/>
          </a:xfrm>
        </p:spPr>
        <p:txBody>
          <a:bodyPr/>
          <a:lstStyle/>
          <a:p>
            <a:r>
              <a:rPr lang="en-US" dirty="0"/>
              <a:t>Example: discover L&amp;L Video</a:t>
            </a:r>
          </a:p>
        </p:txBody>
      </p:sp>
      <p:pic>
        <p:nvPicPr>
          <p:cNvPr id="4" name="join-us">
            <a:hlinkClick r:id="" action="ppaction://media"/>
            <a:extLst>
              <a:ext uri="{FF2B5EF4-FFF2-40B4-BE49-F238E27FC236}">
                <a16:creationId xmlns:a16="http://schemas.microsoft.com/office/drawing/2014/main" id="{72EB10C5-48F3-40EA-A362-DA52622AE03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76488" y="2011363"/>
            <a:ext cx="7428993" cy="4178527"/>
          </a:xfrm>
        </p:spPr>
      </p:pic>
      <p:pic>
        <p:nvPicPr>
          <p:cNvPr id="6" name="Picture 5"/>
          <p:cNvPicPr>
            <a:picLocks noChangeAspect="1"/>
          </p:cNvPicPr>
          <p:nvPr/>
        </p:nvPicPr>
        <p:blipFill>
          <a:blip r:embed="rId5"/>
          <a:stretch>
            <a:fillRect/>
          </a:stretch>
        </p:blipFill>
        <p:spPr>
          <a:xfrm>
            <a:off x="128954" y="6080004"/>
            <a:ext cx="2764820" cy="633946"/>
          </a:xfrm>
          <a:prstGeom prst="rect">
            <a:avLst/>
          </a:prstGeom>
        </p:spPr>
      </p:pic>
    </p:spTree>
    <p:extLst>
      <p:ext uri="{BB962C8B-B14F-4D97-AF65-F5344CB8AC3E}">
        <p14:creationId xmlns:p14="http://schemas.microsoft.com/office/powerpoint/2010/main" val="4028115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8954" y="274448"/>
            <a:ext cx="9784080" cy="1508760"/>
          </a:xfrm>
        </p:spPr>
        <p:txBody>
          <a:bodyPr/>
          <a:lstStyle/>
          <a:p>
            <a:r>
              <a:rPr lang="en-US" dirty="0"/>
              <a:t>Example: jumping Video</a:t>
            </a:r>
          </a:p>
        </p:txBody>
      </p:sp>
      <p:pic>
        <p:nvPicPr>
          <p:cNvPr id="6" name="Picture 5"/>
          <p:cNvPicPr>
            <a:picLocks noChangeAspect="1"/>
          </p:cNvPicPr>
          <p:nvPr/>
        </p:nvPicPr>
        <p:blipFill>
          <a:blip r:embed="rId4"/>
          <a:stretch>
            <a:fillRect/>
          </a:stretch>
        </p:blipFill>
        <p:spPr>
          <a:xfrm>
            <a:off x="128954" y="6080004"/>
            <a:ext cx="2764820" cy="633946"/>
          </a:xfrm>
          <a:prstGeom prst="rect">
            <a:avLst/>
          </a:prstGeom>
        </p:spPr>
      </p:pic>
      <p:pic>
        <p:nvPicPr>
          <p:cNvPr id="5" name="bouncing-with-joy">
            <a:hlinkClick r:id="" action="ppaction://media"/>
            <a:extLst>
              <a:ext uri="{FF2B5EF4-FFF2-40B4-BE49-F238E27FC236}">
                <a16:creationId xmlns:a16="http://schemas.microsoft.com/office/drawing/2014/main" id="{FD90FBFD-8C36-4531-8DE0-D3EEB4011E8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355602" y="1972458"/>
            <a:ext cx="7478713" cy="4206875"/>
          </a:xfrm>
        </p:spPr>
      </p:pic>
    </p:spTree>
    <p:extLst>
      <p:ext uri="{BB962C8B-B14F-4D97-AF65-F5344CB8AC3E}">
        <p14:creationId xmlns:p14="http://schemas.microsoft.com/office/powerpoint/2010/main" val="7579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7073">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8954" y="313359"/>
            <a:ext cx="9784080" cy="1508760"/>
          </a:xfrm>
        </p:spPr>
        <p:txBody>
          <a:bodyPr/>
          <a:lstStyle/>
          <a:p>
            <a:r>
              <a:rPr lang="en-US" dirty="0"/>
              <a:t>Example: Great news Video</a:t>
            </a:r>
          </a:p>
        </p:txBody>
      </p:sp>
      <p:pic>
        <p:nvPicPr>
          <p:cNvPr id="6" name="Picture 5"/>
          <p:cNvPicPr>
            <a:picLocks noChangeAspect="1"/>
          </p:cNvPicPr>
          <p:nvPr/>
        </p:nvPicPr>
        <p:blipFill>
          <a:blip r:embed="rId4"/>
          <a:stretch>
            <a:fillRect/>
          </a:stretch>
        </p:blipFill>
        <p:spPr>
          <a:xfrm>
            <a:off x="128954" y="6080004"/>
            <a:ext cx="2764820" cy="633946"/>
          </a:xfrm>
          <a:prstGeom prst="rect">
            <a:avLst/>
          </a:prstGeom>
        </p:spPr>
      </p:pic>
      <p:pic>
        <p:nvPicPr>
          <p:cNvPr id="7" name="great-news">
            <a:hlinkClick r:id="" action="ppaction://media"/>
            <a:extLst>
              <a:ext uri="{FF2B5EF4-FFF2-40B4-BE49-F238E27FC236}">
                <a16:creationId xmlns:a16="http://schemas.microsoft.com/office/drawing/2014/main" id="{24F65FFC-CEB5-4377-8EE4-B908B88932E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355602" y="1943270"/>
            <a:ext cx="7478713" cy="4206875"/>
          </a:xfrm>
        </p:spPr>
      </p:pic>
    </p:spTree>
    <p:extLst>
      <p:ext uri="{BB962C8B-B14F-4D97-AF65-F5344CB8AC3E}">
        <p14:creationId xmlns:p14="http://schemas.microsoft.com/office/powerpoint/2010/main" val="348604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4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8954" y="293903"/>
            <a:ext cx="9784080" cy="1508760"/>
          </a:xfrm>
        </p:spPr>
        <p:txBody>
          <a:bodyPr/>
          <a:lstStyle/>
          <a:p>
            <a:r>
              <a:rPr lang="en-US" dirty="0"/>
              <a:t>Example: Plant Video</a:t>
            </a:r>
          </a:p>
        </p:txBody>
      </p:sp>
      <p:pic>
        <p:nvPicPr>
          <p:cNvPr id="6" name="Picture 5"/>
          <p:cNvPicPr>
            <a:picLocks noChangeAspect="1"/>
          </p:cNvPicPr>
          <p:nvPr/>
        </p:nvPicPr>
        <p:blipFill>
          <a:blip r:embed="rId4"/>
          <a:stretch>
            <a:fillRect/>
          </a:stretch>
        </p:blipFill>
        <p:spPr>
          <a:xfrm>
            <a:off x="128954" y="6080004"/>
            <a:ext cx="2764820" cy="633946"/>
          </a:xfrm>
          <a:prstGeom prst="rect">
            <a:avLst/>
          </a:prstGeom>
        </p:spPr>
      </p:pic>
      <p:pic>
        <p:nvPicPr>
          <p:cNvPr id="7" name="what-seeds-will-you-plant-in-2019">
            <a:hlinkClick r:id="" action="ppaction://media"/>
            <a:extLst>
              <a:ext uri="{FF2B5EF4-FFF2-40B4-BE49-F238E27FC236}">
                <a16:creationId xmlns:a16="http://schemas.microsoft.com/office/drawing/2014/main" id="{A100FA56-F3D7-4810-81B1-89AB68455EF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355602" y="1873129"/>
            <a:ext cx="7478713" cy="4206875"/>
          </a:xfrm>
        </p:spPr>
      </p:pic>
    </p:spTree>
    <p:extLst>
      <p:ext uri="{BB962C8B-B14F-4D97-AF65-F5344CB8AC3E}">
        <p14:creationId xmlns:p14="http://schemas.microsoft.com/office/powerpoint/2010/main" val="153025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8954" y="293904"/>
            <a:ext cx="9784080" cy="1508760"/>
          </a:xfrm>
        </p:spPr>
        <p:txBody>
          <a:bodyPr/>
          <a:lstStyle/>
          <a:p>
            <a:r>
              <a:rPr lang="en-US" dirty="0"/>
              <a:t>Example: Tu </a:t>
            </a:r>
            <a:r>
              <a:rPr lang="en-US" dirty="0" err="1"/>
              <a:t>b’av</a:t>
            </a:r>
            <a:r>
              <a:rPr lang="en-US" dirty="0"/>
              <a:t> Video</a:t>
            </a:r>
          </a:p>
        </p:txBody>
      </p:sp>
      <p:pic>
        <p:nvPicPr>
          <p:cNvPr id="6" name="Picture 5"/>
          <p:cNvPicPr>
            <a:picLocks noChangeAspect="1"/>
          </p:cNvPicPr>
          <p:nvPr/>
        </p:nvPicPr>
        <p:blipFill>
          <a:blip r:embed="rId4"/>
          <a:stretch>
            <a:fillRect/>
          </a:stretch>
        </p:blipFill>
        <p:spPr>
          <a:xfrm>
            <a:off x="128954" y="6080004"/>
            <a:ext cx="2764820" cy="633946"/>
          </a:xfrm>
          <a:prstGeom prst="rect">
            <a:avLst/>
          </a:prstGeom>
        </p:spPr>
      </p:pic>
      <p:pic>
        <p:nvPicPr>
          <p:cNvPr id="5" name="tu-bav-2018">
            <a:hlinkClick r:id="" action="ppaction://media"/>
            <a:extLst>
              <a:ext uri="{FF2B5EF4-FFF2-40B4-BE49-F238E27FC236}">
                <a16:creationId xmlns:a16="http://schemas.microsoft.com/office/drawing/2014/main" id="{66E3B68A-EF3B-4AC9-AF45-49867C7BE82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355850" y="1962719"/>
            <a:ext cx="7478713" cy="4206875"/>
          </a:xfrm>
        </p:spPr>
      </p:pic>
    </p:spTree>
    <p:extLst>
      <p:ext uri="{BB962C8B-B14F-4D97-AF65-F5344CB8AC3E}">
        <p14:creationId xmlns:p14="http://schemas.microsoft.com/office/powerpoint/2010/main" val="228305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3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954" y="253074"/>
            <a:ext cx="9784080" cy="1508760"/>
          </a:xfrm>
        </p:spPr>
        <p:txBody>
          <a:bodyPr/>
          <a:lstStyle/>
          <a:p>
            <a:r>
              <a:rPr lang="en-US" dirty="0"/>
              <a:t>Low-cost Resources &amp; Tools</a:t>
            </a:r>
          </a:p>
        </p:txBody>
      </p:sp>
      <p:sp>
        <p:nvSpPr>
          <p:cNvPr id="3" name="Content Placeholder 2"/>
          <p:cNvSpPr>
            <a:spLocks noGrp="1"/>
          </p:cNvSpPr>
          <p:nvPr>
            <p:ph idx="1"/>
          </p:nvPr>
        </p:nvSpPr>
        <p:spPr>
          <a:xfrm>
            <a:off x="267940" y="2066679"/>
            <a:ext cx="11697081" cy="4206240"/>
          </a:xfrm>
        </p:spPr>
        <p:txBody>
          <a:bodyPr>
            <a:noAutofit/>
          </a:bodyPr>
          <a:lstStyle/>
          <a:p>
            <a:pPr marL="0" indent="0">
              <a:buClr>
                <a:srgbClr val="003A5D"/>
              </a:buClr>
              <a:buNone/>
            </a:pPr>
            <a:r>
              <a:rPr lang="en-US" sz="2600" b="1" dirty="0">
                <a:solidFill>
                  <a:srgbClr val="003A5D"/>
                </a:solidFill>
              </a:rPr>
              <a:t>Biteable.com </a:t>
            </a:r>
            <a:r>
              <a:rPr lang="en-US" sz="2400" dirty="0">
                <a:solidFill>
                  <a:srgbClr val="003A5D"/>
                </a:solidFill>
              </a:rPr>
              <a:t>($27</a:t>
            </a:r>
            <a:r>
              <a:rPr lang="en-US" sz="2000" dirty="0">
                <a:solidFill>
                  <a:srgbClr val="003A5D"/>
                </a:solidFill>
              </a:rPr>
              <a:t>6</a:t>
            </a:r>
            <a:r>
              <a:rPr lang="en-US" sz="2400" dirty="0">
                <a:solidFill>
                  <a:srgbClr val="003A5D"/>
                </a:solidFill>
              </a:rPr>
              <a:t>/</a:t>
            </a:r>
            <a:r>
              <a:rPr lang="en-US" sz="2400" dirty="0" err="1">
                <a:solidFill>
                  <a:srgbClr val="003A5D"/>
                </a:solidFill>
              </a:rPr>
              <a:t>yr</a:t>
            </a:r>
            <a:r>
              <a:rPr lang="en-US" sz="2400" dirty="0">
                <a:solidFill>
                  <a:srgbClr val="003A5D"/>
                </a:solidFill>
              </a:rPr>
              <a:t> or $29/month for watermark-free subscription: used to be $99/</a:t>
            </a:r>
            <a:r>
              <a:rPr lang="en-US" sz="2400" dirty="0" err="1">
                <a:solidFill>
                  <a:srgbClr val="003A5D"/>
                </a:solidFill>
              </a:rPr>
              <a:t>yr</a:t>
            </a:r>
            <a:r>
              <a:rPr lang="en-US" sz="2400" dirty="0">
                <a:solidFill>
                  <a:srgbClr val="003A5D"/>
                </a:solidFill>
              </a:rPr>
              <a:t>)</a:t>
            </a:r>
          </a:p>
          <a:p>
            <a:pPr marL="0" indent="0">
              <a:buClr>
                <a:srgbClr val="003A5D"/>
              </a:buClr>
              <a:buNone/>
            </a:pPr>
            <a:r>
              <a:rPr lang="en-US" sz="2000" dirty="0">
                <a:solidFill>
                  <a:srgbClr val="003A5D"/>
                </a:solidFill>
              </a:rPr>
              <a:t>An online video making software that’s super easy to use.</a:t>
            </a:r>
          </a:p>
          <a:p>
            <a:pPr marL="0" indent="0">
              <a:buClr>
                <a:srgbClr val="003A5D"/>
              </a:buClr>
              <a:buNone/>
            </a:pPr>
            <a:endParaRPr lang="en-US" sz="2600" dirty="0">
              <a:solidFill>
                <a:srgbClr val="003A5D"/>
              </a:solidFill>
            </a:endParaRPr>
          </a:p>
          <a:p>
            <a:pPr>
              <a:buClr>
                <a:srgbClr val="003A5D"/>
              </a:buClr>
            </a:pPr>
            <a:endParaRPr lang="en-US" sz="2600" dirty="0">
              <a:solidFill>
                <a:srgbClr val="003A5D"/>
              </a:solidFill>
            </a:endParaRPr>
          </a:p>
          <a:p>
            <a:pPr>
              <a:buClr>
                <a:srgbClr val="003A5D"/>
              </a:buClr>
            </a:pPr>
            <a:endParaRPr lang="en-US" sz="2600" dirty="0">
              <a:solidFill>
                <a:srgbClr val="003A5D"/>
              </a:solidFill>
            </a:endParaRPr>
          </a:p>
          <a:p>
            <a:pPr marL="0" indent="0" algn="r">
              <a:buClr>
                <a:srgbClr val="003A5D"/>
              </a:buClr>
              <a:buNone/>
            </a:pPr>
            <a:r>
              <a:rPr lang="en-US" sz="2600" b="1" dirty="0">
                <a:solidFill>
                  <a:srgbClr val="003A5D"/>
                </a:solidFill>
              </a:rPr>
              <a:t>Canva.com </a:t>
            </a:r>
            <a:r>
              <a:rPr lang="en-US" sz="2600" dirty="0">
                <a:solidFill>
                  <a:srgbClr val="003A5D"/>
                </a:solidFill>
              </a:rPr>
              <a:t>(free or premium)</a:t>
            </a:r>
          </a:p>
          <a:p>
            <a:pPr marL="228600" lvl="1" indent="0" algn="r">
              <a:buClr>
                <a:srgbClr val="003A5D"/>
              </a:buClr>
              <a:buNone/>
            </a:pPr>
            <a:r>
              <a:rPr lang="en-US" dirty="0"/>
              <a:t>A free graphic-design tool website. It uses a drag-and-drop format and provides access </a:t>
            </a:r>
          </a:p>
          <a:p>
            <a:pPr marL="228600" lvl="1" indent="0" algn="r">
              <a:buClr>
                <a:srgbClr val="003A5D"/>
              </a:buClr>
              <a:buNone/>
            </a:pPr>
            <a:r>
              <a:rPr lang="en-US" dirty="0"/>
              <a:t>to over a million photographs, graphics, and fonts. It is used by non-designers as well as professionals.</a:t>
            </a:r>
            <a:endParaRPr lang="en-US" sz="2400" dirty="0">
              <a:solidFill>
                <a:srgbClr val="003A5D"/>
              </a:solidFill>
            </a:endParaRPr>
          </a:p>
        </p:txBody>
      </p:sp>
      <p:pic>
        <p:nvPicPr>
          <p:cNvPr id="6" name="Picture 5"/>
          <p:cNvPicPr>
            <a:picLocks noChangeAspect="1"/>
          </p:cNvPicPr>
          <p:nvPr/>
        </p:nvPicPr>
        <p:blipFill>
          <a:blip r:embed="rId2"/>
          <a:stretch>
            <a:fillRect/>
          </a:stretch>
        </p:blipFill>
        <p:spPr>
          <a:xfrm>
            <a:off x="128954" y="6080004"/>
            <a:ext cx="2764820" cy="633946"/>
          </a:xfrm>
          <a:prstGeom prst="rect">
            <a:avLst/>
          </a:prstGeom>
        </p:spPr>
      </p:pic>
      <p:pic>
        <p:nvPicPr>
          <p:cNvPr id="1026" name="Picture 2" descr="Image result for canva">
            <a:extLst>
              <a:ext uri="{FF2B5EF4-FFF2-40B4-BE49-F238E27FC236}">
                <a16:creationId xmlns:a16="http://schemas.microsoft.com/office/drawing/2014/main" id="{D82EB783-26E8-46A2-8766-6A6EA07C14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4258" y="2656149"/>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biteable">
            <a:extLst>
              <a:ext uri="{FF2B5EF4-FFF2-40B4-BE49-F238E27FC236}">
                <a16:creationId xmlns:a16="http://schemas.microsoft.com/office/drawing/2014/main" id="{83D5C4B9-39A1-4638-887F-A4F68E869E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644" y="3135543"/>
            <a:ext cx="1639439" cy="2068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4898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954" y="253074"/>
            <a:ext cx="9784080" cy="1508760"/>
          </a:xfrm>
        </p:spPr>
        <p:txBody>
          <a:bodyPr/>
          <a:lstStyle/>
          <a:p>
            <a:r>
              <a:rPr lang="en-US" dirty="0"/>
              <a:t>Questions?</a:t>
            </a:r>
          </a:p>
        </p:txBody>
      </p:sp>
      <p:pic>
        <p:nvPicPr>
          <p:cNvPr id="6" name="Picture 5"/>
          <p:cNvPicPr>
            <a:picLocks noChangeAspect="1"/>
          </p:cNvPicPr>
          <p:nvPr/>
        </p:nvPicPr>
        <p:blipFill>
          <a:blip r:embed="rId2"/>
          <a:stretch>
            <a:fillRect/>
          </a:stretch>
        </p:blipFill>
        <p:spPr>
          <a:xfrm>
            <a:off x="128954" y="6080004"/>
            <a:ext cx="2764820" cy="633946"/>
          </a:xfrm>
          <a:prstGeom prst="rect">
            <a:avLst/>
          </a:prstGeom>
        </p:spPr>
      </p:pic>
      <p:sp>
        <p:nvSpPr>
          <p:cNvPr id="9" name="Content Placeholder 2">
            <a:extLst>
              <a:ext uri="{FF2B5EF4-FFF2-40B4-BE49-F238E27FC236}">
                <a16:creationId xmlns:a16="http://schemas.microsoft.com/office/drawing/2014/main" id="{51FB321E-8818-42A6-80BD-C138186A3774}"/>
              </a:ext>
            </a:extLst>
          </p:cNvPr>
          <p:cNvSpPr txBox="1">
            <a:spLocks/>
          </p:cNvSpPr>
          <p:nvPr/>
        </p:nvSpPr>
        <p:spPr>
          <a:xfrm>
            <a:off x="1758538" y="4295096"/>
            <a:ext cx="7918526" cy="1724750"/>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a:buClr>
                <a:srgbClr val="003A5D"/>
              </a:buClr>
            </a:pPr>
            <a:endParaRPr lang="en-US" sz="2600">
              <a:solidFill>
                <a:srgbClr val="003A5D"/>
              </a:solidFill>
            </a:endParaRPr>
          </a:p>
          <a:p>
            <a:pPr>
              <a:buClr>
                <a:srgbClr val="003A5D"/>
              </a:buClr>
            </a:pPr>
            <a:endParaRPr lang="en-US" sz="2600">
              <a:solidFill>
                <a:srgbClr val="003A5D"/>
              </a:solidFill>
            </a:endParaRPr>
          </a:p>
          <a:p>
            <a:pPr>
              <a:buClr>
                <a:srgbClr val="003A5D"/>
              </a:buClr>
            </a:pPr>
            <a:endParaRPr lang="en-US" sz="2600">
              <a:solidFill>
                <a:srgbClr val="003A5D"/>
              </a:solidFill>
            </a:endParaRPr>
          </a:p>
          <a:p>
            <a:pPr marL="0" indent="0" algn="r">
              <a:buClr>
                <a:srgbClr val="003A5D"/>
              </a:buClr>
              <a:buFont typeface="Wingdings" pitchFamily="2" charset="2"/>
              <a:buNone/>
            </a:pPr>
            <a:endParaRPr lang="en-US" sz="2600" dirty="0">
              <a:solidFill>
                <a:srgbClr val="003A5D"/>
              </a:solidFill>
            </a:endParaRPr>
          </a:p>
        </p:txBody>
      </p:sp>
      <p:pic>
        <p:nvPicPr>
          <p:cNvPr id="8" name="Content Placeholder 7">
            <a:extLst>
              <a:ext uri="{FF2B5EF4-FFF2-40B4-BE49-F238E27FC236}">
                <a16:creationId xmlns:a16="http://schemas.microsoft.com/office/drawing/2014/main" id="{C4F883FF-955E-4662-9CB5-EF13681DE9CB}"/>
              </a:ext>
            </a:extLst>
          </p:cNvPr>
          <p:cNvPicPr>
            <a:picLocks noGrp="1" noChangeAspect="1"/>
          </p:cNvPicPr>
          <p:nvPr>
            <p:ph idx="1"/>
          </p:nvPr>
        </p:nvPicPr>
        <p:blipFill>
          <a:blip r:embed="rId3"/>
          <a:stretch>
            <a:fillRect/>
          </a:stretch>
        </p:blipFill>
        <p:spPr>
          <a:xfrm>
            <a:off x="2993428" y="1916787"/>
            <a:ext cx="6683636" cy="4453807"/>
          </a:xfrm>
        </p:spPr>
      </p:pic>
    </p:spTree>
    <p:extLst>
      <p:ext uri="{BB962C8B-B14F-4D97-AF65-F5344CB8AC3E}">
        <p14:creationId xmlns:p14="http://schemas.microsoft.com/office/powerpoint/2010/main" val="2535582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2E116-19CF-4546-86BC-19748D6384AB}"/>
              </a:ext>
            </a:extLst>
          </p:cNvPr>
          <p:cNvSpPr>
            <a:spLocks noGrp="1"/>
          </p:cNvSpPr>
          <p:nvPr>
            <p:ph type="title"/>
          </p:nvPr>
        </p:nvSpPr>
        <p:spPr/>
        <p:txBody>
          <a:bodyPr/>
          <a:lstStyle/>
          <a:p>
            <a:r>
              <a:rPr lang="en-US" dirty="0"/>
              <a:t>Thank You!</a:t>
            </a:r>
          </a:p>
        </p:txBody>
      </p:sp>
      <p:sp>
        <p:nvSpPr>
          <p:cNvPr id="8" name="Subtitle 2">
            <a:extLst>
              <a:ext uri="{FF2B5EF4-FFF2-40B4-BE49-F238E27FC236}">
                <a16:creationId xmlns:a16="http://schemas.microsoft.com/office/drawing/2014/main" id="{868C77AB-5F56-4BE5-BAB9-8341E8F490D1}"/>
              </a:ext>
            </a:extLst>
          </p:cNvPr>
          <p:cNvSpPr txBox="1">
            <a:spLocks/>
          </p:cNvSpPr>
          <p:nvPr/>
        </p:nvSpPr>
        <p:spPr>
          <a:xfrm>
            <a:off x="1344805" y="1994171"/>
            <a:ext cx="10116510" cy="3951912"/>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ctr">
              <a:buNone/>
            </a:pPr>
            <a:endParaRPr lang="en-US" sz="4200" dirty="0">
              <a:solidFill>
                <a:srgbClr val="003A5D"/>
              </a:solidFill>
            </a:endParaRPr>
          </a:p>
          <a:p>
            <a:pPr marL="0" indent="0" algn="ctr">
              <a:buNone/>
            </a:pPr>
            <a:r>
              <a:rPr lang="en-US" sz="5100" dirty="0">
                <a:solidFill>
                  <a:srgbClr val="003A5D"/>
                </a:solidFill>
              </a:rPr>
              <a:t>Rachel Rosenman, M.A.</a:t>
            </a:r>
            <a:br>
              <a:rPr lang="en-US" sz="5100" dirty="0">
                <a:solidFill>
                  <a:srgbClr val="003A5D"/>
                </a:solidFill>
              </a:rPr>
            </a:br>
            <a:r>
              <a:rPr lang="en-US" sz="3500" dirty="0">
                <a:solidFill>
                  <a:srgbClr val="003A5D"/>
                </a:solidFill>
              </a:rPr>
              <a:t>LIFE &amp; LEGACY™ Manager and Development Officer</a:t>
            </a:r>
          </a:p>
          <a:p>
            <a:pPr marL="0" indent="0" algn="ctr">
              <a:buNone/>
            </a:pPr>
            <a:br>
              <a:rPr lang="en-US" sz="3300" dirty="0">
                <a:solidFill>
                  <a:srgbClr val="003A5D"/>
                </a:solidFill>
              </a:rPr>
            </a:br>
            <a:r>
              <a:rPr lang="en-US" sz="4200" dirty="0">
                <a:solidFill>
                  <a:srgbClr val="003A5D"/>
                </a:solidFill>
                <a:hlinkClick r:id="rId2"/>
              </a:rPr>
              <a:t>rachelmr@jewishinseattle.org</a:t>
            </a:r>
            <a:br>
              <a:rPr lang="en-US" sz="4200" dirty="0">
                <a:solidFill>
                  <a:srgbClr val="003A5D"/>
                </a:solidFill>
              </a:rPr>
            </a:br>
            <a:r>
              <a:rPr lang="en-US" sz="4200" dirty="0">
                <a:solidFill>
                  <a:srgbClr val="003A5D"/>
                </a:solidFill>
              </a:rPr>
              <a:t>206-774-2220</a:t>
            </a:r>
            <a:endParaRPr lang="en-US" sz="3300" dirty="0">
              <a:solidFill>
                <a:srgbClr val="003A5D"/>
              </a:solidFill>
            </a:endParaRPr>
          </a:p>
        </p:txBody>
      </p:sp>
      <p:pic>
        <p:nvPicPr>
          <p:cNvPr id="7" name="Picture 6"/>
          <p:cNvPicPr>
            <a:picLocks noChangeAspect="1"/>
          </p:cNvPicPr>
          <p:nvPr/>
        </p:nvPicPr>
        <p:blipFill>
          <a:blip r:embed="rId3"/>
          <a:stretch>
            <a:fillRect/>
          </a:stretch>
        </p:blipFill>
        <p:spPr>
          <a:xfrm>
            <a:off x="128954" y="6080004"/>
            <a:ext cx="2764820" cy="633946"/>
          </a:xfrm>
          <a:prstGeom prst="rect">
            <a:avLst/>
          </a:prstGeom>
        </p:spPr>
      </p:pic>
    </p:spTree>
    <p:extLst>
      <p:ext uri="{BB962C8B-B14F-4D97-AF65-F5344CB8AC3E}">
        <p14:creationId xmlns:p14="http://schemas.microsoft.com/office/powerpoint/2010/main" val="2168776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5822" y="284176"/>
            <a:ext cx="10661177" cy="1508760"/>
          </a:xfrm>
        </p:spPr>
        <p:txBody>
          <a:bodyPr/>
          <a:lstStyle/>
          <a:p>
            <a:r>
              <a:rPr lang="en-US" dirty="0"/>
              <a:t>Why video</a:t>
            </a:r>
          </a:p>
        </p:txBody>
      </p:sp>
      <p:sp>
        <p:nvSpPr>
          <p:cNvPr id="3" name="Content Placeholder 2"/>
          <p:cNvSpPr>
            <a:spLocks noGrp="1"/>
          </p:cNvSpPr>
          <p:nvPr>
            <p:ph idx="1"/>
          </p:nvPr>
        </p:nvSpPr>
        <p:spPr>
          <a:xfrm>
            <a:off x="325822" y="2011680"/>
            <a:ext cx="11729314" cy="857644"/>
          </a:xfrm>
        </p:spPr>
        <p:txBody>
          <a:bodyPr>
            <a:noAutofit/>
          </a:bodyPr>
          <a:lstStyle/>
          <a:p>
            <a:pPr>
              <a:buClr>
                <a:srgbClr val="003A5D"/>
              </a:buClr>
            </a:pPr>
            <a:r>
              <a:rPr lang="en-US" sz="2600" dirty="0">
                <a:solidFill>
                  <a:srgbClr val="003A5D"/>
                </a:solidFill>
              </a:rPr>
              <a:t>People engage MUCH more with visual content (images and videos) than text alone </a:t>
            </a:r>
          </a:p>
          <a:p>
            <a:pPr lvl="1">
              <a:buClr>
                <a:srgbClr val="003A5D"/>
              </a:buClr>
            </a:pPr>
            <a:r>
              <a:rPr lang="en-US" sz="2400" dirty="0">
                <a:solidFill>
                  <a:srgbClr val="003A5D"/>
                </a:solidFill>
              </a:rPr>
              <a:t>more likes, comments, click-</a:t>
            </a:r>
            <a:r>
              <a:rPr lang="en-US" sz="2400" dirty="0" err="1">
                <a:solidFill>
                  <a:srgbClr val="003A5D"/>
                </a:solidFill>
              </a:rPr>
              <a:t>throughs</a:t>
            </a:r>
            <a:r>
              <a:rPr lang="en-US" sz="2400" dirty="0">
                <a:solidFill>
                  <a:srgbClr val="003A5D"/>
                </a:solidFill>
              </a:rPr>
              <a:t>, shares on social media</a:t>
            </a:r>
          </a:p>
          <a:p>
            <a:pPr marL="0" indent="0">
              <a:buClr>
                <a:srgbClr val="003A5D"/>
              </a:buClr>
              <a:buNone/>
            </a:pPr>
            <a:endParaRPr lang="en-US" sz="2600" dirty="0">
              <a:solidFill>
                <a:srgbClr val="003A5D"/>
              </a:solidFill>
            </a:endParaRPr>
          </a:p>
        </p:txBody>
      </p:sp>
      <p:pic>
        <p:nvPicPr>
          <p:cNvPr id="6" name="Picture 5"/>
          <p:cNvPicPr>
            <a:picLocks noChangeAspect="1"/>
          </p:cNvPicPr>
          <p:nvPr/>
        </p:nvPicPr>
        <p:blipFill>
          <a:blip r:embed="rId2"/>
          <a:stretch>
            <a:fillRect/>
          </a:stretch>
        </p:blipFill>
        <p:spPr>
          <a:xfrm>
            <a:off x="128954" y="6080004"/>
            <a:ext cx="2764820" cy="63394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1228" y="3022779"/>
            <a:ext cx="3862149" cy="323763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3614" y="3020973"/>
            <a:ext cx="3864305" cy="3239439"/>
          </a:xfrm>
          <a:prstGeom prst="rect">
            <a:avLst/>
          </a:prstGeom>
        </p:spPr>
      </p:pic>
    </p:spTree>
    <p:extLst>
      <p:ext uri="{BB962C8B-B14F-4D97-AF65-F5344CB8AC3E}">
        <p14:creationId xmlns:p14="http://schemas.microsoft.com/office/powerpoint/2010/main" val="2060395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5822" y="284176"/>
            <a:ext cx="10661177" cy="1508760"/>
          </a:xfrm>
        </p:spPr>
        <p:txBody>
          <a:bodyPr/>
          <a:lstStyle/>
          <a:p>
            <a:r>
              <a:rPr lang="en-US" dirty="0"/>
              <a:t>Why video</a:t>
            </a:r>
          </a:p>
        </p:txBody>
      </p:sp>
      <p:sp>
        <p:nvSpPr>
          <p:cNvPr id="3" name="Content Placeholder 2"/>
          <p:cNvSpPr>
            <a:spLocks noGrp="1"/>
          </p:cNvSpPr>
          <p:nvPr>
            <p:ph idx="1"/>
          </p:nvPr>
        </p:nvSpPr>
        <p:spPr>
          <a:xfrm>
            <a:off x="325822" y="2011680"/>
            <a:ext cx="11729314" cy="482945"/>
          </a:xfrm>
        </p:spPr>
        <p:txBody>
          <a:bodyPr>
            <a:noAutofit/>
          </a:bodyPr>
          <a:lstStyle/>
          <a:p>
            <a:pPr>
              <a:buClr>
                <a:srgbClr val="003A5D"/>
              </a:buClr>
            </a:pPr>
            <a:r>
              <a:rPr lang="en-US" sz="2600" dirty="0">
                <a:solidFill>
                  <a:srgbClr val="003A5D"/>
                </a:solidFill>
              </a:rPr>
              <a:t>Visual storytelling activates more centers in the brain </a:t>
            </a:r>
          </a:p>
        </p:txBody>
      </p:sp>
      <p:pic>
        <p:nvPicPr>
          <p:cNvPr id="6" name="Picture 5"/>
          <p:cNvPicPr>
            <a:picLocks noChangeAspect="1"/>
          </p:cNvPicPr>
          <p:nvPr/>
        </p:nvPicPr>
        <p:blipFill>
          <a:blip r:embed="rId2"/>
          <a:stretch>
            <a:fillRect/>
          </a:stretch>
        </p:blipFill>
        <p:spPr>
          <a:xfrm>
            <a:off x="128954" y="6080004"/>
            <a:ext cx="2764820" cy="63394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2353" y="2828820"/>
            <a:ext cx="3878316" cy="325118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6707" y="2837629"/>
            <a:ext cx="3867807" cy="3242375"/>
          </a:xfrm>
          <a:prstGeom prst="rect">
            <a:avLst/>
          </a:prstGeom>
        </p:spPr>
      </p:pic>
    </p:spTree>
    <p:extLst>
      <p:ext uri="{BB962C8B-B14F-4D97-AF65-F5344CB8AC3E}">
        <p14:creationId xmlns:p14="http://schemas.microsoft.com/office/powerpoint/2010/main" val="264521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1" y="284176"/>
            <a:ext cx="6043448" cy="1508760"/>
          </a:xfrm>
        </p:spPr>
        <p:txBody>
          <a:bodyPr/>
          <a:lstStyle/>
          <a:p>
            <a:r>
              <a:rPr lang="en-US" dirty="0"/>
              <a:t>What video can do</a:t>
            </a:r>
          </a:p>
        </p:txBody>
      </p:sp>
      <p:sp>
        <p:nvSpPr>
          <p:cNvPr id="3" name="Content Placeholder 2"/>
          <p:cNvSpPr>
            <a:spLocks noGrp="1"/>
          </p:cNvSpPr>
          <p:nvPr>
            <p:ph idx="1"/>
          </p:nvPr>
        </p:nvSpPr>
        <p:spPr>
          <a:xfrm>
            <a:off x="304800" y="2011680"/>
            <a:ext cx="6043449" cy="4206240"/>
          </a:xfrm>
        </p:spPr>
        <p:txBody>
          <a:bodyPr>
            <a:noAutofit/>
          </a:bodyPr>
          <a:lstStyle/>
          <a:p>
            <a:pPr>
              <a:buClr>
                <a:srgbClr val="003A5D"/>
              </a:buClr>
            </a:pPr>
            <a:r>
              <a:rPr lang="en-US" sz="2600" dirty="0">
                <a:solidFill>
                  <a:srgbClr val="003A5D"/>
                </a:solidFill>
              </a:rPr>
              <a:t>Plant seeds of engagement</a:t>
            </a:r>
          </a:p>
          <a:p>
            <a:pPr>
              <a:buClr>
                <a:srgbClr val="003A5D"/>
              </a:buClr>
            </a:pPr>
            <a:r>
              <a:rPr lang="en-US" sz="2600" dirty="0">
                <a:solidFill>
                  <a:srgbClr val="003A5D"/>
                </a:solidFill>
              </a:rPr>
              <a:t>Build relationships</a:t>
            </a:r>
          </a:p>
          <a:p>
            <a:pPr>
              <a:buClr>
                <a:srgbClr val="003A5D"/>
              </a:buClr>
            </a:pPr>
            <a:r>
              <a:rPr lang="en-US" sz="2600" dirty="0">
                <a:solidFill>
                  <a:srgbClr val="003A5D"/>
                </a:solidFill>
              </a:rPr>
              <a:t>Make people feel something</a:t>
            </a:r>
          </a:p>
          <a:p>
            <a:pPr>
              <a:buClr>
                <a:srgbClr val="003A5D"/>
              </a:buClr>
            </a:pPr>
            <a:r>
              <a:rPr lang="en-US" sz="2600" dirty="0">
                <a:solidFill>
                  <a:srgbClr val="003A5D"/>
                </a:solidFill>
              </a:rPr>
              <a:t>Share information</a:t>
            </a:r>
          </a:p>
          <a:p>
            <a:pPr>
              <a:buClr>
                <a:srgbClr val="003A5D"/>
              </a:buClr>
            </a:pPr>
            <a:r>
              <a:rPr lang="en-US" sz="2600" dirty="0">
                <a:solidFill>
                  <a:srgbClr val="003A5D"/>
                </a:solidFill>
              </a:rPr>
              <a:t>Share moments of celebration</a:t>
            </a:r>
          </a:p>
          <a:p>
            <a:pPr>
              <a:buClr>
                <a:srgbClr val="003A5D"/>
              </a:buClr>
            </a:pPr>
            <a:r>
              <a:rPr lang="en-US" sz="2600" dirty="0">
                <a:solidFill>
                  <a:srgbClr val="003A5D"/>
                </a:solidFill>
              </a:rPr>
              <a:t>And more!</a:t>
            </a:r>
          </a:p>
          <a:p>
            <a:pPr marL="0" indent="0">
              <a:buClr>
                <a:srgbClr val="003A5D"/>
              </a:buClr>
              <a:buNone/>
            </a:pPr>
            <a:endParaRPr lang="en-US" sz="2600" dirty="0">
              <a:solidFill>
                <a:srgbClr val="003A5D"/>
              </a:solidFill>
            </a:endParaRPr>
          </a:p>
        </p:txBody>
      </p:sp>
      <p:pic>
        <p:nvPicPr>
          <p:cNvPr id="6" name="Picture 5"/>
          <p:cNvPicPr>
            <a:picLocks noChangeAspect="1"/>
          </p:cNvPicPr>
          <p:nvPr/>
        </p:nvPicPr>
        <p:blipFill>
          <a:blip r:embed="rId2"/>
          <a:stretch>
            <a:fillRect/>
          </a:stretch>
        </p:blipFill>
        <p:spPr>
          <a:xfrm>
            <a:off x="128954" y="6080004"/>
            <a:ext cx="2764820" cy="63394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7472" y="2101263"/>
            <a:ext cx="5121088" cy="3747138"/>
          </a:xfrm>
          <a:prstGeom prst="rect">
            <a:avLst/>
          </a:prstGeom>
        </p:spPr>
      </p:pic>
    </p:spTree>
    <p:extLst>
      <p:ext uri="{BB962C8B-B14F-4D97-AF65-F5344CB8AC3E}">
        <p14:creationId xmlns:p14="http://schemas.microsoft.com/office/powerpoint/2010/main" val="3842117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5821" y="284176"/>
            <a:ext cx="10661178" cy="1508760"/>
          </a:xfrm>
        </p:spPr>
        <p:txBody>
          <a:bodyPr/>
          <a:lstStyle/>
          <a:p>
            <a:r>
              <a:rPr lang="en-US" dirty="0"/>
              <a:t>What video likely Won’t do</a:t>
            </a:r>
          </a:p>
        </p:txBody>
      </p:sp>
      <p:sp>
        <p:nvSpPr>
          <p:cNvPr id="3" name="Content Placeholder 2"/>
          <p:cNvSpPr>
            <a:spLocks noGrp="1"/>
          </p:cNvSpPr>
          <p:nvPr>
            <p:ph idx="1"/>
          </p:nvPr>
        </p:nvSpPr>
        <p:spPr>
          <a:xfrm>
            <a:off x="325821" y="2011680"/>
            <a:ext cx="2858814" cy="594886"/>
          </a:xfrm>
        </p:spPr>
        <p:txBody>
          <a:bodyPr>
            <a:noAutofit/>
          </a:bodyPr>
          <a:lstStyle/>
          <a:p>
            <a:pPr>
              <a:buClr>
                <a:srgbClr val="003A5D"/>
              </a:buClr>
            </a:pPr>
            <a:r>
              <a:rPr lang="en-US" sz="2600" dirty="0">
                <a:solidFill>
                  <a:srgbClr val="003A5D"/>
                </a:solidFill>
              </a:rPr>
              <a:t>Close a legacy gift</a:t>
            </a:r>
          </a:p>
          <a:p>
            <a:pPr>
              <a:buClr>
                <a:srgbClr val="003A5D"/>
              </a:buClr>
            </a:pPr>
            <a:endParaRPr lang="en-US" sz="2600" dirty="0">
              <a:solidFill>
                <a:srgbClr val="003A5D"/>
              </a:solidFill>
            </a:endParaRPr>
          </a:p>
        </p:txBody>
      </p:sp>
      <p:pic>
        <p:nvPicPr>
          <p:cNvPr id="6" name="Picture 5"/>
          <p:cNvPicPr>
            <a:picLocks noChangeAspect="1"/>
          </p:cNvPicPr>
          <p:nvPr/>
        </p:nvPicPr>
        <p:blipFill>
          <a:blip r:embed="rId2"/>
          <a:stretch>
            <a:fillRect/>
          </a:stretch>
        </p:blipFill>
        <p:spPr>
          <a:xfrm>
            <a:off x="128954" y="6080004"/>
            <a:ext cx="2764820" cy="63394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8465" y="2309123"/>
            <a:ext cx="4342680" cy="3640460"/>
          </a:xfrm>
          <a:prstGeom prst="rect">
            <a:avLst/>
          </a:prstGeom>
        </p:spPr>
      </p:pic>
    </p:spTree>
    <p:extLst>
      <p:ext uri="{BB962C8B-B14F-4D97-AF65-F5344CB8AC3E}">
        <p14:creationId xmlns:p14="http://schemas.microsoft.com/office/powerpoint/2010/main" val="3756029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248" y="284176"/>
            <a:ext cx="10734751" cy="1508760"/>
          </a:xfrm>
        </p:spPr>
        <p:txBody>
          <a:bodyPr/>
          <a:lstStyle/>
          <a:p>
            <a:r>
              <a:rPr lang="en-US" dirty="0"/>
              <a:t>Helpful tips</a:t>
            </a:r>
          </a:p>
        </p:txBody>
      </p:sp>
      <p:sp>
        <p:nvSpPr>
          <p:cNvPr id="3" name="Content Placeholder 2"/>
          <p:cNvSpPr>
            <a:spLocks noGrp="1"/>
          </p:cNvSpPr>
          <p:nvPr>
            <p:ph idx="1"/>
          </p:nvPr>
        </p:nvSpPr>
        <p:spPr>
          <a:xfrm>
            <a:off x="344242" y="1873764"/>
            <a:ext cx="11718804" cy="4206240"/>
          </a:xfrm>
        </p:spPr>
        <p:txBody>
          <a:bodyPr>
            <a:noAutofit/>
          </a:bodyPr>
          <a:lstStyle/>
          <a:p>
            <a:pPr marL="0" indent="0">
              <a:buNone/>
            </a:pPr>
            <a:r>
              <a:rPr lang="en-US" dirty="0"/>
              <a:t>From Vinay Koshy: “</a:t>
            </a:r>
            <a:r>
              <a:rPr lang="en-US" b="1" dirty="0"/>
              <a:t>5 Powerful Social Media Visual Content Trends That Will Boost Your Marketing Results”</a:t>
            </a:r>
            <a:r>
              <a:rPr lang="en-US" dirty="0"/>
              <a:t> </a:t>
            </a:r>
          </a:p>
          <a:p>
            <a:r>
              <a:rPr lang="en-US" b="1" dirty="0"/>
              <a:t>Use captions</a:t>
            </a:r>
            <a:r>
              <a:rPr lang="en-US" dirty="0"/>
              <a:t> </a:t>
            </a:r>
          </a:p>
          <a:p>
            <a:pPr lvl="1"/>
            <a:r>
              <a:rPr lang="en-US" dirty="0"/>
              <a:t>Most viewers watch Facebook videos without sound, so add captions to ensure viewers receive the message.</a:t>
            </a:r>
          </a:p>
          <a:p>
            <a:r>
              <a:rPr lang="en-US" b="1" dirty="0"/>
              <a:t>Front-load your key messages</a:t>
            </a:r>
            <a:r>
              <a:rPr lang="en-US" dirty="0"/>
              <a:t> </a:t>
            </a:r>
          </a:p>
          <a:p>
            <a:pPr lvl="1"/>
            <a:r>
              <a:rPr lang="en-US" dirty="0"/>
              <a:t>if a user notices your video, the most critical moment to capture their attention is during the first few seconds. Deliver key messages early and make the first part of a video compelling enough to earn more extended views.</a:t>
            </a:r>
          </a:p>
          <a:p>
            <a:r>
              <a:rPr lang="en-US" b="1" dirty="0"/>
              <a:t>Try live video</a:t>
            </a:r>
            <a:r>
              <a:rPr lang="en-US" dirty="0"/>
              <a:t> </a:t>
            </a:r>
          </a:p>
          <a:p>
            <a:pPr lvl="1"/>
            <a:r>
              <a:rPr lang="en-US" dirty="0"/>
              <a:t>to promote events, capture authentic moments, and share your organization’s personality in an informal setting.</a:t>
            </a:r>
          </a:p>
          <a:p>
            <a:pPr marL="0" indent="0">
              <a:buNone/>
            </a:pPr>
            <a:endParaRPr lang="en-US" sz="2600" dirty="0">
              <a:solidFill>
                <a:srgbClr val="003A5D"/>
              </a:solidFill>
            </a:endParaRPr>
          </a:p>
        </p:txBody>
      </p:sp>
      <p:pic>
        <p:nvPicPr>
          <p:cNvPr id="6" name="Picture 5"/>
          <p:cNvPicPr>
            <a:picLocks noChangeAspect="1"/>
          </p:cNvPicPr>
          <p:nvPr/>
        </p:nvPicPr>
        <p:blipFill>
          <a:blip r:embed="rId2"/>
          <a:stretch>
            <a:fillRect/>
          </a:stretch>
        </p:blipFill>
        <p:spPr>
          <a:xfrm>
            <a:off x="128954" y="6080004"/>
            <a:ext cx="2764820" cy="633946"/>
          </a:xfrm>
          <a:prstGeom prst="rect">
            <a:avLst/>
          </a:prstGeom>
        </p:spPr>
      </p:pic>
    </p:spTree>
    <p:extLst>
      <p:ext uri="{BB962C8B-B14F-4D97-AF65-F5344CB8AC3E}">
        <p14:creationId xmlns:p14="http://schemas.microsoft.com/office/powerpoint/2010/main" val="313430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1228" y="284176"/>
            <a:ext cx="10755771" cy="1508760"/>
          </a:xfrm>
        </p:spPr>
        <p:txBody>
          <a:bodyPr/>
          <a:lstStyle/>
          <a:p>
            <a:r>
              <a:rPr lang="en-US" dirty="0"/>
              <a:t>Helpful tips continued</a:t>
            </a:r>
          </a:p>
        </p:txBody>
      </p:sp>
      <p:sp>
        <p:nvSpPr>
          <p:cNvPr id="3" name="Content Placeholder 2"/>
          <p:cNvSpPr>
            <a:spLocks noGrp="1"/>
          </p:cNvSpPr>
          <p:nvPr>
            <p:ph idx="1"/>
          </p:nvPr>
        </p:nvSpPr>
        <p:spPr>
          <a:xfrm>
            <a:off x="315311" y="2011680"/>
            <a:ext cx="11739826" cy="4206240"/>
          </a:xfrm>
        </p:spPr>
        <p:txBody>
          <a:bodyPr>
            <a:noAutofit/>
          </a:bodyPr>
          <a:lstStyle/>
          <a:p>
            <a:pPr marL="0" indent="0">
              <a:buNone/>
            </a:pPr>
            <a:r>
              <a:rPr lang="en-US" dirty="0"/>
              <a:t>From: Vinay Koshy “</a:t>
            </a:r>
            <a:r>
              <a:rPr lang="en-US" b="1" dirty="0"/>
              <a:t>5 Powerful Social Media Visual Content Trends That Will Boost Your Marketing Results”</a:t>
            </a:r>
            <a:r>
              <a:rPr lang="en-US" dirty="0"/>
              <a:t> </a:t>
            </a:r>
          </a:p>
          <a:p>
            <a:r>
              <a:rPr lang="en-US" b="1" dirty="0"/>
              <a:t>Experiment</a:t>
            </a:r>
            <a:r>
              <a:rPr lang="en-US" dirty="0"/>
              <a:t> </a:t>
            </a:r>
          </a:p>
          <a:p>
            <a:pPr lvl="1"/>
            <a:r>
              <a:rPr lang="en-US" dirty="0"/>
              <a:t>Several variables can make a social video resonate with your audience, including the length of the video, subject, platform, copy, and more. Regardless of how much you know about videos that perform well for your business, trying new content and formats—and measuring the </a:t>
            </a:r>
            <a:r>
              <a:rPr lang="en-US" dirty="0" err="1"/>
              <a:t>results⎯will</a:t>
            </a:r>
            <a:r>
              <a:rPr lang="en-US" dirty="0"/>
              <a:t> only help you better your campaigns.</a:t>
            </a:r>
          </a:p>
          <a:p>
            <a:r>
              <a:rPr lang="en-US" b="1" dirty="0"/>
              <a:t>Analyze your data</a:t>
            </a:r>
            <a:endParaRPr lang="en-US" dirty="0"/>
          </a:p>
          <a:p>
            <a:pPr lvl="1"/>
            <a:r>
              <a:rPr lang="en-US" dirty="0"/>
              <a:t>With so many social media analytics tools available, it helps to look at the data to identify what is working well for you and then build content based on that.</a:t>
            </a:r>
          </a:p>
          <a:p>
            <a:pPr marL="0" indent="0">
              <a:buClr>
                <a:srgbClr val="003A5D"/>
              </a:buClr>
              <a:buNone/>
            </a:pPr>
            <a:endParaRPr lang="en-US" sz="2600" dirty="0">
              <a:solidFill>
                <a:srgbClr val="003A5D"/>
              </a:solidFill>
            </a:endParaRPr>
          </a:p>
        </p:txBody>
      </p:sp>
      <p:pic>
        <p:nvPicPr>
          <p:cNvPr id="6" name="Picture 5"/>
          <p:cNvPicPr>
            <a:picLocks noChangeAspect="1"/>
          </p:cNvPicPr>
          <p:nvPr/>
        </p:nvPicPr>
        <p:blipFill>
          <a:blip r:embed="rId2"/>
          <a:stretch>
            <a:fillRect/>
          </a:stretch>
        </p:blipFill>
        <p:spPr>
          <a:xfrm>
            <a:off x="128954" y="6080004"/>
            <a:ext cx="2764820" cy="633946"/>
          </a:xfrm>
          <a:prstGeom prst="rect">
            <a:avLst/>
          </a:prstGeom>
        </p:spPr>
      </p:pic>
    </p:spTree>
    <p:extLst>
      <p:ext uri="{BB962C8B-B14F-4D97-AF65-F5344CB8AC3E}">
        <p14:creationId xmlns:p14="http://schemas.microsoft.com/office/powerpoint/2010/main" val="896180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8954" y="284176"/>
            <a:ext cx="10858045" cy="1508760"/>
          </a:xfrm>
        </p:spPr>
        <p:txBody>
          <a:bodyPr/>
          <a:lstStyle/>
          <a:p>
            <a:r>
              <a:rPr lang="en-US" dirty="0"/>
              <a:t>Our Facebook analytics: legacy content</a:t>
            </a:r>
          </a:p>
        </p:txBody>
      </p:sp>
      <p:sp>
        <p:nvSpPr>
          <p:cNvPr id="3" name="Content Placeholder 2"/>
          <p:cNvSpPr>
            <a:spLocks noGrp="1"/>
          </p:cNvSpPr>
          <p:nvPr>
            <p:ph idx="1"/>
          </p:nvPr>
        </p:nvSpPr>
        <p:spPr>
          <a:xfrm>
            <a:off x="325822" y="2011680"/>
            <a:ext cx="11729314" cy="4206240"/>
          </a:xfrm>
        </p:spPr>
        <p:txBody>
          <a:bodyPr>
            <a:noAutofit/>
          </a:bodyPr>
          <a:lstStyle/>
          <a:p>
            <a:pPr marL="0" indent="0">
              <a:buNone/>
            </a:pPr>
            <a:r>
              <a:rPr lang="en-US" dirty="0"/>
              <a:t> </a:t>
            </a:r>
          </a:p>
          <a:p>
            <a:pPr marL="0" indent="0">
              <a:buClr>
                <a:srgbClr val="003A5D"/>
              </a:buClr>
              <a:buNone/>
            </a:pPr>
            <a:endParaRPr lang="en-US" sz="2600" dirty="0">
              <a:solidFill>
                <a:srgbClr val="003A5D"/>
              </a:solidFill>
            </a:endParaRPr>
          </a:p>
        </p:txBody>
      </p:sp>
      <p:pic>
        <p:nvPicPr>
          <p:cNvPr id="6" name="Picture 5"/>
          <p:cNvPicPr>
            <a:picLocks noChangeAspect="1"/>
          </p:cNvPicPr>
          <p:nvPr/>
        </p:nvPicPr>
        <p:blipFill>
          <a:blip r:embed="rId2"/>
          <a:stretch>
            <a:fillRect/>
          </a:stretch>
        </p:blipFill>
        <p:spPr>
          <a:xfrm>
            <a:off x="128954" y="6119691"/>
            <a:ext cx="2764820" cy="633946"/>
          </a:xfrm>
          <a:prstGeom prst="rect">
            <a:avLst/>
          </a:prstGeom>
        </p:spPr>
      </p:pic>
      <p:graphicFrame>
        <p:nvGraphicFramePr>
          <p:cNvPr id="11" name="Chart 10"/>
          <p:cNvGraphicFramePr>
            <a:graphicFrameLocks/>
          </p:cNvGraphicFramePr>
          <p:nvPr>
            <p:extLst>
              <p:ext uri="{D42A27DB-BD31-4B8C-83A1-F6EECF244321}">
                <p14:modId xmlns:p14="http://schemas.microsoft.com/office/powerpoint/2010/main" val="3661926117"/>
              </p:ext>
            </p:extLst>
          </p:nvPr>
        </p:nvGraphicFramePr>
        <p:xfrm>
          <a:off x="325822" y="2011680"/>
          <a:ext cx="11866177" cy="42005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30839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8954" y="284176"/>
            <a:ext cx="10858045" cy="1508760"/>
          </a:xfrm>
        </p:spPr>
        <p:txBody>
          <a:bodyPr/>
          <a:lstStyle/>
          <a:p>
            <a:r>
              <a:rPr lang="en-US" dirty="0"/>
              <a:t>Our Facebook analytics: legacy content</a:t>
            </a:r>
          </a:p>
        </p:txBody>
      </p:sp>
      <p:sp>
        <p:nvSpPr>
          <p:cNvPr id="3" name="Content Placeholder 2"/>
          <p:cNvSpPr>
            <a:spLocks noGrp="1"/>
          </p:cNvSpPr>
          <p:nvPr>
            <p:ph idx="1"/>
          </p:nvPr>
        </p:nvSpPr>
        <p:spPr>
          <a:xfrm>
            <a:off x="325822" y="2011680"/>
            <a:ext cx="11729314" cy="4206240"/>
          </a:xfrm>
        </p:spPr>
        <p:txBody>
          <a:bodyPr>
            <a:noAutofit/>
          </a:bodyPr>
          <a:lstStyle/>
          <a:p>
            <a:pPr marL="0" indent="0">
              <a:buNone/>
            </a:pPr>
            <a:r>
              <a:rPr lang="en-US" dirty="0"/>
              <a:t> </a:t>
            </a:r>
          </a:p>
          <a:p>
            <a:pPr marL="0" indent="0">
              <a:buClr>
                <a:srgbClr val="003A5D"/>
              </a:buClr>
              <a:buNone/>
            </a:pPr>
            <a:endParaRPr lang="en-US" sz="2600" dirty="0">
              <a:solidFill>
                <a:srgbClr val="003A5D"/>
              </a:solidFill>
            </a:endParaRPr>
          </a:p>
        </p:txBody>
      </p:sp>
      <p:pic>
        <p:nvPicPr>
          <p:cNvPr id="6" name="Picture 5"/>
          <p:cNvPicPr>
            <a:picLocks noChangeAspect="1"/>
          </p:cNvPicPr>
          <p:nvPr/>
        </p:nvPicPr>
        <p:blipFill>
          <a:blip r:embed="rId2"/>
          <a:stretch>
            <a:fillRect/>
          </a:stretch>
        </p:blipFill>
        <p:spPr>
          <a:xfrm>
            <a:off x="128954" y="6080004"/>
            <a:ext cx="2764820" cy="633946"/>
          </a:xfrm>
          <a:prstGeom prst="rect">
            <a:avLst/>
          </a:prstGeom>
        </p:spPr>
      </p:pic>
      <p:graphicFrame>
        <p:nvGraphicFramePr>
          <p:cNvPr id="9" name="Chart 8"/>
          <p:cNvGraphicFramePr>
            <a:graphicFrameLocks/>
          </p:cNvGraphicFramePr>
          <p:nvPr>
            <p:extLst>
              <p:ext uri="{D42A27DB-BD31-4B8C-83A1-F6EECF244321}">
                <p14:modId xmlns:p14="http://schemas.microsoft.com/office/powerpoint/2010/main" val="1008115125"/>
              </p:ext>
            </p:extLst>
          </p:nvPr>
        </p:nvGraphicFramePr>
        <p:xfrm>
          <a:off x="643873" y="1748537"/>
          <a:ext cx="11548127" cy="45946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5599635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Custom 6">
      <a:dk1>
        <a:srgbClr val="2C2C2C"/>
      </a:dk1>
      <a:lt1>
        <a:srgbClr val="003A5D"/>
      </a:lt1>
      <a:dk2>
        <a:srgbClr val="FFFFFF"/>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TM03090430[[fn=Banded]]</Template>
  <TotalTime>941</TotalTime>
  <Words>505</Words>
  <Application>Microsoft Office PowerPoint</Application>
  <PresentationFormat>Widescreen</PresentationFormat>
  <Paragraphs>61</Paragraphs>
  <Slides>18</Slides>
  <Notes>0</Notes>
  <HiddenSlides>0</HiddenSlides>
  <MMClips>5</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Corbel</vt:lpstr>
      <vt:lpstr>Wingdings</vt:lpstr>
      <vt:lpstr>Banded</vt:lpstr>
      <vt:lpstr>Using video to Drip-market legacy giving</vt:lpstr>
      <vt:lpstr>Why video</vt:lpstr>
      <vt:lpstr>Why video</vt:lpstr>
      <vt:lpstr>What video can do</vt:lpstr>
      <vt:lpstr>What video likely Won’t do</vt:lpstr>
      <vt:lpstr>Helpful tips</vt:lpstr>
      <vt:lpstr>Helpful tips continued</vt:lpstr>
      <vt:lpstr>Our Facebook analytics: legacy content</vt:lpstr>
      <vt:lpstr>Our Facebook analytics: legacy content</vt:lpstr>
      <vt:lpstr>Our Facebook analytics: legacy content</vt:lpstr>
      <vt:lpstr>Example: discover L&amp;L Video</vt:lpstr>
      <vt:lpstr>Example: jumping Video</vt:lpstr>
      <vt:lpstr>Example: Great news Video</vt:lpstr>
      <vt:lpstr>Example: Plant Video</vt:lpstr>
      <vt:lpstr>Example: Tu b’av Video</vt:lpstr>
      <vt:lpstr>Low-cost Resources &amp; Tools</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Israel something ldjkgdf</dc:title>
  <dc:creator>Steven Leonti</dc:creator>
  <cp:lastModifiedBy>Arlene Schiff</cp:lastModifiedBy>
  <cp:revision>92</cp:revision>
  <dcterms:created xsi:type="dcterms:W3CDTF">2018-12-12T23:55:51Z</dcterms:created>
  <dcterms:modified xsi:type="dcterms:W3CDTF">2020-09-08T18:05:21Z</dcterms:modified>
</cp:coreProperties>
</file>