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54569B-C3DE-4193-BA6A-35311629D0FF}" type="doc">
      <dgm:prSet loTypeId="urn:microsoft.com/office/officeart/2005/8/layout/chevron1" loCatId="process" qsTypeId="urn:microsoft.com/office/officeart/2005/8/quickstyle/simple1" qsCatId="simple" csTypeId="urn:microsoft.com/office/officeart/2005/8/colors/accent0_3" csCatId="mainScheme" phldr="1"/>
      <dgm:spPr/>
    </dgm:pt>
    <dgm:pt modelId="{7D707D65-D1D8-47CB-AA3A-B8BC11E633EB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b="1" dirty="0" smtClean="0">
              <a:latin typeface="Calibri" panose="020F0502020204030204" pitchFamily="34" charset="0"/>
            </a:rPr>
            <a:t>JCamp180 Annual Conference</a:t>
          </a:r>
          <a:endParaRPr lang="en-US" b="1" dirty="0">
            <a:latin typeface="Calibri" panose="020F0502020204030204" pitchFamily="34" charset="0"/>
          </a:endParaRPr>
        </a:p>
      </dgm:t>
    </dgm:pt>
    <dgm:pt modelId="{756B75EA-2408-47B8-B87A-029305C7332F}" type="parTrans" cxnId="{42C8FAAC-54CC-46A4-B00A-B6496B063307}">
      <dgm:prSet/>
      <dgm:spPr/>
      <dgm:t>
        <a:bodyPr/>
        <a:lstStyle/>
        <a:p>
          <a:endParaRPr lang="en-US"/>
        </a:p>
      </dgm:t>
    </dgm:pt>
    <dgm:pt modelId="{3ED64027-67A7-4F24-AF3F-F98E21BE040F}" type="sibTrans" cxnId="{42C8FAAC-54CC-46A4-B00A-B6496B063307}">
      <dgm:prSet/>
      <dgm:spPr/>
      <dgm:t>
        <a:bodyPr/>
        <a:lstStyle/>
        <a:p>
          <a:endParaRPr lang="en-US"/>
        </a:p>
      </dgm:t>
    </dgm:pt>
    <dgm:pt modelId="{1834B772-71CA-44D5-9497-7094C2C9731A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b="1" dirty="0" smtClean="0">
              <a:latin typeface="Calibri" panose="020F0502020204030204" pitchFamily="34" charset="0"/>
            </a:rPr>
            <a:t>Informational interviews</a:t>
          </a:r>
          <a:endParaRPr lang="en-US" b="1" dirty="0">
            <a:latin typeface="Calibri" panose="020F0502020204030204" pitchFamily="34" charset="0"/>
          </a:endParaRPr>
        </a:p>
      </dgm:t>
    </dgm:pt>
    <dgm:pt modelId="{5FA6B61D-A9CF-42CD-A841-29C68A80EBD3}" type="parTrans" cxnId="{46482970-0329-43C3-B973-821E3A1DA7CB}">
      <dgm:prSet/>
      <dgm:spPr/>
      <dgm:t>
        <a:bodyPr/>
        <a:lstStyle/>
        <a:p>
          <a:endParaRPr lang="en-US"/>
        </a:p>
      </dgm:t>
    </dgm:pt>
    <dgm:pt modelId="{685EDE56-455A-452C-BBF2-FB7BB5062B6C}" type="sibTrans" cxnId="{46482970-0329-43C3-B973-821E3A1DA7CB}">
      <dgm:prSet/>
      <dgm:spPr/>
      <dgm:t>
        <a:bodyPr/>
        <a:lstStyle/>
        <a:p>
          <a:endParaRPr lang="en-US"/>
        </a:p>
      </dgm:t>
    </dgm:pt>
    <dgm:pt modelId="{BC1698F1-A010-480E-88D2-D74E22146844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b="1" dirty="0" smtClean="0">
              <a:latin typeface="Calibri" panose="020F0502020204030204" pitchFamily="34" charset="0"/>
            </a:rPr>
            <a:t>Data</a:t>
          </a:r>
          <a:endParaRPr lang="en-US" b="1" dirty="0">
            <a:latin typeface="Calibri" panose="020F0502020204030204" pitchFamily="34" charset="0"/>
          </a:endParaRPr>
        </a:p>
      </dgm:t>
    </dgm:pt>
    <dgm:pt modelId="{33C928F9-84B0-456B-BAEF-27A68037B541}" type="parTrans" cxnId="{9C973308-F701-44C7-AF63-688296F16E29}">
      <dgm:prSet/>
      <dgm:spPr/>
      <dgm:t>
        <a:bodyPr/>
        <a:lstStyle/>
        <a:p>
          <a:endParaRPr lang="en-US"/>
        </a:p>
      </dgm:t>
    </dgm:pt>
    <dgm:pt modelId="{A264800E-5C01-48BA-A760-E12DBE957319}" type="sibTrans" cxnId="{9C973308-F701-44C7-AF63-688296F16E29}">
      <dgm:prSet/>
      <dgm:spPr/>
      <dgm:t>
        <a:bodyPr/>
        <a:lstStyle/>
        <a:p>
          <a:endParaRPr lang="en-US"/>
        </a:p>
      </dgm:t>
    </dgm:pt>
    <dgm:pt modelId="{1910071C-3907-4872-9655-61D4FBC59AFF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b="1" dirty="0" smtClean="0">
              <a:latin typeface="Calibri" panose="020F0502020204030204" pitchFamily="34" charset="0"/>
            </a:rPr>
            <a:t>Internal meetings and discussions</a:t>
          </a:r>
          <a:endParaRPr lang="en-US" b="1" dirty="0">
            <a:latin typeface="Calibri" panose="020F0502020204030204" pitchFamily="34" charset="0"/>
          </a:endParaRPr>
        </a:p>
      </dgm:t>
    </dgm:pt>
    <dgm:pt modelId="{1C75C101-0E57-4194-993D-EF2ED51DE319}" type="parTrans" cxnId="{937144C9-078D-4343-9820-879D98972344}">
      <dgm:prSet/>
      <dgm:spPr/>
      <dgm:t>
        <a:bodyPr/>
        <a:lstStyle/>
        <a:p>
          <a:endParaRPr lang="en-US"/>
        </a:p>
      </dgm:t>
    </dgm:pt>
    <dgm:pt modelId="{7C897AF7-E93A-4C9D-9E61-8138CE8256F2}" type="sibTrans" cxnId="{937144C9-078D-4343-9820-879D98972344}">
      <dgm:prSet/>
      <dgm:spPr/>
      <dgm:t>
        <a:bodyPr/>
        <a:lstStyle/>
        <a:p>
          <a:endParaRPr lang="en-US"/>
        </a:p>
      </dgm:t>
    </dgm:pt>
    <dgm:pt modelId="{7F37D9C1-9BDB-4637-BD9A-3F9853ABEF35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b="1" dirty="0" smtClean="0">
              <a:latin typeface="Calibri" panose="020F0502020204030204" pitchFamily="34" charset="0"/>
            </a:rPr>
            <a:t>Competitive analysis</a:t>
          </a:r>
          <a:endParaRPr lang="en-US" b="1" dirty="0">
            <a:latin typeface="Calibri" panose="020F0502020204030204" pitchFamily="34" charset="0"/>
          </a:endParaRPr>
        </a:p>
      </dgm:t>
    </dgm:pt>
    <dgm:pt modelId="{8C8EABDF-7D52-4AE3-942D-E5B26457BA90}" type="parTrans" cxnId="{0D81EB14-C8F9-4FEB-8293-2529148D165E}">
      <dgm:prSet/>
      <dgm:spPr/>
      <dgm:t>
        <a:bodyPr/>
        <a:lstStyle/>
        <a:p>
          <a:endParaRPr lang="en-US"/>
        </a:p>
      </dgm:t>
    </dgm:pt>
    <dgm:pt modelId="{40F7D413-47DF-4593-8A88-FB35D0B3767A}" type="sibTrans" cxnId="{0D81EB14-C8F9-4FEB-8293-2529148D165E}">
      <dgm:prSet/>
      <dgm:spPr/>
      <dgm:t>
        <a:bodyPr/>
        <a:lstStyle/>
        <a:p>
          <a:endParaRPr lang="en-US"/>
        </a:p>
      </dgm:t>
    </dgm:pt>
    <dgm:pt modelId="{85546465-2594-4647-8AE5-F830E90C4D13}" type="pres">
      <dgm:prSet presAssocID="{5954569B-C3DE-4193-BA6A-35311629D0FF}" presName="Name0" presStyleCnt="0">
        <dgm:presLayoutVars>
          <dgm:dir/>
          <dgm:animLvl val="lvl"/>
          <dgm:resizeHandles val="exact"/>
        </dgm:presLayoutVars>
      </dgm:prSet>
      <dgm:spPr/>
    </dgm:pt>
    <dgm:pt modelId="{C1A24AED-6E84-4CD3-9C1A-DF461D7D7219}" type="pres">
      <dgm:prSet presAssocID="{7D707D65-D1D8-47CB-AA3A-B8BC11E633EB}" presName="parTxOnly" presStyleLbl="node1" presStyleIdx="0" presStyleCnt="5" custLinFactNeighborX="-5420" custLinFactNeighborY="-491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A0FA62-56E2-4E21-B315-F58941879E60}" type="pres">
      <dgm:prSet presAssocID="{3ED64027-67A7-4F24-AF3F-F98E21BE040F}" presName="parTxOnlySpace" presStyleCnt="0"/>
      <dgm:spPr/>
    </dgm:pt>
    <dgm:pt modelId="{7F3D6752-17D4-43F2-9F00-D32DFF6956CA}" type="pres">
      <dgm:prSet presAssocID="{1834B772-71CA-44D5-9497-7094C2C9731A}" presName="parTxOnly" presStyleLbl="node1" presStyleIdx="1" presStyleCnt="5" custLinFactNeighborY="-474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34647C-6FC8-4BB7-8095-32F5C41DEDD9}" type="pres">
      <dgm:prSet presAssocID="{685EDE56-455A-452C-BBF2-FB7BB5062B6C}" presName="parTxOnlySpace" presStyleCnt="0"/>
      <dgm:spPr/>
    </dgm:pt>
    <dgm:pt modelId="{DB2555C2-34DE-49A6-B77F-8B932A66D3F7}" type="pres">
      <dgm:prSet presAssocID="{BC1698F1-A010-480E-88D2-D74E22146844}" presName="parTxOnly" presStyleLbl="node1" presStyleIdx="2" presStyleCnt="5" custLinFactNeighborY="-474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1E04E8-817C-4D60-B6FC-4AA256FAA3D7}" type="pres">
      <dgm:prSet presAssocID="{A264800E-5C01-48BA-A760-E12DBE957319}" presName="parTxOnlySpace" presStyleCnt="0"/>
      <dgm:spPr/>
    </dgm:pt>
    <dgm:pt modelId="{C594F652-1A9B-43F0-8B77-E7E8A695944C}" type="pres">
      <dgm:prSet presAssocID="{7F37D9C1-9BDB-4637-BD9A-3F9853ABEF35}" presName="parTxOnly" presStyleLbl="node1" presStyleIdx="3" presStyleCnt="5" custLinFactNeighborY="-474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AE3C67-D0E9-4F87-BCD7-F0BFB507FCC9}" type="pres">
      <dgm:prSet presAssocID="{40F7D413-47DF-4593-8A88-FB35D0B3767A}" presName="parTxOnlySpace" presStyleCnt="0"/>
      <dgm:spPr/>
    </dgm:pt>
    <dgm:pt modelId="{6A06BD36-D88D-4639-854A-7C20AE1CE6AA}" type="pres">
      <dgm:prSet presAssocID="{1910071C-3907-4872-9655-61D4FBC59AFF}" presName="parTxOnly" presStyleLbl="node1" presStyleIdx="4" presStyleCnt="5" custLinFactNeighborY="-474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81EB14-C8F9-4FEB-8293-2529148D165E}" srcId="{5954569B-C3DE-4193-BA6A-35311629D0FF}" destId="{7F37D9C1-9BDB-4637-BD9A-3F9853ABEF35}" srcOrd="3" destOrd="0" parTransId="{8C8EABDF-7D52-4AE3-942D-E5B26457BA90}" sibTransId="{40F7D413-47DF-4593-8A88-FB35D0B3767A}"/>
    <dgm:cxn modelId="{4EDFEE05-6614-4A70-909D-BC3956819B6B}" type="presOf" srcId="{1910071C-3907-4872-9655-61D4FBC59AFF}" destId="{6A06BD36-D88D-4639-854A-7C20AE1CE6AA}" srcOrd="0" destOrd="0" presId="urn:microsoft.com/office/officeart/2005/8/layout/chevron1"/>
    <dgm:cxn modelId="{EB50B7B2-F537-40B3-9E3D-7B9959E6981B}" type="presOf" srcId="{1834B772-71CA-44D5-9497-7094C2C9731A}" destId="{7F3D6752-17D4-43F2-9F00-D32DFF6956CA}" srcOrd="0" destOrd="0" presId="urn:microsoft.com/office/officeart/2005/8/layout/chevron1"/>
    <dgm:cxn modelId="{46482970-0329-43C3-B973-821E3A1DA7CB}" srcId="{5954569B-C3DE-4193-BA6A-35311629D0FF}" destId="{1834B772-71CA-44D5-9497-7094C2C9731A}" srcOrd="1" destOrd="0" parTransId="{5FA6B61D-A9CF-42CD-A841-29C68A80EBD3}" sibTransId="{685EDE56-455A-452C-BBF2-FB7BB5062B6C}"/>
    <dgm:cxn modelId="{7EED4DBC-FF6C-4EED-907D-762C94D1D78D}" type="presOf" srcId="{7F37D9C1-9BDB-4637-BD9A-3F9853ABEF35}" destId="{C594F652-1A9B-43F0-8B77-E7E8A695944C}" srcOrd="0" destOrd="0" presId="urn:microsoft.com/office/officeart/2005/8/layout/chevron1"/>
    <dgm:cxn modelId="{6056859D-82A2-4D12-9117-A8BF65946ADE}" type="presOf" srcId="{BC1698F1-A010-480E-88D2-D74E22146844}" destId="{DB2555C2-34DE-49A6-B77F-8B932A66D3F7}" srcOrd="0" destOrd="0" presId="urn:microsoft.com/office/officeart/2005/8/layout/chevron1"/>
    <dgm:cxn modelId="{937144C9-078D-4343-9820-879D98972344}" srcId="{5954569B-C3DE-4193-BA6A-35311629D0FF}" destId="{1910071C-3907-4872-9655-61D4FBC59AFF}" srcOrd="4" destOrd="0" parTransId="{1C75C101-0E57-4194-993D-EF2ED51DE319}" sibTransId="{7C897AF7-E93A-4C9D-9E61-8138CE8256F2}"/>
    <dgm:cxn modelId="{42C8FAAC-54CC-46A4-B00A-B6496B063307}" srcId="{5954569B-C3DE-4193-BA6A-35311629D0FF}" destId="{7D707D65-D1D8-47CB-AA3A-B8BC11E633EB}" srcOrd="0" destOrd="0" parTransId="{756B75EA-2408-47B8-B87A-029305C7332F}" sibTransId="{3ED64027-67A7-4F24-AF3F-F98E21BE040F}"/>
    <dgm:cxn modelId="{43ADAADB-3BE7-42A3-9444-2711627681F8}" type="presOf" srcId="{7D707D65-D1D8-47CB-AA3A-B8BC11E633EB}" destId="{C1A24AED-6E84-4CD3-9C1A-DF461D7D7219}" srcOrd="0" destOrd="0" presId="urn:microsoft.com/office/officeart/2005/8/layout/chevron1"/>
    <dgm:cxn modelId="{9C973308-F701-44C7-AF63-688296F16E29}" srcId="{5954569B-C3DE-4193-BA6A-35311629D0FF}" destId="{BC1698F1-A010-480E-88D2-D74E22146844}" srcOrd="2" destOrd="0" parTransId="{33C928F9-84B0-456B-BAEF-27A68037B541}" sibTransId="{A264800E-5C01-48BA-A760-E12DBE957319}"/>
    <dgm:cxn modelId="{33187196-F8E0-463E-BB39-24CF98CB981F}" type="presOf" srcId="{5954569B-C3DE-4193-BA6A-35311629D0FF}" destId="{85546465-2594-4647-8AE5-F830E90C4D13}" srcOrd="0" destOrd="0" presId="urn:microsoft.com/office/officeart/2005/8/layout/chevron1"/>
    <dgm:cxn modelId="{942D9A84-DA0B-4F00-8F53-C8EB5C4BF8AA}" type="presParOf" srcId="{85546465-2594-4647-8AE5-F830E90C4D13}" destId="{C1A24AED-6E84-4CD3-9C1A-DF461D7D7219}" srcOrd="0" destOrd="0" presId="urn:microsoft.com/office/officeart/2005/8/layout/chevron1"/>
    <dgm:cxn modelId="{6710B4EC-8F8C-445F-891D-063209A41CB9}" type="presParOf" srcId="{85546465-2594-4647-8AE5-F830E90C4D13}" destId="{43A0FA62-56E2-4E21-B315-F58941879E60}" srcOrd="1" destOrd="0" presId="urn:microsoft.com/office/officeart/2005/8/layout/chevron1"/>
    <dgm:cxn modelId="{EC560275-5565-4471-932E-313944FA57AA}" type="presParOf" srcId="{85546465-2594-4647-8AE5-F830E90C4D13}" destId="{7F3D6752-17D4-43F2-9F00-D32DFF6956CA}" srcOrd="2" destOrd="0" presId="urn:microsoft.com/office/officeart/2005/8/layout/chevron1"/>
    <dgm:cxn modelId="{DE490C31-F364-4E42-B86E-93516166C6A7}" type="presParOf" srcId="{85546465-2594-4647-8AE5-F830E90C4D13}" destId="{1634647C-6FC8-4BB7-8095-32F5C41DEDD9}" srcOrd="3" destOrd="0" presId="urn:microsoft.com/office/officeart/2005/8/layout/chevron1"/>
    <dgm:cxn modelId="{9EFB6B15-5F16-4DF3-97B3-AFAAD02342D5}" type="presParOf" srcId="{85546465-2594-4647-8AE5-F830E90C4D13}" destId="{DB2555C2-34DE-49A6-B77F-8B932A66D3F7}" srcOrd="4" destOrd="0" presId="urn:microsoft.com/office/officeart/2005/8/layout/chevron1"/>
    <dgm:cxn modelId="{660BDA2E-EED5-4A23-861F-252ED2136293}" type="presParOf" srcId="{85546465-2594-4647-8AE5-F830E90C4D13}" destId="{D61E04E8-817C-4D60-B6FC-4AA256FAA3D7}" srcOrd="5" destOrd="0" presId="urn:microsoft.com/office/officeart/2005/8/layout/chevron1"/>
    <dgm:cxn modelId="{FC6B949A-FEBB-4A1D-8B12-2ADA42B3AE26}" type="presParOf" srcId="{85546465-2594-4647-8AE5-F830E90C4D13}" destId="{C594F652-1A9B-43F0-8B77-E7E8A695944C}" srcOrd="6" destOrd="0" presId="urn:microsoft.com/office/officeart/2005/8/layout/chevron1"/>
    <dgm:cxn modelId="{EC9FAEE3-15E7-45E1-8111-E7FCA406A2C8}" type="presParOf" srcId="{85546465-2594-4647-8AE5-F830E90C4D13}" destId="{E8AE3C67-D0E9-4F87-BCD7-F0BFB507FCC9}" srcOrd="7" destOrd="0" presId="urn:microsoft.com/office/officeart/2005/8/layout/chevron1"/>
    <dgm:cxn modelId="{BA373F11-2925-4474-84E0-AF7A6C5F83E3}" type="presParOf" srcId="{85546465-2594-4647-8AE5-F830E90C4D13}" destId="{6A06BD36-D88D-4639-854A-7C20AE1CE6AA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E1503E-22B3-4E12-9A30-228C05C31171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2C9503-6061-4AEE-9B41-A542304456F7}">
      <dgm:prSet phldrT="[Text]" custT="1"/>
      <dgm:spPr>
        <a:xfrm rot="16200000">
          <a:off x="-728885" y="729555"/>
          <a:ext cx="3200400" cy="1741289"/>
        </a:xfrm>
        <a:solidFill>
          <a:schemeClr val="tx2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300" u="sng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By August 2018</a:t>
          </a:r>
        </a:p>
      </dgm:t>
    </dgm:pt>
    <dgm:pt modelId="{F50C06B4-ADB5-4991-919F-327DFBECA570}" type="parTrans" cxnId="{C970633A-D79D-4484-8FF9-FD9BD73E184C}">
      <dgm:prSet/>
      <dgm:spPr/>
      <dgm:t>
        <a:bodyPr/>
        <a:lstStyle/>
        <a:p>
          <a:endParaRPr lang="en-US"/>
        </a:p>
      </dgm:t>
    </dgm:pt>
    <dgm:pt modelId="{D8AC5F4D-9072-4107-BB4C-FB91C30D9FEC}" type="sibTrans" cxnId="{C970633A-D79D-4484-8FF9-FD9BD73E184C}">
      <dgm:prSet/>
      <dgm:spPr/>
      <dgm:t>
        <a:bodyPr/>
        <a:lstStyle/>
        <a:p>
          <a:endParaRPr lang="en-US"/>
        </a:p>
      </dgm:t>
    </dgm:pt>
    <dgm:pt modelId="{000811F2-31EF-4CC8-B783-8430720E0427}">
      <dgm:prSet phldrT="[Text]" custT="1"/>
      <dgm:spPr>
        <a:xfrm rot="16200000">
          <a:off x="-728885" y="729555"/>
          <a:ext cx="3200400" cy="1741289"/>
        </a:xfrm>
        <a:solidFill>
          <a:schemeClr val="tx2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1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Camper/parent satisfaction</a:t>
          </a:r>
          <a:r>
            <a:rPr lang="en-US" sz="11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: </a:t>
          </a:r>
          <a:r>
            <a:rPr lang="en-US" sz="11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70%</a:t>
          </a:r>
        </a:p>
      </dgm:t>
    </dgm:pt>
    <dgm:pt modelId="{20BAFCE6-0FEE-4438-AFB9-ADF23C0B50AC}" type="parTrans" cxnId="{EB742208-7575-44F8-BFAB-17E7B05BCBB5}">
      <dgm:prSet/>
      <dgm:spPr/>
      <dgm:t>
        <a:bodyPr/>
        <a:lstStyle/>
        <a:p>
          <a:endParaRPr lang="en-US"/>
        </a:p>
      </dgm:t>
    </dgm:pt>
    <dgm:pt modelId="{1D9C86D9-8B8F-4A8D-83C4-E670EEE7D659}" type="sibTrans" cxnId="{EB742208-7575-44F8-BFAB-17E7B05BCBB5}">
      <dgm:prSet/>
      <dgm:spPr/>
      <dgm:t>
        <a:bodyPr/>
        <a:lstStyle/>
        <a:p>
          <a:endParaRPr lang="en-US"/>
        </a:p>
      </dgm:t>
    </dgm:pt>
    <dgm:pt modelId="{8256E842-94FC-43A7-AF9B-352B93A16708}">
      <dgm:prSet phldrT="[Text]" custT="1"/>
      <dgm:spPr>
        <a:xfrm rot="16200000">
          <a:off x="-728885" y="729555"/>
          <a:ext cx="3200400" cy="1741289"/>
        </a:xfrm>
        <a:solidFill>
          <a:schemeClr val="tx2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1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Jewish identity</a:t>
          </a:r>
          <a:r>
            <a:rPr lang="en-US" sz="1100" baseline="300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</a:t>
          </a:r>
          <a:r>
            <a:rPr lang="en-US" sz="11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: </a:t>
          </a:r>
          <a:r>
            <a:rPr lang="en-US" sz="11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45%</a:t>
          </a:r>
        </a:p>
      </dgm:t>
    </dgm:pt>
    <dgm:pt modelId="{0915D186-1678-4C15-9FDD-BC398FBF9C35}" type="parTrans" cxnId="{F13A0350-DB05-49E4-8732-F562BE1F5072}">
      <dgm:prSet/>
      <dgm:spPr/>
      <dgm:t>
        <a:bodyPr/>
        <a:lstStyle/>
        <a:p>
          <a:endParaRPr lang="en-US"/>
        </a:p>
      </dgm:t>
    </dgm:pt>
    <dgm:pt modelId="{5F57D589-5D6D-4153-9B74-97DD12B748AB}" type="sibTrans" cxnId="{F13A0350-DB05-49E4-8732-F562BE1F5072}">
      <dgm:prSet/>
      <dgm:spPr/>
      <dgm:t>
        <a:bodyPr/>
        <a:lstStyle/>
        <a:p>
          <a:endParaRPr lang="en-US"/>
        </a:p>
      </dgm:t>
    </dgm:pt>
    <dgm:pt modelId="{2FA468C6-6574-4194-83C8-D1866E6051A8}">
      <dgm:prSet phldrT="[Text]" custT="1"/>
      <dgm:spPr>
        <a:xfrm rot="16200000">
          <a:off x="1142999" y="729555"/>
          <a:ext cx="3200400" cy="1741289"/>
        </a:xfrm>
        <a:solidFill>
          <a:schemeClr val="tx2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300" u="sng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By August 2019</a:t>
          </a:r>
        </a:p>
      </dgm:t>
    </dgm:pt>
    <dgm:pt modelId="{4AF2989F-8F42-4B09-B9FB-4A2ADBD733C6}" type="parTrans" cxnId="{4C8B129F-1D57-4F69-B553-AFE6463398FF}">
      <dgm:prSet/>
      <dgm:spPr/>
      <dgm:t>
        <a:bodyPr/>
        <a:lstStyle/>
        <a:p>
          <a:endParaRPr lang="en-US"/>
        </a:p>
      </dgm:t>
    </dgm:pt>
    <dgm:pt modelId="{B8BBCC30-ACCB-4C44-8953-F1E2ABB3F4C7}" type="sibTrans" cxnId="{4C8B129F-1D57-4F69-B553-AFE6463398FF}">
      <dgm:prSet/>
      <dgm:spPr/>
      <dgm:t>
        <a:bodyPr/>
        <a:lstStyle/>
        <a:p>
          <a:endParaRPr lang="en-US"/>
        </a:p>
      </dgm:t>
    </dgm:pt>
    <dgm:pt modelId="{CDCEC221-F951-40A4-AF4C-3B26D083E1E8}">
      <dgm:prSet phldrT="[Text]" custT="1"/>
      <dgm:spPr>
        <a:xfrm rot="16200000">
          <a:off x="1142999" y="729555"/>
          <a:ext cx="3200400" cy="1741289"/>
        </a:xfrm>
        <a:solidFill>
          <a:schemeClr val="tx2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1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Camper/parent satisfaction</a:t>
          </a:r>
          <a:r>
            <a:rPr lang="en-US" sz="11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: </a:t>
          </a:r>
          <a:r>
            <a:rPr lang="en-US" sz="11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75%</a:t>
          </a:r>
        </a:p>
      </dgm:t>
    </dgm:pt>
    <dgm:pt modelId="{6CE0E6B3-ACAD-4FBF-B1E8-2EB061F112EA}" type="parTrans" cxnId="{93A1FE41-370A-4015-8B68-03091732547A}">
      <dgm:prSet/>
      <dgm:spPr/>
      <dgm:t>
        <a:bodyPr/>
        <a:lstStyle/>
        <a:p>
          <a:endParaRPr lang="en-US"/>
        </a:p>
      </dgm:t>
    </dgm:pt>
    <dgm:pt modelId="{2D13BD8A-7131-4CD6-9877-660A351BD047}" type="sibTrans" cxnId="{93A1FE41-370A-4015-8B68-03091732547A}">
      <dgm:prSet/>
      <dgm:spPr/>
      <dgm:t>
        <a:bodyPr/>
        <a:lstStyle/>
        <a:p>
          <a:endParaRPr lang="en-US"/>
        </a:p>
      </dgm:t>
    </dgm:pt>
    <dgm:pt modelId="{442B4F42-C91C-4FF1-8EE2-887FA08D3CD0}">
      <dgm:prSet phldrT="[Text]" custT="1"/>
      <dgm:spPr>
        <a:xfrm rot="16200000">
          <a:off x="3014885" y="729555"/>
          <a:ext cx="3200400" cy="1741289"/>
        </a:xfrm>
        <a:solidFill>
          <a:schemeClr val="tx2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300" u="sng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By August 2020</a:t>
          </a:r>
        </a:p>
      </dgm:t>
    </dgm:pt>
    <dgm:pt modelId="{3250D202-0672-4811-BEDA-EADE05E8D41C}" type="parTrans" cxnId="{B32611BC-E72C-48FC-8AE7-055DEBC351AA}">
      <dgm:prSet/>
      <dgm:spPr/>
      <dgm:t>
        <a:bodyPr/>
        <a:lstStyle/>
        <a:p>
          <a:endParaRPr lang="en-US"/>
        </a:p>
      </dgm:t>
    </dgm:pt>
    <dgm:pt modelId="{DD2F2466-BFD3-4972-8B0D-A6E43E890A26}" type="sibTrans" cxnId="{B32611BC-E72C-48FC-8AE7-055DEBC351AA}">
      <dgm:prSet/>
      <dgm:spPr/>
      <dgm:t>
        <a:bodyPr/>
        <a:lstStyle/>
        <a:p>
          <a:endParaRPr lang="en-US"/>
        </a:p>
      </dgm:t>
    </dgm:pt>
    <dgm:pt modelId="{5EA97B32-3CF8-4764-93A5-7225F32CECBD}">
      <dgm:prSet phldrT="[Text]" custT="1"/>
      <dgm:spPr>
        <a:xfrm rot="16200000">
          <a:off x="3014885" y="729555"/>
          <a:ext cx="3200400" cy="1741289"/>
        </a:xfrm>
        <a:solidFill>
          <a:schemeClr val="tx2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1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Camper/parent satisfaction</a:t>
          </a:r>
          <a:r>
            <a:rPr lang="en-US" sz="11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: </a:t>
          </a:r>
          <a:r>
            <a:rPr lang="en-US" sz="11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80%</a:t>
          </a:r>
        </a:p>
      </dgm:t>
    </dgm:pt>
    <dgm:pt modelId="{006CF31F-F281-4869-9C25-5D2DBBBE2039}" type="parTrans" cxnId="{AC18F191-96AE-4D73-A114-CB469A563338}">
      <dgm:prSet/>
      <dgm:spPr/>
      <dgm:t>
        <a:bodyPr/>
        <a:lstStyle/>
        <a:p>
          <a:endParaRPr lang="en-US"/>
        </a:p>
      </dgm:t>
    </dgm:pt>
    <dgm:pt modelId="{F5B19808-FEF3-4B38-926A-0D751832596D}" type="sibTrans" cxnId="{AC18F191-96AE-4D73-A114-CB469A563338}">
      <dgm:prSet/>
      <dgm:spPr/>
      <dgm:t>
        <a:bodyPr/>
        <a:lstStyle/>
        <a:p>
          <a:endParaRPr lang="en-US"/>
        </a:p>
      </dgm:t>
    </dgm:pt>
    <dgm:pt modelId="{B5C2BD1A-959E-4E36-9FDB-8927E461894B}">
      <dgm:prSet phldrT="[Text]" custT="1"/>
      <dgm:spPr>
        <a:xfrm rot="16200000">
          <a:off x="-728885" y="729555"/>
          <a:ext cx="3200400" cy="1741289"/>
        </a:xfrm>
        <a:solidFill>
          <a:schemeClr val="tx2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1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Camper retention: </a:t>
          </a:r>
          <a:r>
            <a:rPr lang="en-US" sz="11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70%</a:t>
          </a:r>
        </a:p>
      </dgm:t>
    </dgm:pt>
    <dgm:pt modelId="{08495754-0537-4C68-B3D3-2A9CBA38BE9C}" type="parTrans" cxnId="{E6D24386-B961-4BD0-8323-0FBC66C9CD5C}">
      <dgm:prSet/>
      <dgm:spPr/>
      <dgm:t>
        <a:bodyPr/>
        <a:lstStyle/>
        <a:p>
          <a:endParaRPr lang="en-US"/>
        </a:p>
      </dgm:t>
    </dgm:pt>
    <dgm:pt modelId="{6A0236F0-FE5C-4BDD-9C46-04B03919EF8C}" type="sibTrans" cxnId="{E6D24386-B961-4BD0-8323-0FBC66C9CD5C}">
      <dgm:prSet/>
      <dgm:spPr/>
      <dgm:t>
        <a:bodyPr/>
        <a:lstStyle/>
        <a:p>
          <a:endParaRPr lang="en-US"/>
        </a:p>
      </dgm:t>
    </dgm:pt>
    <dgm:pt modelId="{5D5EDFFB-73BB-436A-BDAD-BD69236C3094}">
      <dgm:prSet phldrT="[Text]" custT="1"/>
      <dgm:spPr>
        <a:xfrm rot="16200000">
          <a:off x="-728885" y="729555"/>
          <a:ext cx="3200400" cy="1741289"/>
        </a:xfrm>
        <a:solidFill>
          <a:schemeClr val="tx2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1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Staff satisfaction: </a:t>
          </a:r>
          <a:r>
            <a:rPr lang="en-US" sz="11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90%</a:t>
          </a:r>
        </a:p>
      </dgm:t>
    </dgm:pt>
    <dgm:pt modelId="{B88E036E-812F-472F-8D90-CBA33AC79FB2}" type="parTrans" cxnId="{44599523-00EE-46D0-861C-CA0C8E8FC3AE}">
      <dgm:prSet/>
      <dgm:spPr/>
      <dgm:t>
        <a:bodyPr/>
        <a:lstStyle/>
        <a:p>
          <a:endParaRPr lang="en-US"/>
        </a:p>
      </dgm:t>
    </dgm:pt>
    <dgm:pt modelId="{E82BD357-ED9C-47A1-81DE-8AD800C7A638}" type="sibTrans" cxnId="{44599523-00EE-46D0-861C-CA0C8E8FC3AE}">
      <dgm:prSet/>
      <dgm:spPr/>
      <dgm:t>
        <a:bodyPr/>
        <a:lstStyle/>
        <a:p>
          <a:endParaRPr lang="en-US"/>
        </a:p>
      </dgm:t>
    </dgm:pt>
    <dgm:pt modelId="{A49FFA7C-E70F-4ACD-B249-C5E1939719BC}">
      <dgm:prSet phldrT="[Text]" custT="1"/>
      <dgm:spPr>
        <a:xfrm rot="16200000">
          <a:off x="-728885" y="729555"/>
          <a:ext cx="3200400" cy="1741289"/>
        </a:xfrm>
        <a:solidFill>
          <a:schemeClr val="tx2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1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Staff retention: </a:t>
          </a:r>
          <a:r>
            <a:rPr lang="en-US" sz="11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60%</a:t>
          </a:r>
        </a:p>
      </dgm:t>
    </dgm:pt>
    <dgm:pt modelId="{0CDC5B64-6D89-4773-8FBF-203561736A2C}" type="parTrans" cxnId="{0B58320D-C0C3-47EE-9722-9B1FFDE7D1A9}">
      <dgm:prSet/>
      <dgm:spPr/>
      <dgm:t>
        <a:bodyPr/>
        <a:lstStyle/>
        <a:p>
          <a:endParaRPr lang="en-US"/>
        </a:p>
      </dgm:t>
    </dgm:pt>
    <dgm:pt modelId="{C1A347F7-ABE2-42DE-AC60-B6DC0B0CB51B}" type="sibTrans" cxnId="{0B58320D-C0C3-47EE-9722-9B1FFDE7D1A9}">
      <dgm:prSet/>
      <dgm:spPr/>
      <dgm:t>
        <a:bodyPr/>
        <a:lstStyle/>
        <a:p>
          <a:endParaRPr lang="en-US"/>
        </a:p>
      </dgm:t>
    </dgm:pt>
    <dgm:pt modelId="{A08C4841-C412-4635-9036-6A2D02069252}">
      <dgm:prSet phldrT="[Text]" custT="1"/>
      <dgm:spPr>
        <a:xfrm rot="16200000">
          <a:off x="-728885" y="729555"/>
          <a:ext cx="3200400" cy="1741289"/>
        </a:xfrm>
        <a:solidFill>
          <a:schemeClr val="tx2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1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Alumni/parent engagement: </a:t>
          </a:r>
          <a:r>
            <a:rPr lang="en-US" sz="11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70 new camper referrals</a:t>
          </a:r>
        </a:p>
      </dgm:t>
    </dgm:pt>
    <dgm:pt modelId="{8E0E97FF-40F6-4767-AC16-B8A0EFAD5957}" type="parTrans" cxnId="{14959178-2898-4CE5-B0E8-DA762D14F97D}">
      <dgm:prSet/>
      <dgm:spPr/>
      <dgm:t>
        <a:bodyPr/>
        <a:lstStyle/>
        <a:p>
          <a:endParaRPr lang="en-US"/>
        </a:p>
      </dgm:t>
    </dgm:pt>
    <dgm:pt modelId="{71E29D94-6A01-492B-AC19-CD4E2ECC3ED9}" type="sibTrans" cxnId="{14959178-2898-4CE5-B0E8-DA762D14F97D}">
      <dgm:prSet/>
      <dgm:spPr/>
      <dgm:t>
        <a:bodyPr/>
        <a:lstStyle/>
        <a:p>
          <a:endParaRPr lang="en-US"/>
        </a:p>
      </dgm:t>
    </dgm:pt>
    <dgm:pt modelId="{D19AF363-1B2A-4426-BF6F-DCB45F4610F1}">
      <dgm:prSet custT="1"/>
      <dgm:spPr>
        <a:xfrm rot="16200000">
          <a:off x="1142999" y="729555"/>
          <a:ext cx="3200400" cy="1741289"/>
        </a:xfrm>
        <a:solidFill>
          <a:schemeClr val="tx2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1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Camper retention: </a:t>
          </a:r>
          <a:r>
            <a:rPr lang="en-US" sz="11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72%</a:t>
          </a:r>
        </a:p>
      </dgm:t>
    </dgm:pt>
    <dgm:pt modelId="{A5F8C767-E0E7-4D0C-B177-BF59366A9193}" type="parTrans" cxnId="{EBAADEDB-F9C7-4CA6-AB8C-E873ABCBE062}">
      <dgm:prSet/>
      <dgm:spPr/>
      <dgm:t>
        <a:bodyPr/>
        <a:lstStyle/>
        <a:p>
          <a:endParaRPr lang="en-US"/>
        </a:p>
      </dgm:t>
    </dgm:pt>
    <dgm:pt modelId="{B852AFF8-E7EA-4F96-896D-481045B35AC6}" type="sibTrans" cxnId="{EBAADEDB-F9C7-4CA6-AB8C-E873ABCBE062}">
      <dgm:prSet/>
      <dgm:spPr/>
      <dgm:t>
        <a:bodyPr/>
        <a:lstStyle/>
        <a:p>
          <a:endParaRPr lang="en-US"/>
        </a:p>
      </dgm:t>
    </dgm:pt>
    <dgm:pt modelId="{3073385F-5615-4FF6-9E4F-C47888C91A6B}">
      <dgm:prSet custT="1"/>
      <dgm:spPr>
        <a:xfrm rot="16200000">
          <a:off x="1142999" y="729555"/>
          <a:ext cx="3200400" cy="1741289"/>
        </a:xfrm>
        <a:solidFill>
          <a:schemeClr val="tx2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1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Staff satisfaction: </a:t>
          </a:r>
          <a:r>
            <a:rPr lang="en-US" sz="11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92%</a:t>
          </a:r>
        </a:p>
      </dgm:t>
    </dgm:pt>
    <dgm:pt modelId="{0763B60B-7E51-4E48-B4EB-5A4A5CE7FB9C}" type="parTrans" cxnId="{5A4CD2FD-97F3-4790-AE76-C5DB15FE4A31}">
      <dgm:prSet/>
      <dgm:spPr/>
      <dgm:t>
        <a:bodyPr/>
        <a:lstStyle/>
        <a:p>
          <a:endParaRPr lang="en-US"/>
        </a:p>
      </dgm:t>
    </dgm:pt>
    <dgm:pt modelId="{60ADA9D5-865F-4A1D-9CF9-E579CBF36293}" type="sibTrans" cxnId="{5A4CD2FD-97F3-4790-AE76-C5DB15FE4A31}">
      <dgm:prSet/>
      <dgm:spPr/>
      <dgm:t>
        <a:bodyPr/>
        <a:lstStyle/>
        <a:p>
          <a:endParaRPr lang="en-US"/>
        </a:p>
      </dgm:t>
    </dgm:pt>
    <dgm:pt modelId="{49703E4B-3BB5-4699-8CE2-C15829EB551C}">
      <dgm:prSet custT="1"/>
      <dgm:spPr>
        <a:xfrm rot="16200000">
          <a:off x="1142999" y="729555"/>
          <a:ext cx="3200400" cy="1741289"/>
        </a:xfrm>
        <a:solidFill>
          <a:schemeClr val="tx2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1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Staff retention: </a:t>
          </a:r>
          <a:r>
            <a:rPr lang="en-US" sz="11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60%</a:t>
          </a:r>
        </a:p>
      </dgm:t>
    </dgm:pt>
    <dgm:pt modelId="{6B041BC3-49B6-4893-BB4A-BD245244E2D2}" type="parTrans" cxnId="{D5B592AE-ADED-42D7-9C7A-79566713B4C9}">
      <dgm:prSet/>
      <dgm:spPr/>
      <dgm:t>
        <a:bodyPr/>
        <a:lstStyle/>
        <a:p>
          <a:endParaRPr lang="en-US"/>
        </a:p>
      </dgm:t>
    </dgm:pt>
    <dgm:pt modelId="{1A373E8B-25D3-4E8E-9FA6-380EED338C33}" type="sibTrans" cxnId="{D5B592AE-ADED-42D7-9C7A-79566713B4C9}">
      <dgm:prSet/>
      <dgm:spPr/>
      <dgm:t>
        <a:bodyPr/>
        <a:lstStyle/>
        <a:p>
          <a:endParaRPr lang="en-US"/>
        </a:p>
      </dgm:t>
    </dgm:pt>
    <dgm:pt modelId="{5C3F6822-B72E-4037-A49D-8F508753877E}">
      <dgm:prSet custT="1"/>
      <dgm:spPr>
        <a:xfrm rot="16200000">
          <a:off x="1142999" y="729555"/>
          <a:ext cx="3200400" cy="1741289"/>
        </a:xfrm>
        <a:solidFill>
          <a:schemeClr val="tx2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1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Jewish identity</a:t>
          </a:r>
          <a:r>
            <a:rPr lang="en-US" sz="1100" baseline="300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</a:t>
          </a:r>
          <a:r>
            <a:rPr lang="en-US" sz="11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: </a:t>
          </a:r>
          <a:r>
            <a:rPr lang="en-US" sz="11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50%</a:t>
          </a:r>
        </a:p>
      </dgm:t>
    </dgm:pt>
    <dgm:pt modelId="{42BC18B1-356A-4532-8357-B466F9704129}" type="parTrans" cxnId="{CA1F85F7-AFCB-4C14-8536-4E97A7A7B0AA}">
      <dgm:prSet/>
      <dgm:spPr/>
      <dgm:t>
        <a:bodyPr/>
        <a:lstStyle/>
        <a:p>
          <a:endParaRPr lang="en-US"/>
        </a:p>
      </dgm:t>
    </dgm:pt>
    <dgm:pt modelId="{CBD0C0D7-CDCF-4A4A-A4C2-7E71D0D92FFC}" type="sibTrans" cxnId="{CA1F85F7-AFCB-4C14-8536-4E97A7A7B0AA}">
      <dgm:prSet/>
      <dgm:spPr/>
      <dgm:t>
        <a:bodyPr/>
        <a:lstStyle/>
        <a:p>
          <a:endParaRPr lang="en-US"/>
        </a:p>
      </dgm:t>
    </dgm:pt>
    <dgm:pt modelId="{220619C1-7CC8-45C4-A047-B4E865EAAD97}">
      <dgm:prSet custT="1"/>
      <dgm:spPr>
        <a:xfrm rot="16200000">
          <a:off x="1142999" y="729555"/>
          <a:ext cx="3200400" cy="1741289"/>
        </a:xfrm>
        <a:solidFill>
          <a:schemeClr val="tx2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1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Alumni/parent engagement: </a:t>
          </a:r>
          <a:r>
            <a:rPr lang="en-US" sz="11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80 new camper referrals</a:t>
          </a:r>
        </a:p>
      </dgm:t>
    </dgm:pt>
    <dgm:pt modelId="{8704E79D-3F97-4325-9806-5CB2EE9466DF}" type="parTrans" cxnId="{DBB6DA4D-67DF-4500-8BCB-EBE6FC5FEF59}">
      <dgm:prSet/>
      <dgm:spPr/>
      <dgm:t>
        <a:bodyPr/>
        <a:lstStyle/>
        <a:p>
          <a:endParaRPr lang="en-US"/>
        </a:p>
      </dgm:t>
    </dgm:pt>
    <dgm:pt modelId="{96F06433-3668-4D9B-AC58-010339B55095}" type="sibTrans" cxnId="{DBB6DA4D-67DF-4500-8BCB-EBE6FC5FEF59}">
      <dgm:prSet/>
      <dgm:spPr/>
      <dgm:t>
        <a:bodyPr/>
        <a:lstStyle/>
        <a:p>
          <a:endParaRPr lang="en-US"/>
        </a:p>
      </dgm:t>
    </dgm:pt>
    <dgm:pt modelId="{B6BFDE2D-08D7-44F9-AD02-6CABDC41FC1D}">
      <dgm:prSet custT="1"/>
      <dgm:spPr>
        <a:xfrm rot="16200000">
          <a:off x="3014885" y="729555"/>
          <a:ext cx="3200400" cy="1741289"/>
        </a:xfrm>
        <a:solidFill>
          <a:schemeClr val="tx2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1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Camper retention: </a:t>
          </a:r>
          <a:r>
            <a:rPr lang="en-US" sz="11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75%</a:t>
          </a:r>
        </a:p>
      </dgm:t>
    </dgm:pt>
    <dgm:pt modelId="{74D7BA08-0399-4EFC-BE69-E3BB946FA0CF}" type="parTrans" cxnId="{B92E3B86-8313-436C-B811-4291D5218407}">
      <dgm:prSet/>
      <dgm:spPr/>
      <dgm:t>
        <a:bodyPr/>
        <a:lstStyle/>
        <a:p>
          <a:endParaRPr lang="en-US"/>
        </a:p>
      </dgm:t>
    </dgm:pt>
    <dgm:pt modelId="{A6A72377-1EFA-425F-AC39-4A44AA31A4CB}" type="sibTrans" cxnId="{B92E3B86-8313-436C-B811-4291D5218407}">
      <dgm:prSet/>
      <dgm:spPr/>
      <dgm:t>
        <a:bodyPr/>
        <a:lstStyle/>
        <a:p>
          <a:endParaRPr lang="en-US"/>
        </a:p>
      </dgm:t>
    </dgm:pt>
    <dgm:pt modelId="{0CC0D5E3-146D-4E24-84D6-DD48B29D1E66}">
      <dgm:prSet custT="1"/>
      <dgm:spPr>
        <a:xfrm rot="16200000">
          <a:off x="3014885" y="729555"/>
          <a:ext cx="3200400" cy="1741289"/>
        </a:xfrm>
        <a:solidFill>
          <a:schemeClr val="tx2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1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Staff satisfaction: </a:t>
          </a:r>
          <a:r>
            <a:rPr lang="en-US" sz="11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94%</a:t>
          </a:r>
        </a:p>
      </dgm:t>
    </dgm:pt>
    <dgm:pt modelId="{4AE9C80A-F626-4463-AFE1-95C27A04B9C6}" type="parTrans" cxnId="{DB408FCD-A775-4E15-9AD2-65924A109EA1}">
      <dgm:prSet/>
      <dgm:spPr/>
      <dgm:t>
        <a:bodyPr/>
        <a:lstStyle/>
        <a:p>
          <a:endParaRPr lang="en-US"/>
        </a:p>
      </dgm:t>
    </dgm:pt>
    <dgm:pt modelId="{73F77FE9-374A-4558-91FE-8BB06331DA4B}" type="sibTrans" cxnId="{DB408FCD-A775-4E15-9AD2-65924A109EA1}">
      <dgm:prSet/>
      <dgm:spPr/>
      <dgm:t>
        <a:bodyPr/>
        <a:lstStyle/>
        <a:p>
          <a:endParaRPr lang="en-US"/>
        </a:p>
      </dgm:t>
    </dgm:pt>
    <dgm:pt modelId="{5B3B5B57-B81C-42F9-AD4E-79786C8B37EC}">
      <dgm:prSet custT="1"/>
      <dgm:spPr>
        <a:xfrm rot="16200000">
          <a:off x="3014885" y="729555"/>
          <a:ext cx="3200400" cy="1741289"/>
        </a:xfrm>
        <a:solidFill>
          <a:schemeClr val="tx2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1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Staff retention: </a:t>
          </a:r>
          <a:r>
            <a:rPr lang="en-US" sz="11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60%</a:t>
          </a:r>
        </a:p>
      </dgm:t>
    </dgm:pt>
    <dgm:pt modelId="{E7548023-488F-483E-94B0-36D4A4F56ED6}" type="parTrans" cxnId="{72DA99FC-71AA-4F83-ABC5-25682F8ACAD8}">
      <dgm:prSet/>
      <dgm:spPr/>
      <dgm:t>
        <a:bodyPr/>
        <a:lstStyle/>
        <a:p>
          <a:endParaRPr lang="en-US"/>
        </a:p>
      </dgm:t>
    </dgm:pt>
    <dgm:pt modelId="{084CFC37-A5E1-42C4-A769-E7D31539D828}" type="sibTrans" cxnId="{72DA99FC-71AA-4F83-ABC5-25682F8ACAD8}">
      <dgm:prSet/>
      <dgm:spPr/>
      <dgm:t>
        <a:bodyPr/>
        <a:lstStyle/>
        <a:p>
          <a:endParaRPr lang="en-US"/>
        </a:p>
      </dgm:t>
    </dgm:pt>
    <dgm:pt modelId="{8DE993AD-E2E4-4330-B75A-421476AB7B60}">
      <dgm:prSet custT="1"/>
      <dgm:spPr>
        <a:xfrm rot="16200000">
          <a:off x="3014885" y="729555"/>
          <a:ext cx="3200400" cy="1741289"/>
        </a:xfrm>
        <a:solidFill>
          <a:schemeClr val="tx2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1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Jewish identity: </a:t>
          </a:r>
          <a:r>
            <a:rPr lang="en-US" sz="11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55%</a:t>
          </a:r>
        </a:p>
      </dgm:t>
    </dgm:pt>
    <dgm:pt modelId="{628393C2-3D35-42B1-A101-26A0E561FC9B}" type="parTrans" cxnId="{2466F8B6-BCF0-416D-AAE3-596071D06EE2}">
      <dgm:prSet/>
      <dgm:spPr/>
      <dgm:t>
        <a:bodyPr/>
        <a:lstStyle/>
        <a:p>
          <a:endParaRPr lang="en-US"/>
        </a:p>
      </dgm:t>
    </dgm:pt>
    <dgm:pt modelId="{09D2F2EB-678E-4DAB-BD4E-32216FD91DD6}" type="sibTrans" cxnId="{2466F8B6-BCF0-416D-AAE3-596071D06EE2}">
      <dgm:prSet/>
      <dgm:spPr/>
      <dgm:t>
        <a:bodyPr/>
        <a:lstStyle/>
        <a:p>
          <a:endParaRPr lang="en-US"/>
        </a:p>
      </dgm:t>
    </dgm:pt>
    <dgm:pt modelId="{42AD306E-EBFF-43B5-9E9B-B7FB85F86C10}">
      <dgm:prSet custT="1"/>
      <dgm:spPr>
        <a:xfrm rot="16200000">
          <a:off x="3014885" y="729555"/>
          <a:ext cx="3200400" cy="1741289"/>
        </a:xfrm>
        <a:solidFill>
          <a:schemeClr val="tx2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1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Alumni/parent engagement: </a:t>
          </a:r>
          <a:r>
            <a:rPr lang="en-US" sz="11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90 new camper referrals</a:t>
          </a:r>
        </a:p>
      </dgm:t>
    </dgm:pt>
    <dgm:pt modelId="{627E20EC-6544-40D5-979C-E0EAB6FC6336}" type="parTrans" cxnId="{396E1FE7-9905-4156-B174-4F62D424F943}">
      <dgm:prSet/>
      <dgm:spPr/>
      <dgm:t>
        <a:bodyPr/>
        <a:lstStyle/>
        <a:p>
          <a:endParaRPr lang="en-US"/>
        </a:p>
      </dgm:t>
    </dgm:pt>
    <dgm:pt modelId="{BCA1B5CD-5F02-49AA-9673-581D84FBDB3A}" type="sibTrans" cxnId="{396E1FE7-9905-4156-B174-4F62D424F943}">
      <dgm:prSet/>
      <dgm:spPr/>
      <dgm:t>
        <a:bodyPr/>
        <a:lstStyle/>
        <a:p>
          <a:endParaRPr lang="en-US"/>
        </a:p>
      </dgm:t>
    </dgm:pt>
    <dgm:pt modelId="{23C57CC6-2620-44BE-AD31-DCAA8C9388D7}" type="pres">
      <dgm:prSet presAssocID="{8AE1503E-22B3-4E12-9A30-228C05C3117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65D4EE-4FAB-42FA-9DE2-F49E20E653C4}" type="pres">
      <dgm:prSet presAssocID="{E02C9503-6061-4AEE-9B41-A542304456F7}" presName="node" presStyleLbl="node1" presStyleIdx="0" presStyleCnt="3">
        <dgm:presLayoutVars>
          <dgm:bulletEnabled val="1"/>
        </dgm:presLayoutVars>
      </dgm:prSet>
      <dgm:spPr>
        <a:prstGeom prst="flowChartManualOperation">
          <a:avLst/>
        </a:prstGeom>
      </dgm:spPr>
      <dgm:t>
        <a:bodyPr/>
        <a:lstStyle/>
        <a:p>
          <a:endParaRPr lang="en-US"/>
        </a:p>
      </dgm:t>
    </dgm:pt>
    <dgm:pt modelId="{ADA521E0-5C1B-4076-AE6F-5F792D3411C0}" type="pres">
      <dgm:prSet presAssocID="{D8AC5F4D-9072-4107-BB4C-FB91C30D9FEC}" presName="sibTrans" presStyleCnt="0"/>
      <dgm:spPr/>
    </dgm:pt>
    <dgm:pt modelId="{8AF27863-6092-441E-8C44-C9E60FDAA953}" type="pres">
      <dgm:prSet presAssocID="{2FA468C6-6574-4194-83C8-D1866E6051A8}" presName="node" presStyleLbl="node1" presStyleIdx="1" presStyleCnt="3">
        <dgm:presLayoutVars>
          <dgm:bulletEnabled val="1"/>
        </dgm:presLayoutVars>
      </dgm:prSet>
      <dgm:spPr>
        <a:prstGeom prst="flowChartManualOperation">
          <a:avLst/>
        </a:prstGeom>
      </dgm:spPr>
      <dgm:t>
        <a:bodyPr/>
        <a:lstStyle/>
        <a:p>
          <a:endParaRPr lang="en-US"/>
        </a:p>
      </dgm:t>
    </dgm:pt>
    <dgm:pt modelId="{D1704014-19D1-4217-8C58-2AD3A3CB7BC5}" type="pres">
      <dgm:prSet presAssocID="{B8BBCC30-ACCB-4C44-8953-F1E2ABB3F4C7}" presName="sibTrans" presStyleCnt="0"/>
      <dgm:spPr/>
    </dgm:pt>
    <dgm:pt modelId="{8EB8F8E5-B775-44DA-9AA5-877886F8D76F}" type="pres">
      <dgm:prSet presAssocID="{442B4F42-C91C-4FF1-8EE2-887FA08D3CD0}" presName="node" presStyleLbl="node1" presStyleIdx="2" presStyleCnt="3">
        <dgm:presLayoutVars>
          <dgm:bulletEnabled val="1"/>
        </dgm:presLayoutVars>
      </dgm:prSet>
      <dgm:spPr>
        <a:prstGeom prst="flowChartManualOperation">
          <a:avLst/>
        </a:prstGeom>
      </dgm:spPr>
      <dgm:t>
        <a:bodyPr/>
        <a:lstStyle/>
        <a:p>
          <a:endParaRPr lang="en-US"/>
        </a:p>
      </dgm:t>
    </dgm:pt>
  </dgm:ptLst>
  <dgm:cxnLst>
    <dgm:cxn modelId="{0421A2A0-7CB3-4A92-81D1-4B56DD990BD6}" type="presOf" srcId="{B6BFDE2D-08D7-44F9-AD02-6CABDC41FC1D}" destId="{8EB8F8E5-B775-44DA-9AA5-877886F8D76F}" srcOrd="0" destOrd="2" presId="urn:microsoft.com/office/officeart/2005/8/layout/hList6"/>
    <dgm:cxn modelId="{44599523-00EE-46D0-861C-CA0C8E8FC3AE}" srcId="{E02C9503-6061-4AEE-9B41-A542304456F7}" destId="{5D5EDFFB-73BB-436A-BDAD-BD69236C3094}" srcOrd="2" destOrd="0" parTransId="{B88E036E-812F-472F-8D90-CBA33AC79FB2}" sibTransId="{E82BD357-ED9C-47A1-81DE-8AD800C7A638}"/>
    <dgm:cxn modelId="{7664D94B-2FC7-4E8E-AEEC-99A59631B107}" type="presOf" srcId="{5C3F6822-B72E-4037-A49D-8F508753877E}" destId="{8AF27863-6092-441E-8C44-C9E60FDAA953}" srcOrd="0" destOrd="5" presId="urn:microsoft.com/office/officeart/2005/8/layout/hList6"/>
    <dgm:cxn modelId="{4C8B129F-1D57-4F69-B553-AFE6463398FF}" srcId="{8AE1503E-22B3-4E12-9A30-228C05C31171}" destId="{2FA468C6-6574-4194-83C8-D1866E6051A8}" srcOrd="1" destOrd="0" parTransId="{4AF2989F-8F42-4B09-B9FB-4A2ADBD733C6}" sibTransId="{B8BBCC30-ACCB-4C44-8953-F1E2ABB3F4C7}"/>
    <dgm:cxn modelId="{DB408FCD-A775-4E15-9AD2-65924A109EA1}" srcId="{442B4F42-C91C-4FF1-8EE2-887FA08D3CD0}" destId="{0CC0D5E3-146D-4E24-84D6-DD48B29D1E66}" srcOrd="2" destOrd="0" parTransId="{4AE9C80A-F626-4463-AFE1-95C27A04B9C6}" sibTransId="{73F77FE9-374A-4558-91FE-8BB06331DA4B}"/>
    <dgm:cxn modelId="{20787503-F1C6-4935-8640-6E396EE7DCEB}" type="presOf" srcId="{CDCEC221-F951-40A4-AF4C-3B26D083E1E8}" destId="{8AF27863-6092-441E-8C44-C9E60FDAA953}" srcOrd="0" destOrd="1" presId="urn:microsoft.com/office/officeart/2005/8/layout/hList6"/>
    <dgm:cxn modelId="{14959178-2898-4CE5-B0E8-DA762D14F97D}" srcId="{E02C9503-6061-4AEE-9B41-A542304456F7}" destId="{A08C4841-C412-4635-9036-6A2D02069252}" srcOrd="5" destOrd="0" parTransId="{8E0E97FF-40F6-4767-AC16-B8A0EFAD5957}" sibTransId="{71E29D94-6A01-492B-AC19-CD4E2ECC3ED9}"/>
    <dgm:cxn modelId="{0B58320D-C0C3-47EE-9722-9B1FFDE7D1A9}" srcId="{E02C9503-6061-4AEE-9B41-A542304456F7}" destId="{A49FFA7C-E70F-4ACD-B249-C5E1939719BC}" srcOrd="3" destOrd="0" parTransId="{0CDC5B64-6D89-4773-8FBF-203561736A2C}" sibTransId="{C1A347F7-ABE2-42DE-AC60-B6DC0B0CB51B}"/>
    <dgm:cxn modelId="{EA1A2142-53F6-4746-ABB1-C8D6A7CF671C}" type="presOf" srcId="{B5C2BD1A-959E-4E36-9FDB-8927E461894B}" destId="{F365D4EE-4FAB-42FA-9DE2-F49E20E653C4}" srcOrd="0" destOrd="2" presId="urn:microsoft.com/office/officeart/2005/8/layout/hList6"/>
    <dgm:cxn modelId="{E6D24386-B961-4BD0-8323-0FBC66C9CD5C}" srcId="{E02C9503-6061-4AEE-9B41-A542304456F7}" destId="{B5C2BD1A-959E-4E36-9FDB-8927E461894B}" srcOrd="1" destOrd="0" parTransId="{08495754-0537-4C68-B3D3-2A9CBA38BE9C}" sibTransId="{6A0236F0-FE5C-4BDD-9C46-04B03919EF8C}"/>
    <dgm:cxn modelId="{396E1FE7-9905-4156-B174-4F62D424F943}" srcId="{442B4F42-C91C-4FF1-8EE2-887FA08D3CD0}" destId="{42AD306E-EBFF-43B5-9E9B-B7FB85F86C10}" srcOrd="5" destOrd="0" parTransId="{627E20EC-6544-40D5-979C-E0EAB6FC6336}" sibTransId="{BCA1B5CD-5F02-49AA-9673-581D84FBDB3A}"/>
    <dgm:cxn modelId="{F13A0350-DB05-49E4-8732-F562BE1F5072}" srcId="{E02C9503-6061-4AEE-9B41-A542304456F7}" destId="{8256E842-94FC-43A7-AF9B-352B93A16708}" srcOrd="4" destOrd="0" parTransId="{0915D186-1678-4C15-9FDD-BC398FBF9C35}" sibTransId="{5F57D589-5D6D-4153-9B74-97DD12B748AB}"/>
    <dgm:cxn modelId="{C82B60D1-A34C-4F63-B43F-92637A0C42E3}" type="presOf" srcId="{000811F2-31EF-4CC8-B783-8430720E0427}" destId="{F365D4EE-4FAB-42FA-9DE2-F49E20E653C4}" srcOrd="0" destOrd="1" presId="urn:microsoft.com/office/officeart/2005/8/layout/hList6"/>
    <dgm:cxn modelId="{85C18B19-A1AC-4E66-ACC4-07A27BF74B8A}" type="presOf" srcId="{220619C1-7CC8-45C4-A047-B4E865EAAD97}" destId="{8AF27863-6092-441E-8C44-C9E60FDAA953}" srcOrd="0" destOrd="6" presId="urn:microsoft.com/office/officeart/2005/8/layout/hList6"/>
    <dgm:cxn modelId="{CA1F85F7-AFCB-4C14-8536-4E97A7A7B0AA}" srcId="{2FA468C6-6574-4194-83C8-D1866E6051A8}" destId="{5C3F6822-B72E-4037-A49D-8F508753877E}" srcOrd="4" destOrd="0" parTransId="{42BC18B1-356A-4532-8357-B466F9704129}" sibTransId="{CBD0C0D7-CDCF-4A4A-A4C2-7E71D0D92FFC}"/>
    <dgm:cxn modelId="{B55F3DBA-433A-4C17-91C8-D9ACE94FA019}" type="presOf" srcId="{5B3B5B57-B81C-42F9-AD4E-79786C8B37EC}" destId="{8EB8F8E5-B775-44DA-9AA5-877886F8D76F}" srcOrd="0" destOrd="4" presId="urn:microsoft.com/office/officeart/2005/8/layout/hList6"/>
    <dgm:cxn modelId="{5A4CD2FD-97F3-4790-AE76-C5DB15FE4A31}" srcId="{2FA468C6-6574-4194-83C8-D1866E6051A8}" destId="{3073385F-5615-4FF6-9E4F-C47888C91A6B}" srcOrd="2" destOrd="0" parTransId="{0763B60B-7E51-4E48-B4EB-5A4A5CE7FB9C}" sibTransId="{60ADA9D5-865F-4A1D-9CF9-E579CBF36293}"/>
    <dgm:cxn modelId="{2466F8B6-BCF0-416D-AAE3-596071D06EE2}" srcId="{442B4F42-C91C-4FF1-8EE2-887FA08D3CD0}" destId="{8DE993AD-E2E4-4330-B75A-421476AB7B60}" srcOrd="4" destOrd="0" parTransId="{628393C2-3D35-42B1-A101-26A0E561FC9B}" sibTransId="{09D2F2EB-678E-4DAB-BD4E-32216FD91DD6}"/>
    <dgm:cxn modelId="{AC18F191-96AE-4D73-A114-CB469A563338}" srcId="{442B4F42-C91C-4FF1-8EE2-887FA08D3CD0}" destId="{5EA97B32-3CF8-4764-93A5-7225F32CECBD}" srcOrd="0" destOrd="0" parTransId="{006CF31F-F281-4869-9C25-5D2DBBBE2039}" sibTransId="{F5B19808-FEF3-4B38-926A-0D751832596D}"/>
    <dgm:cxn modelId="{D5B592AE-ADED-42D7-9C7A-79566713B4C9}" srcId="{2FA468C6-6574-4194-83C8-D1866E6051A8}" destId="{49703E4B-3BB5-4699-8CE2-C15829EB551C}" srcOrd="3" destOrd="0" parTransId="{6B041BC3-49B6-4893-BB4A-BD245244E2D2}" sibTransId="{1A373E8B-25D3-4E8E-9FA6-380EED338C33}"/>
    <dgm:cxn modelId="{72DA99FC-71AA-4F83-ABC5-25682F8ACAD8}" srcId="{442B4F42-C91C-4FF1-8EE2-887FA08D3CD0}" destId="{5B3B5B57-B81C-42F9-AD4E-79786C8B37EC}" srcOrd="3" destOrd="0" parTransId="{E7548023-488F-483E-94B0-36D4A4F56ED6}" sibTransId="{084CFC37-A5E1-42C4-A769-E7D31539D828}"/>
    <dgm:cxn modelId="{EB742208-7575-44F8-BFAB-17E7B05BCBB5}" srcId="{E02C9503-6061-4AEE-9B41-A542304456F7}" destId="{000811F2-31EF-4CC8-B783-8430720E0427}" srcOrd="0" destOrd="0" parTransId="{20BAFCE6-0FEE-4438-AFB9-ADF23C0B50AC}" sibTransId="{1D9C86D9-8B8F-4A8D-83C4-E670EEE7D659}"/>
    <dgm:cxn modelId="{23F8D7EB-CC68-4894-8781-02B2335E3720}" type="presOf" srcId="{5D5EDFFB-73BB-436A-BDAD-BD69236C3094}" destId="{F365D4EE-4FAB-42FA-9DE2-F49E20E653C4}" srcOrd="0" destOrd="3" presId="urn:microsoft.com/office/officeart/2005/8/layout/hList6"/>
    <dgm:cxn modelId="{D2A8785D-F761-4059-A75B-EE35EB13F7F4}" type="presOf" srcId="{8DE993AD-E2E4-4330-B75A-421476AB7B60}" destId="{8EB8F8E5-B775-44DA-9AA5-877886F8D76F}" srcOrd="0" destOrd="5" presId="urn:microsoft.com/office/officeart/2005/8/layout/hList6"/>
    <dgm:cxn modelId="{F18117F0-7AF6-4280-9DB6-FC93FA361B73}" type="presOf" srcId="{8AE1503E-22B3-4E12-9A30-228C05C31171}" destId="{23C57CC6-2620-44BE-AD31-DCAA8C9388D7}" srcOrd="0" destOrd="0" presId="urn:microsoft.com/office/officeart/2005/8/layout/hList6"/>
    <dgm:cxn modelId="{93A1FE41-370A-4015-8B68-03091732547A}" srcId="{2FA468C6-6574-4194-83C8-D1866E6051A8}" destId="{CDCEC221-F951-40A4-AF4C-3B26D083E1E8}" srcOrd="0" destOrd="0" parTransId="{6CE0E6B3-ACAD-4FBF-B1E8-2EB061F112EA}" sibTransId="{2D13BD8A-7131-4CD6-9877-660A351BD047}"/>
    <dgm:cxn modelId="{03EFD288-1145-447F-AF49-6DECCB44CDA8}" type="presOf" srcId="{2FA468C6-6574-4194-83C8-D1866E6051A8}" destId="{8AF27863-6092-441E-8C44-C9E60FDAA953}" srcOrd="0" destOrd="0" presId="urn:microsoft.com/office/officeart/2005/8/layout/hList6"/>
    <dgm:cxn modelId="{65C1C3CD-352F-4AD6-A254-1ECBF9352D5E}" type="presOf" srcId="{0CC0D5E3-146D-4E24-84D6-DD48B29D1E66}" destId="{8EB8F8E5-B775-44DA-9AA5-877886F8D76F}" srcOrd="0" destOrd="3" presId="urn:microsoft.com/office/officeart/2005/8/layout/hList6"/>
    <dgm:cxn modelId="{B92E3B86-8313-436C-B811-4291D5218407}" srcId="{442B4F42-C91C-4FF1-8EE2-887FA08D3CD0}" destId="{B6BFDE2D-08D7-44F9-AD02-6CABDC41FC1D}" srcOrd="1" destOrd="0" parTransId="{74D7BA08-0399-4EFC-BE69-E3BB946FA0CF}" sibTransId="{A6A72377-1EFA-425F-AC39-4A44AA31A4CB}"/>
    <dgm:cxn modelId="{EBAADEDB-F9C7-4CA6-AB8C-E873ABCBE062}" srcId="{2FA468C6-6574-4194-83C8-D1866E6051A8}" destId="{D19AF363-1B2A-4426-BF6F-DCB45F4610F1}" srcOrd="1" destOrd="0" parTransId="{A5F8C767-E0E7-4D0C-B177-BF59366A9193}" sibTransId="{B852AFF8-E7EA-4F96-896D-481045B35AC6}"/>
    <dgm:cxn modelId="{C970633A-D79D-4484-8FF9-FD9BD73E184C}" srcId="{8AE1503E-22B3-4E12-9A30-228C05C31171}" destId="{E02C9503-6061-4AEE-9B41-A542304456F7}" srcOrd="0" destOrd="0" parTransId="{F50C06B4-ADB5-4991-919F-327DFBECA570}" sibTransId="{D8AC5F4D-9072-4107-BB4C-FB91C30D9FEC}"/>
    <dgm:cxn modelId="{DBB6DA4D-67DF-4500-8BCB-EBE6FC5FEF59}" srcId="{2FA468C6-6574-4194-83C8-D1866E6051A8}" destId="{220619C1-7CC8-45C4-A047-B4E865EAAD97}" srcOrd="5" destOrd="0" parTransId="{8704E79D-3F97-4325-9806-5CB2EE9466DF}" sibTransId="{96F06433-3668-4D9B-AC58-010339B55095}"/>
    <dgm:cxn modelId="{97CE0B02-EFD0-4C30-AE58-31C89CBF94D3}" type="presOf" srcId="{49703E4B-3BB5-4699-8CE2-C15829EB551C}" destId="{8AF27863-6092-441E-8C44-C9E60FDAA953}" srcOrd="0" destOrd="4" presId="urn:microsoft.com/office/officeart/2005/8/layout/hList6"/>
    <dgm:cxn modelId="{7B67832A-17C9-4C00-99B3-9984A2027273}" type="presOf" srcId="{8256E842-94FC-43A7-AF9B-352B93A16708}" destId="{F365D4EE-4FAB-42FA-9DE2-F49E20E653C4}" srcOrd="0" destOrd="5" presId="urn:microsoft.com/office/officeart/2005/8/layout/hList6"/>
    <dgm:cxn modelId="{B32611BC-E72C-48FC-8AE7-055DEBC351AA}" srcId="{8AE1503E-22B3-4E12-9A30-228C05C31171}" destId="{442B4F42-C91C-4FF1-8EE2-887FA08D3CD0}" srcOrd="2" destOrd="0" parTransId="{3250D202-0672-4811-BEDA-EADE05E8D41C}" sibTransId="{DD2F2466-BFD3-4972-8B0D-A6E43E890A26}"/>
    <dgm:cxn modelId="{6F5FE6C7-FEAC-4F03-BF8B-04F39A883A4C}" type="presOf" srcId="{A49FFA7C-E70F-4ACD-B249-C5E1939719BC}" destId="{F365D4EE-4FAB-42FA-9DE2-F49E20E653C4}" srcOrd="0" destOrd="4" presId="urn:microsoft.com/office/officeart/2005/8/layout/hList6"/>
    <dgm:cxn modelId="{0D9CC821-9B77-4159-9C6D-F13F18F3A9DB}" type="presOf" srcId="{5EA97B32-3CF8-4764-93A5-7225F32CECBD}" destId="{8EB8F8E5-B775-44DA-9AA5-877886F8D76F}" srcOrd="0" destOrd="1" presId="urn:microsoft.com/office/officeart/2005/8/layout/hList6"/>
    <dgm:cxn modelId="{49C0F2F8-F2E5-4A8E-8C99-52A45E555BFD}" type="presOf" srcId="{E02C9503-6061-4AEE-9B41-A542304456F7}" destId="{F365D4EE-4FAB-42FA-9DE2-F49E20E653C4}" srcOrd="0" destOrd="0" presId="urn:microsoft.com/office/officeart/2005/8/layout/hList6"/>
    <dgm:cxn modelId="{5D4C07AF-E775-49C8-96BC-A6421F899333}" type="presOf" srcId="{D19AF363-1B2A-4426-BF6F-DCB45F4610F1}" destId="{8AF27863-6092-441E-8C44-C9E60FDAA953}" srcOrd="0" destOrd="2" presId="urn:microsoft.com/office/officeart/2005/8/layout/hList6"/>
    <dgm:cxn modelId="{63771441-8909-40ED-B0B7-FCF8A0A95351}" type="presOf" srcId="{442B4F42-C91C-4FF1-8EE2-887FA08D3CD0}" destId="{8EB8F8E5-B775-44DA-9AA5-877886F8D76F}" srcOrd="0" destOrd="0" presId="urn:microsoft.com/office/officeart/2005/8/layout/hList6"/>
    <dgm:cxn modelId="{32193E69-8106-484E-A5A8-89724A479D94}" type="presOf" srcId="{42AD306E-EBFF-43B5-9E9B-B7FB85F86C10}" destId="{8EB8F8E5-B775-44DA-9AA5-877886F8D76F}" srcOrd="0" destOrd="6" presId="urn:microsoft.com/office/officeart/2005/8/layout/hList6"/>
    <dgm:cxn modelId="{83620E5C-EA2E-42D7-8FD6-B5CF83DAB2DD}" type="presOf" srcId="{3073385F-5615-4FF6-9E4F-C47888C91A6B}" destId="{8AF27863-6092-441E-8C44-C9E60FDAA953}" srcOrd="0" destOrd="3" presId="urn:microsoft.com/office/officeart/2005/8/layout/hList6"/>
    <dgm:cxn modelId="{A05030C9-A017-4A3B-B9AC-8768FE739862}" type="presOf" srcId="{A08C4841-C412-4635-9036-6A2D02069252}" destId="{F365D4EE-4FAB-42FA-9DE2-F49E20E653C4}" srcOrd="0" destOrd="6" presId="urn:microsoft.com/office/officeart/2005/8/layout/hList6"/>
    <dgm:cxn modelId="{6ABFCFF4-FADE-4A51-B7D4-F6E8DF26B084}" type="presParOf" srcId="{23C57CC6-2620-44BE-AD31-DCAA8C9388D7}" destId="{F365D4EE-4FAB-42FA-9DE2-F49E20E653C4}" srcOrd="0" destOrd="0" presId="urn:microsoft.com/office/officeart/2005/8/layout/hList6"/>
    <dgm:cxn modelId="{CEF8FA06-D242-4CDC-8A84-09B3F2975A83}" type="presParOf" srcId="{23C57CC6-2620-44BE-AD31-DCAA8C9388D7}" destId="{ADA521E0-5C1B-4076-AE6F-5F792D3411C0}" srcOrd="1" destOrd="0" presId="urn:microsoft.com/office/officeart/2005/8/layout/hList6"/>
    <dgm:cxn modelId="{C31CA84C-8E06-4BB9-B24B-ACE7108F00C6}" type="presParOf" srcId="{23C57CC6-2620-44BE-AD31-DCAA8C9388D7}" destId="{8AF27863-6092-441E-8C44-C9E60FDAA953}" srcOrd="2" destOrd="0" presId="urn:microsoft.com/office/officeart/2005/8/layout/hList6"/>
    <dgm:cxn modelId="{82E8F0C9-EB6A-4F45-986D-F2FEE27AA165}" type="presParOf" srcId="{23C57CC6-2620-44BE-AD31-DCAA8C9388D7}" destId="{D1704014-19D1-4217-8C58-2AD3A3CB7BC5}" srcOrd="3" destOrd="0" presId="urn:microsoft.com/office/officeart/2005/8/layout/hList6"/>
    <dgm:cxn modelId="{65D45391-AF42-4DED-956A-674F3CA3AFF8}" type="presParOf" srcId="{23C57CC6-2620-44BE-AD31-DCAA8C9388D7}" destId="{8EB8F8E5-B775-44DA-9AA5-877886F8D76F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38171A-319D-4BDB-A763-023E8A85B3D8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F4C58E27-5147-4D71-803C-DB524DC5991F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  <a:latin typeface="Calibri" panose="020F0502020204030204" pitchFamily="34" charset="0"/>
            </a:rPr>
            <a:t>Best-in-class communications</a:t>
          </a:r>
          <a:endParaRPr lang="en-US" sz="14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C69F428-BDD4-4476-8D17-B2738D64D9F7}" type="parTrans" cxnId="{B70A9594-C85E-4F69-9126-7231A5F6603C}">
      <dgm:prSet/>
      <dgm:spPr/>
      <dgm:t>
        <a:bodyPr/>
        <a:lstStyle/>
        <a:p>
          <a:endParaRPr lang="en-US"/>
        </a:p>
      </dgm:t>
    </dgm:pt>
    <dgm:pt modelId="{3DB11BD3-94F5-4C5B-9400-7A02B0CED596}" type="sibTrans" cxnId="{B70A9594-C85E-4F69-9126-7231A5F6603C}">
      <dgm:prSet/>
      <dgm:spPr/>
      <dgm:t>
        <a:bodyPr/>
        <a:lstStyle/>
        <a:p>
          <a:endParaRPr lang="en-US"/>
        </a:p>
      </dgm:t>
    </dgm:pt>
    <dgm:pt modelId="{F1435719-16E1-48C6-B96C-E8DD15891B9A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  <a:latin typeface="Calibri" panose="020F0502020204030204" pitchFamily="34" charset="0"/>
            </a:rPr>
            <a:t>“Cocoon of Care”</a:t>
          </a:r>
          <a:endParaRPr lang="en-US" sz="14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39AF69E-07D6-4584-8AC6-FE1C48154F51}" type="parTrans" cxnId="{172A03E8-9327-411B-BBE0-53B84B611592}">
      <dgm:prSet/>
      <dgm:spPr/>
      <dgm:t>
        <a:bodyPr/>
        <a:lstStyle/>
        <a:p>
          <a:endParaRPr lang="en-US"/>
        </a:p>
      </dgm:t>
    </dgm:pt>
    <dgm:pt modelId="{725F2EF7-CC71-4DC1-BED8-C32A403E8249}" type="sibTrans" cxnId="{172A03E8-9327-411B-BBE0-53B84B611592}">
      <dgm:prSet/>
      <dgm:spPr/>
      <dgm:t>
        <a:bodyPr/>
        <a:lstStyle/>
        <a:p>
          <a:endParaRPr lang="en-US"/>
        </a:p>
      </dgm:t>
    </dgm:pt>
    <dgm:pt modelId="{120C6080-EB3E-4710-A8BB-49AA25FE2455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  <a:latin typeface="Calibri" panose="020F0502020204030204" pitchFamily="34" charset="0"/>
            </a:rPr>
            <a:t>High-quality programming &amp; specialties</a:t>
          </a:r>
          <a:endParaRPr lang="en-US" sz="14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281D1C59-BB19-4977-BA16-C67D69C0579D}" type="parTrans" cxnId="{67B1AF54-0185-4812-9BF9-6EBEAD7C81B0}">
      <dgm:prSet/>
      <dgm:spPr/>
      <dgm:t>
        <a:bodyPr/>
        <a:lstStyle/>
        <a:p>
          <a:endParaRPr lang="en-US"/>
        </a:p>
      </dgm:t>
    </dgm:pt>
    <dgm:pt modelId="{84E29A0B-FD30-4C7F-B481-2CB9BF794A2F}" type="sibTrans" cxnId="{67B1AF54-0185-4812-9BF9-6EBEAD7C81B0}">
      <dgm:prSet/>
      <dgm:spPr/>
      <dgm:t>
        <a:bodyPr/>
        <a:lstStyle/>
        <a:p>
          <a:endParaRPr lang="en-US"/>
        </a:p>
      </dgm:t>
    </dgm:pt>
    <dgm:pt modelId="{90634587-96F7-4438-99C2-22CA8204041D}" type="pres">
      <dgm:prSet presAssocID="{7238171A-319D-4BDB-A763-023E8A85B3D8}" presName="arrowDiagram" presStyleCnt="0">
        <dgm:presLayoutVars>
          <dgm:chMax val="5"/>
          <dgm:dir/>
          <dgm:resizeHandles val="exact"/>
        </dgm:presLayoutVars>
      </dgm:prSet>
      <dgm:spPr/>
    </dgm:pt>
    <dgm:pt modelId="{F548A10F-35D3-44E7-9900-6595C7617358}" type="pres">
      <dgm:prSet presAssocID="{7238171A-319D-4BDB-A763-023E8A85B3D8}" presName="arrow" presStyleLbl="bgShp" presStyleIdx="0" presStyleCnt="1" custScaleY="84132" custLinFactNeighborY="2184"/>
      <dgm:spPr>
        <a:solidFill>
          <a:schemeClr val="tx2">
            <a:lumMod val="75000"/>
          </a:schemeClr>
        </a:solidFill>
      </dgm:spPr>
    </dgm:pt>
    <dgm:pt modelId="{7F031ADD-6843-486A-8203-ABF677CC27CD}" type="pres">
      <dgm:prSet presAssocID="{7238171A-319D-4BDB-A763-023E8A85B3D8}" presName="arrowDiagram3" presStyleCnt="0"/>
      <dgm:spPr/>
    </dgm:pt>
    <dgm:pt modelId="{DC42C541-2379-47FE-9335-DAE0C5F05D61}" type="pres">
      <dgm:prSet presAssocID="{F4C58E27-5147-4D71-803C-DB524DC5991F}" presName="bullet3a" presStyleLbl="node1" presStyleIdx="0" presStyleCnt="3" custLinFactNeighborY="-22476"/>
      <dgm:spPr>
        <a:solidFill>
          <a:schemeClr val="accent1">
            <a:lumMod val="60000"/>
            <a:lumOff val="40000"/>
          </a:schemeClr>
        </a:solidFill>
      </dgm:spPr>
    </dgm:pt>
    <dgm:pt modelId="{2EEAE5D1-76CA-4FF4-B22C-18D098E65AE2}" type="pres">
      <dgm:prSet presAssocID="{F4C58E27-5147-4D71-803C-DB524DC5991F}" presName="textBox3a" presStyleLbl="revTx" presStyleIdx="0" presStyleCnt="3" custScaleX="109102" custScaleY="71158" custLinFactNeighborY="32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0EE53E-4F6C-4EEC-88A8-124E7985D61C}" type="pres">
      <dgm:prSet presAssocID="{F1435719-16E1-48C6-B96C-E8DD15891B9A}" presName="bullet3b" presStyleLbl="node1" presStyleIdx="1" presStyleCnt="3" custLinFactNeighborX="95841" custLinFactNeighborY="12436"/>
      <dgm:spPr>
        <a:solidFill>
          <a:schemeClr val="accent1">
            <a:lumMod val="60000"/>
            <a:lumOff val="40000"/>
          </a:schemeClr>
        </a:solidFill>
      </dgm:spPr>
    </dgm:pt>
    <dgm:pt modelId="{A931BA1A-95BD-48A3-ABEF-5B9A24A2614B}" type="pres">
      <dgm:prSet presAssocID="{F1435719-16E1-48C6-B96C-E8DD15891B9A}" presName="textBox3b" presStyleLbl="revTx" presStyleIdx="1" presStyleCnt="3" custScaleY="26236" custLinFactNeighborY="-148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87697B-292E-496C-9C50-631397384939}" type="pres">
      <dgm:prSet presAssocID="{120C6080-EB3E-4710-A8BB-49AA25FE2455}" presName="bullet3c" presStyleLbl="node1" presStyleIdx="2" presStyleCnt="3" custLinFactNeighborX="98901" custLinFactNeighborY="35146"/>
      <dgm:spPr>
        <a:solidFill>
          <a:schemeClr val="accent1">
            <a:lumMod val="60000"/>
            <a:lumOff val="40000"/>
          </a:schemeClr>
        </a:solidFill>
      </dgm:spPr>
    </dgm:pt>
    <dgm:pt modelId="{668F0EAB-D7BC-4F6D-86F6-9525500B512C}" type="pres">
      <dgm:prSet presAssocID="{120C6080-EB3E-4710-A8BB-49AA25FE2455}" presName="textBox3c" presStyleLbl="revTx" presStyleIdx="2" presStyleCnt="3" custScaleY="29082" custLinFactNeighborX="-8689" custLinFactNeighborY="-140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FF7714-36FC-4944-B14D-90F6DA2BF3C6}" type="presOf" srcId="{F1435719-16E1-48C6-B96C-E8DD15891B9A}" destId="{A931BA1A-95BD-48A3-ABEF-5B9A24A2614B}" srcOrd="0" destOrd="0" presId="urn:microsoft.com/office/officeart/2005/8/layout/arrow2"/>
    <dgm:cxn modelId="{082F249A-52E8-40F0-AC39-2427288DB9DC}" type="presOf" srcId="{120C6080-EB3E-4710-A8BB-49AA25FE2455}" destId="{668F0EAB-D7BC-4F6D-86F6-9525500B512C}" srcOrd="0" destOrd="0" presId="urn:microsoft.com/office/officeart/2005/8/layout/arrow2"/>
    <dgm:cxn modelId="{B70A9594-C85E-4F69-9126-7231A5F6603C}" srcId="{7238171A-319D-4BDB-A763-023E8A85B3D8}" destId="{F4C58E27-5147-4D71-803C-DB524DC5991F}" srcOrd="0" destOrd="0" parTransId="{4C69F428-BDD4-4476-8D17-B2738D64D9F7}" sibTransId="{3DB11BD3-94F5-4C5B-9400-7A02B0CED596}"/>
    <dgm:cxn modelId="{67B1AF54-0185-4812-9BF9-6EBEAD7C81B0}" srcId="{7238171A-319D-4BDB-A763-023E8A85B3D8}" destId="{120C6080-EB3E-4710-A8BB-49AA25FE2455}" srcOrd="2" destOrd="0" parTransId="{281D1C59-BB19-4977-BA16-C67D69C0579D}" sibTransId="{84E29A0B-FD30-4C7F-B481-2CB9BF794A2F}"/>
    <dgm:cxn modelId="{E89B0670-FA14-44A7-81AD-1470290786D3}" type="presOf" srcId="{7238171A-319D-4BDB-A763-023E8A85B3D8}" destId="{90634587-96F7-4438-99C2-22CA8204041D}" srcOrd="0" destOrd="0" presId="urn:microsoft.com/office/officeart/2005/8/layout/arrow2"/>
    <dgm:cxn modelId="{172A03E8-9327-411B-BBE0-53B84B611592}" srcId="{7238171A-319D-4BDB-A763-023E8A85B3D8}" destId="{F1435719-16E1-48C6-B96C-E8DD15891B9A}" srcOrd="1" destOrd="0" parTransId="{639AF69E-07D6-4584-8AC6-FE1C48154F51}" sibTransId="{725F2EF7-CC71-4DC1-BED8-C32A403E8249}"/>
    <dgm:cxn modelId="{D31E13D8-5F63-480C-8DE4-ED4C1D8DC003}" type="presOf" srcId="{F4C58E27-5147-4D71-803C-DB524DC5991F}" destId="{2EEAE5D1-76CA-4FF4-B22C-18D098E65AE2}" srcOrd="0" destOrd="0" presId="urn:microsoft.com/office/officeart/2005/8/layout/arrow2"/>
    <dgm:cxn modelId="{C7798838-A0C0-4B84-A013-E0C9392C1422}" type="presParOf" srcId="{90634587-96F7-4438-99C2-22CA8204041D}" destId="{F548A10F-35D3-44E7-9900-6595C7617358}" srcOrd="0" destOrd="0" presId="urn:microsoft.com/office/officeart/2005/8/layout/arrow2"/>
    <dgm:cxn modelId="{2DFCD1F9-1C4E-421D-A2E1-C0CA80931140}" type="presParOf" srcId="{90634587-96F7-4438-99C2-22CA8204041D}" destId="{7F031ADD-6843-486A-8203-ABF677CC27CD}" srcOrd="1" destOrd="0" presId="urn:microsoft.com/office/officeart/2005/8/layout/arrow2"/>
    <dgm:cxn modelId="{1AC8EAC9-FA39-4831-8599-ED24D60B2E01}" type="presParOf" srcId="{7F031ADD-6843-486A-8203-ABF677CC27CD}" destId="{DC42C541-2379-47FE-9335-DAE0C5F05D61}" srcOrd="0" destOrd="0" presId="urn:microsoft.com/office/officeart/2005/8/layout/arrow2"/>
    <dgm:cxn modelId="{F082BDDA-FCC6-43E6-AEE4-6D3B2F242F60}" type="presParOf" srcId="{7F031ADD-6843-486A-8203-ABF677CC27CD}" destId="{2EEAE5D1-76CA-4FF4-B22C-18D098E65AE2}" srcOrd="1" destOrd="0" presId="urn:microsoft.com/office/officeart/2005/8/layout/arrow2"/>
    <dgm:cxn modelId="{2BC90464-7130-41FB-8013-B49726E324EC}" type="presParOf" srcId="{7F031ADD-6843-486A-8203-ABF677CC27CD}" destId="{480EE53E-4F6C-4EEC-88A8-124E7985D61C}" srcOrd="2" destOrd="0" presId="urn:microsoft.com/office/officeart/2005/8/layout/arrow2"/>
    <dgm:cxn modelId="{5E9748F8-76B5-4767-BEC8-B163E4CB0DFA}" type="presParOf" srcId="{7F031ADD-6843-486A-8203-ABF677CC27CD}" destId="{A931BA1A-95BD-48A3-ABEF-5B9A24A2614B}" srcOrd="3" destOrd="0" presId="urn:microsoft.com/office/officeart/2005/8/layout/arrow2"/>
    <dgm:cxn modelId="{07221D9B-F988-4119-BE42-068764A12A68}" type="presParOf" srcId="{7F031ADD-6843-486A-8203-ABF677CC27CD}" destId="{4187697B-292E-496C-9C50-631397384939}" srcOrd="4" destOrd="0" presId="urn:microsoft.com/office/officeart/2005/8/layout/arrow2"/>
    <dgm:cxn modelId="{31534644-247C-404E-93C0-C406BF88D3A7}" type="presParOf" srcId="{7F031ADD-6843-486A-8203-ABF677CC27CD}" destId="{668F0EAB-D7BC-4F6D-86F6-9525500B512C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A24AED-6E84-4CD3-9C1A-DF461D7D7219}">
      <dsp:nvSpPr>
        <dsp:cNvPr id="0" name=""/>
        <dsp:cNvSpPr/>
      </dsp:nvSpPr>
      <dsp:spPr>
        <a:xfrm>
          <a:off x="0" y="1670847"/>
          <a:ext cx="1750500" cy="700200"/>
        </a:xfrm>
        <a:prstGeom prst="chevron">
          <a:avLst/>
        </a:prstGeom>
        <a:solidFill>
          <a:schemeClr val="tx2">
            <a:lumMod val="5000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Calibri" panose="020F0502020204030204" pitchFamily="34" charset="0"/>
            </a:rPr>
            <a:t>JCamp180 Annual Conference</a:t>
          </a:r>
          <a:endParaRPr lang="en-US" sz="1300" b="1" kern="1200" dirty="0">
            <a:latin typeface="Calibri" panose="020F0502020204030204" pitchFamily="34" charset="0"/>
          </a:endParaRPr>
        </a:p>
      </dsp:txBody>
      <dsp:txXfrm>
        <a:off x="350100" y="1670847"/>
        <a:ext cx="1050300" cy="700200"/>
      </dsp:txXfrm>
    </dsp:sp>
    <dsp:sp modelId="{7F3D6752-17D4-43F2-9F00-D32DFF6956CA}">
      <dsp:nvSpPr>
        <dsp:cNvPr id="0" name=""/>
        <dsp:cNvSpPr/>
      </dsp:nvSpPr>
      <dsp:spPr>
        <a:xfrm>
          <a:off x="1577417" y="1682722"/>
          <a:ext cx="1750500" cy="700200"/>
        </a:xfrm>
        <a:prstGeom prst="chevron">
          <a:avLst/>
        </a:prstGeom>
        <a:solidFill>
          <a:schemeClr val="tx2">
            <a:lumMod val="5000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Calibri" panose="020F0502020204030204" pitchFamily="34" charset="0"/>
            </a:rPr>
            <a:t>Informational interviews</a:t>
          </a:r>
          <a:endParaRPr lang="en-US" sz="1300" b="1" kern="1200" dirty="0">
            <a:latin typeface="Calibri" panose="020F0502020204030204" pitchFamily="34" charset="0"/>
          </a:endParaRPr>
        </a:p>
      </dsp:txBody>
      <dsp:txXfrm>
        <a:off x="1927517" y="1682722"/>
        <a:ext cx="1050300" cy="700200"/>
      </dsp:txXfrm>
    </dsp:sp>
    <dsp:sp modelId="{DB2555C2-34DE-49A6-B77F-8B932A66D3F7}">
      <dsp:nvSpPr>
        <dsp:cNvPr id="0" name=""/>
        <dsp:cNvSpPr/>
      </dsp:nvSpPr>
      <dsp:spPr>
        <a:xfrm>
          <a:off x="3152867" y="1682722"/>
          <a:ext cx="1750500" cy="700200"/>
        </a:xfrm>
        <a:prstGeom prst="chevron">
          <a:avLst/>
        </a:prstGeom>
        <a:solidFill>
          <a:schemeClr val="tx2">
            <a:lumMod val="5000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Calibri" panose="020F0502020204030204" pitchFamily="34" charset="0"/>
            </a:rPr>
            <a:t>Data</a:t>
          </a:r>
          <a:endParaRPr lang="en-US" sz="1300" b="1" kern="1200" dirty="0">
            <a:latin typeface="Calibri" panose="020F0502020204030204" pitchFamily="34" charset="0"/>
          </a:endParaRPr>
        </a:p>
      </dsp:txBody>
      <dsp:txXfrm>
        <a:off x="3502967" y="1682722"/>
        <a:ext cx="1050300" cy="700200"/>
      </dsp:txXfrm>
    </dsp:sp>
    <dsp:sp modelId="{C594F652-1A9B-43F0-8B77-E7E8A695944C}">
      <dsp:nvSpPr>
        <dsp:cNvPr id="0" name=""/>
        <dsp:cNvSpPr/>
      </dsp:nvSpPr>
      <dsp:spPr>
        <a:xfrm>
          <a:off x="4728317" y="1682722"/>
          <a:ext cx="1750500" cy="700200"/>
        </a:xfrm>
        <a:prstGeom prst="chevron">
          <a:avLst/>
        </a:prstGeom>
        <a:solidFill>
          <a:schemeClr val="tx2">
            <a:lumMod val="5000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Calibri" panose="020F0502020204030204" pitchFamily="34" charset="0"/>
            </a:rPr>
            <a:t>Competitive analysis</a:t>
          </a:r>
          <a:endParaRPr lang="en-US" sz="1300" b="1" kern="1200" dirty="0">
            <a:latin typeface="Calibri" panose="020F0502020204030204" pitchFamily="34" charset="0"/>
          </a:endParaRPr>
        </a:p>
      </dsp:txBody>
      <dsp:txXfrm>
        <a:off x="5078417" y="1682722"/>
        <a:ext cx="1050300" cy="700200"/>
      </dsp:txXfrm>
    </dsp:sp>
    <dsp:sp modelId="{6A06BD36-D88D-4639-854A-7C20AE1CE6AA}">
      <dsp:nvSpPr>
        <dsp:cNvPr id="0" name=""/>
        <dsp:cNvSpPr/>
      </dsp:nvSpPr>
      <dsp:spPr>
        <a:xfrm>
          <a:off x="6303767" y="1682722"/>
          <a:ext cx="1750500" cy="700200"/>
        </a:xfrm>
        <a:prstGeom prst="chevron">
          <a:avLst/>
        </a:prstGeom>
        <a:solidFill>
          <a:schemeClr val="tx2">
            <a:lumMod val="5000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Calibri" panose="020F0502020204030204" pitchFamily="34" charset="0"/>
            </a:rPr>
            <a:t>Internal meetings and discussions</a:t>
          </a:r>
          <a:endParaRPr lang="en-US" sz="1300" b="1" kern="1200" dirty="0">
            <a:latin typeface="Calibri" panose="020F0502020204030204" pitchFamily="34" charset="0"/>
          </a:endParaRPr>
        </a:p>
      </dsp:txBody>
      <dsp:txXfrm>
        <a:off x="6653867" y="1682722"/>
        <a:ext cx="1050300" cy="7002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65D4EE-4FAB-42FA-9DE2-F49E20E653C4}">
      <dsp:nvSpPr>
        <dsp:cNvPr id="0" name=""/>
        <dsp:cNvSpPr/>
      </dsp:nvSpPr>
      <dsp:spPr>
        <a:xfrm rot="16200000">
          <a:off x="-594212" y="594955"/>
          <a:ext cx="3123421" cy="1933509"/>
        </a:xfrm>
        <a:prstGeom prst="flowChartManualOperation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0" rIns="8255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u="sng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By August 2018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Camper/parent satisfaction</a:t>
          </a:r>
          <a:r>
            <a:rPr lang="en-US" sz="11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: </a:t>
          </a:r>
          <a:r>
            <a:rPr lang="en-US" sz="11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70%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Camper retention: </a:t>
          </a:r>
          <a:r>
            <a:rPr lang="en-US" sz="11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70%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Staff satisfaction: </a:t>
          </a:r>
          <a:r>
            <a:rPr lang="en-US" sz="11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90%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Staff retention: </a:t>
          </a:r>
          <a:r>
            <a:rPr lang="en-US" sz="11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60%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Jewish identity</a:t>
          </a:r>
          <a:r>
            <a:rPr lang="en-US" sz="1100" kern="1200" baseline="300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</a:t>
          </a:r>
          <a:r>
            <a:rPr lang="en-US" sz="11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: </a:t>
          </a:r>
          <a:r>
            <a:rPr lang="en-US" sz="11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45%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Alumni/parent engagement: </a:t>
          </a:r>
          <a:r>
            <a:rPr lang="en-US" sz="11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70 new camper referrals</a:t>
          </a:r>
        </a:p>
      </dsp:txBody>
      <dsp:txXfrm rot="5400000">
        <a:off x="744" y="624683"/>
        <a:ext cx="1933509" cy="1874053"/>
      </dsp:txXfrm>
    </dsp:sp>
    <dsp:sp modelId="{8AF27863-6092-441E-8C44-C9E60FDAA953}">
      <dsp:nvSpPr>
        <dsp:cNvPr id="0" name=""/>
        <dsp:cNvSpPr/>
      </dsp:nvSpPr>
      <dsp:spPr>
        <a:xfrm rot="16200000">
          <a:off x="1484310" y="594955"/>
          <a:ext cx="3123421" cy="1933509"/>
        </a:xfrm>
        <a:prstGeom prst="flowChartManualOperation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0" rIns="8255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u="sng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By August 2019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Camper/parent satisfaction</a:t>
          </a:r>
          <a:r>
            <a:rPr lang="en-US" sz="11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: </a:t>
          </a:r>
          <a:r>
            <a:rPr lang="en-US" sz="11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75%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Camper retention: </a:t>
          </a:r>
          <a:r>
            <a:rPr lang="en-US" sz="11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72%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Staff satisfaction: </a:t>
          </a:r>
          <a:r>
            <a:rPr lang="en-US" sz="11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92%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Staff retention: </a:t>
          </a:r>
          <a:r>
            <a:rPr lang="en-US" sz="11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60%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Jewish identity</a:t>
          </a:r>
          <a:r>
            <a:rPr lang="en-US" sz="1100" kern="1200" baseline="300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</a:t>
          </a:r>
          <a:r>
            <a:rPr lang="en-US" sz="11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: </a:t>
          </a:r>
          <a:r>
            <a:rPr lang="en-US" sz="11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50%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Alumni/parent engagement: </a:t>
          </a:r>
          <a:r>
            <a:rPr lang="en-US" sz="11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80 new camper referrals</a:t>
          </a:r>
        </a:p>
      </dsp:txBody>
      <dsp:txXfrm rot="5400000">
        <a:off x="2079266" y="624683"/>
        <a:ext cx="1933509" cy="1874053"/>
      </dsp:txXfrm>
    </dsp:sp>
    <dsp:sp modelId="{8EB8F8E5-B775-44DA-9AA5-877886F8D76F}">
      <dsp:nvSpPr>
        <dsp:cNvPr id="0" name=""/>
        <dsp:cNvSpPr/>
      </dsp:nvSpPr>
      <dsp:spPr>
        <a:xfrm rot="16200000">
          <a:off x="3562833" y="594955"/>
          <a:ext cx="3123421" cy="1933509"/>
        </a:xfrm>
        <a:prstGeom prst="flowChartManualOperation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0" rIns="8255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u="sng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By August 2020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Camper/parent satisfaction</a:t>
          </a:r>
          <a:r>
            <a:rPr lang="en-US" sz="11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: </a:t>
          </a:r>
          <a:r>
            <a:rPr lang="en-US" sz="11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80%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Camper retention: </a:t>
          </a:r>
          <a:r>
            <a:rPr lang="en-US" sz="11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75%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Staff satisfaction: </a:t>
          </a:r>
          <a:r>
            <a:rPr lang="en-US" sz="11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94%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Staff retention: </a:t>
          </a:r>
          <a:r>
            <a:rPr lang="en-US" sz="11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60%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Jewish identity: </a:t>
          </a:r>
          <a:r>
            <a:rPr lang="en-US" sz="11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55%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Alumni/parent engagement: </a:t>
          </a:r>
          <a:r>
            <a:rPr lang="en-US" sz="11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90 new camper referrals</a:t>
          </a:r>
        </a:p>
      </dsp:txBody>
      <dsp:txXfrm rot="5400000">
        <a:off x="4157789" y="624683"/>
        <a:ext cx="1933509" cy="18740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48A10F-35D3-44E7-9900-6595C7617358}">
      <dsp:nvSpPr>
        <dsp:cNvPr id="0" name=""/>
        <dsp:cNvSpPr/>
      </dsp:nvSpPr>
      <dsp:spPr>
        <a:xfrm>
          <a:off x="0" y="440747"/>
          <a:ext cx="6096000" cy="3205429"/>
        </a:xfrm>
        <a:prstGeom prst="swooshArrow">
          <a:avLst>
            <a:gd name="adj1" fmla="val 25000"/>
            <a:gd name="adj2" fmla="val 25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42C541-2379-47FE-9335-DAE0C5F05D61}">
      <dsp:nvSpPr>
        <dsp:cNvPr id="0" name=""/>
        <dsp:cNvSpPr/>
      </dsp:nvSpPr>
      <dsp:spPr>
        <a:xfrm>
          <a:off x="774192" y="2649289"/>
          <a:ext cx="158496" cy="158496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EAE5D1-76CA-4FF4-B22C-18D098E65AE2}">
      <dsp:nvSpPr>
        <dsp:cNvPr id="0" name=""/>
        <dsp:cNvSpPr/>
      </dsp:nvSpPr>
      <dsp:spPr>
        <a:xfrm>
          <a:off x="788799" y="2958558"/>
          <a:ext cx="1549649" cy="783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84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Best-in-class communications</a:t>
          </a:r>
          <a:endParaRPr lang="en-US" sz="14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788799" y="2958558"/>
        <a:ext cx="1549649" cy="783513"/>
      </dsp:txXfrm>
    </dsp:sp>
    <dsp:sp modelId="{480EE53E-4F6C-4EEC-88A8-124E7985D61C}">
      <dsp:nvSpPr>
        <dsp:cNvPr id="0" name=""/>
        <dsp:cNvSpPr/>
      </dsp:nvSpPr>
      <dsp:spPr>
        <a:xfrm>
          <a:off x="2447819" y="1684986"/>
          <a:ext cx="286512" cy="286512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31BA1A-95BD-48A3-ABEF-5B9A24A2614B}">
      <dsp:nvSpPr>
        <dsp:cNvPr id="0" name=""/>
        <dsp:cNvSpPr/>
      </dsp:nvSpPr>
      <dsp:spPr>
        <a:xfrm>
          <a:off x="2316480" y="2248302"/>
          <a:ext cx="1463040" cy="543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817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“Cocoon of Care”</a:t>
          </a:r>
          <a:endParaRPr lang="en-US" sz="14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316480" y="2248302"/>
        <a:ext cx="1463040" cy="543777"/>
      </dsp:txXfrm>
    </dsp:sp>
    <dsp:sp modelId="{4187697B-292E-496C-9C50-631397384939}">
      <dsp:nvSpPr>
        <dsp:cNvPr id="0" name=""/>
        <dsp:cNvSpPr/>
      </dsp:nvSpPr>
      <dsp:spPr>
        <a:xfrm>
          <a:off x="4247605" y="1158443"/>
          <a:ext cx="396240" cy="396240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8F0EAB-D7BC-4F6D-86F6-9525500B512C}">
      <dsp:nvSpPr>
        <dsp:cNvPr id="0" name=""/>
        <dsp:cNvSpPr/>
      </dsp:nvSpPr>
      <dsp:spPr>
        <a:xfrm>
          <a:off x="3926716" y="1784730"/>
          <a:ext cx="1463040" cy="770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959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High-quality programming &amp; specialties</a:t>
          </a:r>
          <a:endParaRPr lang="en-US" sz="14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926716" y="1784730"/>
        <a:ext cx="1463040" cy="7700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9522396-245A-4B0F-8F39-3E37DCC5D06F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2/26/2018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C89B-4968-478F-B109-91C6EACC82F7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952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420-0C67-446E-8EF1-2D79BDA1E07B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2/26/2018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C89B-4968-478F-B109-91C6EACC82F7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006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8EA5-D00D-4C17-B921-0C0E3EB3A983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2/26/2018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C89B-4968-478F-B109-91C6EACC82F7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934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9522396-245A-4B0F-8F39-3E37DCC5D06F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2/26/2018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C89B-4968-478F-B109-91C6EACC82F7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724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898A-BCE7-4606-89B9-E6E902C53845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2/26/2018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C89B-4968-478F-B109-91C6EACC82F7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103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E0ADF-4758-4DEB-8751-0034551532E2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2/26/2018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C89B-4968-478F-B109-91C6EACC82F7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419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36EC1-13A4-49C2-A7E5-005DB0A47C2F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2/26/2018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C89B-4968-478F-B109-91C6EACC82F7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735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52054-8A49-46FA-A423-30A6AB567328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2/26/2018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C89B-4968-478F-B109-91C6EACC82F7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7810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6AB3-9C88-47E1-BCEA-302BB3B19855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2/26/2018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C89B-4968-478F-B109-91C6EACC82F7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1621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F87D-C755-43BC-A149-21F671C50F3E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2/26/2018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C89B-4968-478F-B109-91C6EACC82F7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4222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55B5B-209C-485A-8CE6-F38B6F17E4ED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2/26/2018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C89B-4968-478F-B109-91C6EACC82F7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012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898A-BCE7-4606-89B9-E6E902C53845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2/26/2018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C89B-4968-478F-B109-91C6EACC82F7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9800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8F59-3E9E-463F-AFB1-FD2DA34399A9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2/26/2018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C89B-4968-478F-B109-91C6EACC82F7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7534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420-0C67-446E-8EF1-2D79BDA1E07B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2/26/2018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C89B-4968-478F-B109-91C6EACC82F7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8162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8EA5-D00D-4C17-B921-0C0E3EB3A983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2/26/2018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C89B-4968-478F-B109-91C6EACC82F7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5081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9522396-245A-4B0F-8F39-3E37DCC5D06F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2/26/2018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C89B-4968-478F-B109-91C6EACC82F7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3769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898A-BCE7-4606-89B9-E6E902C53845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2/26/2018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C89B-4968-478F-B109-91C6EACC82F7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6240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E0ADF-4758-4DEB-8751-0034551532E2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2/26/2018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C89B-4968-478F-B109-91C6EACC82F7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84898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36EC1-13A4-49C2-A7E5-005DB0A47C2F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2/26/2018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C89B-4968-478F-B109-91C6EACC82F7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0722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52054-8A49-46FA-A423-30A6AB567328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2/26/2018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C89B-4968-478F-B109-91C6EACC82F7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9169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6AB3-9C88-47E1-BCEA-302BB3B19855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2/26/2018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C89B-4968-478F-B109-91C6EACC82F7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0725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F87D-C755-43BC-A149-21F671C50F3E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2/26/2018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C89B-4968-478F-B109-91C6EACC82F7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913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E0ADF-4758-4DEB-8751-0034551532E2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2/26/2018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C89B-4968-478F-B109-91C6EACC82F7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0541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55B5B-209C-485A-8CE6-F38B6F17E4ED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2/26/2018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C89B-4968-478F-B109-91C6EACC82F7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2447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8F59-3E9E-463F-AFB1-FD2DA34399A9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2/26/2018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C89B-4968-478F-B109-91C6EACC82F7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9984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420-0C67-446E-8EF1-2D79BDA1E07B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2/26/2018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C89B-4968-478F-B109-91C6EACC82F7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1002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8EA5-D00D-4C17-B921-0C0E3EB3A983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2/26/2018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C89B-4968-478F-B109-91C6EACC82F7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25178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9522396-245A-4B0F-8F39-3E37DCC5D06F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2/26/2018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C89B-4968-478F-B109-91C6EACC82F7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0261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898A-BCE7-4606-89B9-E6E902C53845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2/26/2018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C89B-4968-478F-B109-91C6EACC82F7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624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E0ADF-4758-4DEB-8751-0034551532E2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2/26/2018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C89B-4968-478F-B109-91C6EACC82F7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0063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36EC1-13A4-49C2-A7E5-005DB0A47C2F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2/26/2018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C89B-4968-478F-B109-91C6EACC82F7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4393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52054-8A49-46FA-A423-30A6AB567328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2/26/2018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C89B-4968-478F-B109-91C6EACC82F7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3367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6AB3-9C88-47E1-BCEA-302BB3B19855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2/26/2018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C89B-4968-478F-B109-91C6EACC82F7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053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36EC1-13A4-49C2-A7E5-005DB0A47C2F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2/26/2018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C89B-4968-478F-B109-91C6EACC82F7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2022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F87D-C755-43BC-A149-21F671C50F3E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2/26/2018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C89B-4968-478F-B109-91C6EACC82F7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0640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55B5B-209C-485A-8CE6-F38B6F17E4ED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2/26/2018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C89B-4968-478F-B109-91C6EACC82F7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0820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8F59-3E9E-463F-AFB1-FD2DA34399A9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2/26/2018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C89B-4968-478F-B109-91C6EACC82F7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24847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420-0C67-446E-8EF1-2D79BDA1E07B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2/26/2018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C89B-4968-478F-B109-91C6EACC82F7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8423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8EA5-D00D-4C17-B921-0C0E3EB3A983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2/26/2018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C89B-4968-478F-B109-91C6EACC82F7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3776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9522396-245A-4B0F-8F39-3E37DCC5D06F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2/26/2018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C89B-4968-478F-B109-91C6EACC82F7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7075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898A-BCE7-4606-89B9-E6E902C53845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2/26/2018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C89B-4968-478F-B109-91C6EACC82F7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2526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E0ADF-4758-4DEB-8751-0034551532E2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2/26/2018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C89B-4968-478F-B109-91C6EACC82F7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8579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36EC1-13A4-49C2-A7E5-005DB0A47C2F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2/26/2018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C89B-4968-478F-B109-91C6EACC82F7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3535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52054-8A49-46FA-A423-30A6AB567328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2/26/2018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C89B-4968-478F-B109-91C6EACC82F7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852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52054-8A49-46FA-A423-30A6AB567328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2/26/2018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C89B-4968-478F-B109-91C6EACC82F7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8778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6AB3-9C88-47E1-BCEA-302BB3B19855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2/26/2018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C89B-4968-478F-B109-91C6EACC82F7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789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F87D-C755-43BC-A149-21F671C50F3E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2/26/2018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C89B-4968-478F-B109-91C6EACC82F7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0884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55B5B-209C-485A-8CE6-F38B6F17E4ED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2/26/2018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C89B-4968-478F-B109-91C6EACC82F7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3769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8F59-3E9E-463F-AFB1-FD2DA34399A9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2/26/2018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C89B-4968-478F-B109-91C6EACC82F7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52650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420-0C67-446E-8EF1-2D79BDA1E07B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2/26/2018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C89B-4968-478F-B109-91C6EACC82F7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5106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8EA5-D00D-4C17-B921-0C0E3EB3A983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2/26/2018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C89B-4968-478F-B109-91C6EACC82F7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287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6AB3-9C88-47E1-BCEA-302BB3B19855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2/26/2018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C89B-4968-478F-B109-91C6EACC82F7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277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F87D-C755-43BC-A149-21F671C50F3E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2/26/2018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C89B-4968-478F-B109-91C6EACC82F7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06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55B5B-209C-485A-8CE6-F38B6F17E4ED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2/26/2018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C89B-4968-478F-B109-91C6EACC82F7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066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8F59-3E9E-463F-AFB1-FD2DA34399A9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2/26/2018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C89B-4968-478F-B109-91C6EACC82F7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626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4E6E588-7D9B-427D-A76E-348442171F31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2/26/2018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F7DC89B-4968-478F-B109-91C6EACC82F7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pnc logo 2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73938" y="6500813"/>
            <a:ext cx="1281112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6240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4E6E588-7D9B-427D-A76E-348442171F31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2/26/2018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F7DC89B-4968-478F-B109-91C6EACC82F7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pnc logo 2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73938" y="6500813"/>
            <a:ext cx="1281112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8706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4E6E588-7D9B-427D-A76E-348442171F31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2/26/2018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F7DC89B-4968-478F-B109-91C6EACC82F7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pnc logo 2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73938" y="6500813"/>
            <a:ext cx="1281112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6380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4E6E588-7D9B-427D-A76E-348442171F31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2/26/2018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F7DC89B-4968-478F-B109-91C6EACC82F7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pnc logo 2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73938" y="6500813"/>
            <a:ext cx="1281112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3871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4E6E588-7D9B-427D-A76E-348442171F31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2/26/2018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F7DC89B-4968-478F-B109-91C6EACC82F7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pnc logo 2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73938" y="6500813"/>
            <a:ext cx="1281112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6213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chart" Target="../charts/chart1.xml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3.png"/><Relationship Id="rId9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94225" y="596791"/>
            <a:ext cx="8056235" cy="1197864"/>
          </a:xfrm>
          <a:solidFill>
            <a:srgbClr val="68BED5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Emma Kaufmann camp</a:t>
            </a:r>
            <a:br>
              <a:rPr lang="en-US" sz="3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three-year strategic plan</a:t>
            </a:r>
            <a:endParaRPr lang="en-US" sz="3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body" sz="half" idx="4294967295"/>
          </p:nvPr>
        </p:nvSpPr>
        <p:spPr>
          <a:xfrm>
            <a:off x="1682950" y="3471736"/>
            <a:ext cx="5745384" cy="1463675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JCC of Greater Pittsburgh</a:t>
            </a:r>
          </a:p>
          <a:p>
            <a:pPr algn="ctr"/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Camp Committee Meeting</a:t>
            </a:r>
          </a:p>
          <a:p>
            <a:pPr algn="ctr"/>
            <a:r>
              <a:rPr lang="en-US" sz="2400" dirty="0" smtClean="0">
                <a:latin typeface="Calibri" pitchFamily="34" charset="0"/>
                <a:cs typeface="Calibri" pitchFamily="34" charset="0"/>
              </a:rPr>
              <a:t>February 26, 2018</a:t>
            </a:r>
            <a:endParaRPr lang="en-US" sz="2400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5333" t="14533" r="87644" b="74934"/>
          <a:stretch/>
        </p:blipFill>
        <p:spPr bwMode="auto">
          <a:xfrm>
            <a:off x="694225" y="6299268"/>
            <a:ext cx="417195" cy="4171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37204" y="6552678"/>
            <a:ext cx="426959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spc="300" dirty="0">
                <a:solidFill>
                  <a:prstClr val="white">
                    <a:lumMod val="65000"/>
                  </a:prstClr>
                </a:solidFill>
                <a:latin typeface="Calibri" pitchFamily="34" charset="0"/>
                <a:ea typeface="Noto Sans" pitchFamily="34" charset="0"/>
                <a:cs typeface="Calibri" pitchFamily="34" charset="0"/>
              </a:rPr>
              <a:t>© 2018  JCC </a:t>
            </a:r>
            <a:r>
              <a:rPr lang="en-US" sz="700" spc="300" dirty="0" err="1">
                <a:solidFill>
                  <a:prstClr val="white">
                    <a:lumMod val="65000"/>
                  </a:prstClr>
                </a:solidFill>
                <a:latin typeface="Calibri" pitchFamily="34" charset="0"/>
                <a:ea typeface="Noto Sans" pitchFamily="34" charset="0"/>
                <a:cs typeface="Calibri" pitchFamily="34" charset="0"/>
              </a:rPr>
              <a:t>Pgh</a:t>
            </a:r>
            <a:r>
              <a:rPr lang="en-US" sz="700" spc="300" dirty="0">
                <a:solidFill>
                  <a:prstClr val="white">
                    <a:lumMod val="65000"/>
                  </a:prstClr>
                </a:solidFill>
                <a:latin typeface="Calibri" pitchFamily="34" charset="0"/>
                <a:ea typeface="Noto Sans" pitchFamily="34" charset="0"/>
                <a:cs typeface="Calibri" pitchFamily="34" charset="0"/>
              </a:rPr>
              <a:t> All Rights Reserved. Confidential. </a:t>
            </a:r>
          </a:p>
        </p:txBody>
      </p:sp>
      <p:pic>
        <p:nvPicPr>
          <p:cNvPr id="1027" name="Picture 3" descr="EKC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684" y="2084390"/>
            <a:ext cx="918633" cy="91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4" descr="Image result for foundation for jewish cam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5"/>
          <a:stretch/>
        </p:blipFill>
        <p:spPr>
          <a:xfrm>
            <a:off x="2835236" y="5097305"/>
            <a:ext cx="2437203" cy="14129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858" b="7858"/>
          <a:stretch/>
        </p:blipFill>
        <p:spPr>
          <a:xfrm>
            <a:off x="7264407" y="3626924"/>
            <a:ext cx="1815795" cy="32257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9" y="4457697"/>
            <a:ext cx="2360428" cy="17703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9" y="2140244"/>
            <a:ext cx="1431260" cy="22163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231" y="1867119"/>
            <a:ext cx="2464982" cy="15476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766" y="1867120"/>
            <a:ext cx="2320318" cy="15476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905" y="5087242"/>
            <a:ext cx="1818040" cy="12120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6"/>
          <a:stretch/>
        </p:blipFill>
        <p:spPr>
          <a:xfrm>
            <a:off x="7535209" y="1867120"/>
            <a:ext cx="1448973" cy="178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84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 txBox="1">
            <a:spLocks/>
          </p:cNvSpPr>
          <p:nvPr/>
        </p:nvSpPr>
        <p:spPr>
          <a:xfrm>
            <a:off x="694225" y="596791"/>
            <a:ext cx="8056235" cy="1197864"/>
          </a:xfrm>
          <a:prstGeom prst="rect">
            <a:avLst/>
          </a:prstGeom>
          <a:solidFill>
            <a:srgbClr val="68BED5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2018-2020 strategic plan action </a:t>
            </a:r>
            <a:r>
              <a:rPr lang="en-US" sz="2800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items: programming</a:t>
            </a:r>
            <a:endParaRPr lang="en-US" sz="2800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C89B-4968-478F-B109-91C6EACC82F7}" type="slidenum">
              <a:rPr lang="en-US" sz="90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itchFamily="34" charset="0"/>
                <a:cs typeface="Calibri" pitchFamily="34" charset="0"/>
              </a:rPr>
              <a:pPr/>
              <a:t>10</a:t>
            </a:fld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2"/>
          <a:srcRect l="5333" t="14533" r="87644" b="74934"/>
          <a:stretch/>
        </p:blipFill>
        <p:spPr bwMode="auto">
          <a:xfrm>
            <a:off x="694225" y="6299268"/>
            <a:ext cx="417195" cy="4171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437204" y="6552678"/>
            <a:ext cx="426959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spc="300" dirty="0">
                <a:solidFill>
                  <a:prstClr val="white">
                    <a:lumMod val="65000"/>
                  </a:prstClr>
                </a:solidFill>
                <a:latin typeface="Calibri" pitchFamily="34" charset="0"/>
                <a:ea typeface="Noto Sans" pitchFamily="34" charset="0"/>
                <a:cs typeface="Calibri" pitchFamily="34" charset="0"/>
              </a:rPr>
              <a:t>© 2018  JCC </a:t>
            </a:r>
            <a:r>
              <a:rPr lang="en-US" sz="700" spc="300" dirty="0" err="1">
                <a:solidFill>
                  <a:prstClr val="white">
                    <a:lumMod val="65000"/>
                  </a:prstClr>
                </a:solidFill>
                <a:latin typeface="Calibri" pitchFamily="34" charset="0"/>
                <a:ea typeface="Noto Sans" pitchFamily="34" charset="0"/>
                <a:cs typeface="Calibri" pitchFamily="34" charset="0"/>
              </a:rPr>
              <a:t>Pgh</a:t>
            </a:r>
            <a:r>
              <a:rPr lang="en-US" sz="700" spc="300" dirty="0">
                <a:solidFill>
                  <a:prstClr val="white">
                    <a:lumMod val="65000"/>
                  </a:prstClr>
                </a:solidFill>
                <a:latin typeface="Calibri" pitchFamily="34" charset="0"/>
                <a:ea typeface="Noto Sans" pitchFamily="34" charset="0"/>
                <a:cs typeface="Calibri" pitchFamily="34" charset="0"/>
              </a:rPr>
              <a:t> All Rights Reserved. Confidential. </a:t>
            </a:r>
          </a:p>
        </p:txBody>
      </p:sp>
      <p:pic>
        <p:nvPicPr>
          <p:cNvPr id="21" name="Picture 3" descr="EKC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102" y="6299268"/>
            <a:ext cx="396873" cy="39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99" y="1864629"/>
            <a:ext cx="7278285" cy="4290511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672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 txBox="1">
            <a:spLocks/>
          </p:cNvSpPr>
          <p:nvPr/>
        </p:nvSpPr>
        <p:spPr>
          <a:xfrm>
            <a:off x="694225" y="596791"/>
            <a:ext cx="8056235" cy="1197864"/>
          </a:xfrm>
          <a:prstGeom prst="rect">
            <a:avLst/>
          </a:prstGeom>
          <a:solidFill>
            <a:srgbClr val="68BED5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2018-2020 strategic plan action </a:t>
            </a:r>
            <a:r>
              <a:rPr lang="en-US" sz="2800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items: Operations</a:t>
            </a:r>
            <a:endParaRPr lang="en-US" sz="2800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C89B-4968-478F-B109-91C6EACC82F7}" type="slidenum">
              <a:rPr lang="en-US" sz="90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itchFamily="34" charset="0"/>
                <a:cs typeface="Calibri" pitchFamily="34" charset="0"/>
              </a:rPr>
              <a:pPr/>
              <a:t>11</a:t>
            </a:fld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2"/>
          <a:srcRect l="5333" t="14533" r="87644" b="74934"/>
          <a:stretch/>
        </p:blipFill>
        <p:spPr bwMode="auto">
          <a:xfrm>
            <a:off x="694225" y="6299268"/>
            <a:ext cx="417195" cy="4171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437204" y="6552678"/>
            <a:ext cx="426959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spc="300" dirty="0">
                <a:solidFill>
                  <a:prstClr val="white">
                    <a:lumMod val="65000"/>
                  </a:prstClr>
                </a:solidFill>
                <a:latin typeface="Calibri" pitchFamily="34" charset="0"/>
                <a:ea typeface="Noto Sans" pitchFamily="34" charset="0"/>
                <a:cs typeface="Calibri" pitchFamily="34" charset="0"/>
              </a:rPr>
              <a:t>© 2018  JCC </a:t>
            </a:r>
            <a:r>
              <a:rPr lang="en-US" sz="700" spc="300" dirty="0" err="1">
                <a:solidFill>
                  <a:prstClr val="white">
                    <a:lumMod val="65000"/>
                  </a:prstClr>
                </a:solidFill>
                <a:latin typeface="Calibri" pitchFamily="34" charset="0"/>
                <a:ea typeface="Noto Sans" pitchFamily="34" charset="0"/>
                <a:cs typeface="Calibri" pitchFamily="34" charset="0"/>
              </a:rPr>
              <a:t>Pgh</a:t>
            </a:r>
            <a:r>
              <a:rPr lang="en-US" sz="700" spc="300" dirty="0">
                <a:solidFill>
                  <a:prstClr val="white">
                    <a:lumMod val="65000"/>
                  </a:prstClr>
                </a:solidFill>
                <a:latin typeface="Calibri" pitchFamily="34" charset="0"/>
                <a:ea typeface="Noto Sans" pitchFamily="34" charset="0"/>
                <a:cs typeface="Calibri" pitchFamily="34" charset="0"/>
              </a:rPr>
              <a:t> All Rights Reserved. Confidential. </a:t>
            </a:r>
          </a:p>
        </p:txBody>
      </p:sp>
      <p:pic>
        <p:nvPicPr>
          <p:cNvPr id="21" name="Picture 3" descr="EKC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102" y="6299268"/>
            <a:ext cx="396873" cy="39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107" y="1858073"/>
            <a:ext cx="7222746" cy="4324364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895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 txBox="1">
            <a:spLocks/>
          </p:cNvSpPr>
          <p:nvPr/>
        </p:nvSpPr>
        <p:spPr>
          <a:xfrm>
            <a:off x="694225" y="596791"/>
            <a:ext cx="8056235" cy="1197864"/>
          </a:xfrm>
          <a:prstGeom prst="rect">
            <a:avLst/>
          </a:prstGeom>
          <a:solidFill>
            <a:srgbClr val="68BED5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2018-2020 strategic plan action </a:t>
            </a:r>
            <a:r>
              <a:rPr lang="en-US" sz="2800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items: Facilities</a:t>
            </a:r>
            <a:endParaRPr lang="en-US" sz="2800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C89B-4968-478F-B109-91C6EACC82F7}" type="slidenum">
              <a:rPr lang="en-US" sz="90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itchFamily="34" charset="0"/>
                <a:cs typeface="Calibri" pitchFamily="34" charset="0"/>
              </a:rPr>
              <a:pPr/>
              <a:t>12</a:t>
            </a:fld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2"/>
          <a:srcRect l="5333" t="14533" r="87644" b="74934"/>
          <a:stretch/>
        </p:blipFill>
        <p:spPr bwMode="auto">
          <a:xfrm>
            <a:off x="694225" y="6299268"/>
            <a:ext cx="417195" cy="4171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437204" y="6552678"/>
            <a:ext cx="426959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spc="300" dirty="0">
                <a:solidFill>
                  <a:prstClr val="white">
                    <a:lumMod val="65000"/>
                  </a:prstClr>
                </a:solidFill>
                <a:latin typeface="Calibri" pitchFamily="34" charset="0"/>
                <a:ea typeface="Noto Sans" pitchFamily="34" charset="0"/>
                <a:cs typeface="Calibri" pitchFamily="34" charset="0"/>
              </a:rPr>
              <a:t>© 2018  JCC </a:t>
            </a:r>
            <a:r>
              <a:rPr lang="en-US" sz="700" spc="300" dirty="0" err="1">
                <a:solidFill>
                  <a:prstClr val="white">
                    <a:lumMod val="65000"/>
                  </a:prstClr>
                </a:solidFill>
                <a:latin typeface="Calibri" pitchFamily="34" charset="0"/>
                <a:ea typeface="Noto Sans" pitchFamily="34" charset="0"/>
                <a:cs typeface="Calibri" pitchFamily="34" charset="0"/>
              </a:rPr>
              <a:t>Pgh</a:t>
            </a:r>
            <a:r>
              <a:rPr lang="en-US" sz="700" spc="300" dirty="0">
                <a:solidFill>
                  <a:prstClr val="white">
                    <a:lumMod val="65000"/>
                  </a:prstClr>
                </a:solidFill>
                <a:latin typeface="Calibri" pitchFamily="34" charset="0"/>
                <a:ea typeface="Noto Sans" pitchFamily="34" charset="0"/>
                <a:cs typeface="Calibri" pitchFamily="34" charset="0"/>
              </a:rPr>
              <a:t> All Rights Reserved. Confidential. </a:t>
            </a:r>
          </a:p>
        </p:txBody>
      </p:sp>
      <p:pic>
        <p:nvPicPr>
          <p:cNvPr id="21" name="Picture 3" descr="EKC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102" y="6299268"/>
            <a:ext cx="396873" cy="39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623943" y="6244901"/>
            <a:ext cx="42152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libri" panose="020F0502020204030204" pitchFamily="34" charset="0"/>
              </a:rPr>
              <a:t>* Once more fully vetted by CEO and </a:t>
            </a:r>
            <a:r>
              <a:rPr lang="en-US" sz="1200" dirty="0" err="1" smtClean="0">
                <a:latin typeface="Calibri" panose="020F0502020204030204" pitchFamily="34" charset="0"/>
              </a:rPr>
              <a:t>Sr</a:t>
            </a:r>
            <a:r>
              <a:rPr lang="en-US" sz="1200" dirty="0" smtClean="0">
                <a:latin typeface="Calibri" panose="020F0502020204030204" pitchFamily="34" charset="0"/>
              </a:rPr>
              <a:t> Director of Development</a:t>
            </a:r>
            <a:endParaRPr lang="en-US" sz="1200" dirty="0">
              <a:latin typeface="Calibri" panose="020F05020202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955800"/>
            <a:ext cx="8093235" cy="4140200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26166" y="533400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</a:rPr>
              <a:t>*</a:t>
            </a:r>
            <a:endParaRPr lang="en-US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42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 txBox="1">
            <a:spLocks/>
          </p:cNvSpPr>
          <p:nvPr/>
        </p:nvSpPr>
        <p:spPr>
          <a:xfrm>
            <a:off x="694225" y="596791"/>
            <a:ext cx="8056235" cy="1197864"/>
          </a:xfrm>
          <a:prstGeom prst="rect">
            <a:avLst/>
          </a:prstGeom>
          <a:solidFill>
            <a:srgbClr val="68BED5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2018-2020 strategic plan action </a:t>
            </a:r>
            <a:r>
              <a:rPr lang="en-US" sz="2800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items: Camper care</a:t>
            </a:r>
            <a:endParaRPr lang="en-US" sz="2800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C89B-4968-478F-B109-91C6EACC82F7}" type="slidenum">
              <a:rPr lang="en-US" sz="90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itchFamily="34" charset="0"/>
                <a:cs typeface="Calibri" pitchFamily="34" charset="0"/>
              </a:rPr>
              <a:pPr/>
              <a:t>13</a:t>
            </a:fld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2"/>
          <a:srcRect l="5333" t="14533" r="87644" b="74934"/>
          <a:stretch/>
        </p:blipFill>
        <p:spPr bwMode="auto">
          <a:xfrm>
            <a:off x="694225" y="6299268"/>
            <a:ext cx="417195" cy="4171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437204" y="6552678"/>
            <a:ext cx="426959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spc="300" dirty="0">
                <a:solidFill>
                  <a:prstClr val="white">
                    <a:lumMod val="65000"/>
                  </a:prstClr>
                </a:solidFill>
                <a:latin typeface="Calibri" pitchFamily="34" charset="0"/>
                <a:ea typeface="Noto Sans" pitchFamily="34" charset="0"/>
                <a:cs typeface="Calibri" pitchFamily="34" charset="0"/>
              </a:rPr>
              <a:t>© 2018  JCC </a:t>
            </a:r>
            <a:r>
              <a:rPr lang="en-US" sz="700" spc="300" dirty="0" err="1">
                <a:solidFill>
                  <a:prstClr val="white">
                    <a:lumMod val="65000"/>
                  </a:prstClr>
                </a:solidFill>
                <a:latin typeface="Calibri" pitchFamily="34" charset="0"/>
                <a:ea typeface="Noto Sans" pitchFamily="34" charset="0"/>
                <a:cs typeface="Calibri" pitchFamily="34" charset="0"/>
              </a:rPr>
              <a:t>Pgh</a:t>
            </a:r>
            <a:r>
              <a:rPr lang="en-US" sz="700" spc="300" dirty="0">
                <a:solidFill>
                  <a:prstClr val="white">
                    <a:lumMod val="65000"/>
                  </a:prstClr>
                </a:solidFill>
                <a:latin typeface="Calibri" pitchFamily="34" charset="0"/>
                <a:ea typeface="Noto Sans" pitchFamily="34" charset="0"/>
                <a:cs typeface="Calibri" pitchFamily="34" charset="0"/>
              </a:rPr>
              <a:t> All Rights Reserved. Confidential. </a:t>
            </a:r>
          </a:p>
        </p:txBody>
      </p:sp>
      <p:pic>
        <p:nvPicPr>
          <p:cNvPr id="21" name="Picture 3" descr="EKC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102" y="6299268"/>
            <a:ext cx="396873" cy="39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65" y="1874836"/>
            <a:ext cx="7993354" cy="4297680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132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 txBox="1">
            <a:spLocks/>
          </p:cNvSpPr>
          <p:nvPr/>
        </p:nvSpPr>
        <p:spPr>
          <a:xfrm>
            <a:off x="694225" y="596791"/>
            <a:ext cx="8056235" cy="1197864"/>
          </a:xfrm>
          <a:prstGeom prst="rect">
            <a:avLst/>
          </a:prstGeom>
          <a:solidFill>
            <a:srgbClr val="68BED5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2018-2020 strategic plan action </a:t>
            </a:r>
            <a:r>
              <a:rPr lang="en-US" sz="2800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items: communications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C89B-4968-478F-B109-91C6EACC82F7}" type="slidenum">
              <a:rPr lang="en-US" sz="90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itchFamily="34" charset="0"/>
                <a:cs typeface="Calibri" pitchFamily="34" charset="0"/>
              </a:rPr>
              <a:pPr/>
              <a:t>14</a:t>
            </a:fld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2"/>
          <a:srcRect l="5333" t="14533" r="87644" b="74934"/>
          <a:stretch/>
        </p:blipFill>
        <p:spPr bwMode="auto">
          <a:xfrm>
            <a:off x="694225" y="6299268"/>
            <a:ext cx="417195" cy="4171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437204" y="6552678"/>
            <a:ext cx="426959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spc="300" dirty="0">
                <a:solidFill>
                  <a:prstClr val="white">
                    <a:lumMod val="65000"/>
                  </a:prstClr>
                </a:solidFill>
                <a:latin typeface="Calibri" pitchFamily="34" charset="0"/>
                <a:ea typeface="Noto Sans" pitchFamily="34" charset="0"/>
                <a:cs typeface="Calibri" pitchFamily="34" charset="0"/>
              </a:rPr>
              <a:t>© 2018  JCC </a:t>
            </a:r>
            <a:r>
              <a:rPr lang="en-US" sz="700" spc="300" dirty="0" err="1">
                <a:solidFill>
                  <a:prstClr val="white">
                    <a:lumMod val="65000"/>
                  </a:prstClr>
                </a:solidFill>
                <a:latin typeface="Calibri" pitchFamily="34" charset="0"/>
                <a:ea typeface="Noto Sans" pitchFamily="34" charset="0"/>
                <a:cs typeface="Calibri" pitchFamily="34" charset="0"/>
              </a:rPr>
              <a:t>Pgh</a:t>
            </a:r>
            <a:r>
              <a:rPr lang="en-US" sz="700" spc="300" dirty="0">
                <a:solidFill>
                  <a:prstClr val="white">
                    <a:lumMod val="65000"/>
                  </a:prstClr>
                </a:solidFill>
                <a:latin typeface="Calibri" pitchFamily="34" charset="0"/>
                <a:ea typeface="Noto Sans" pitchFamily="34" charset="0"/>
                <a:cs typeface="Calibri" pitchFamily="34" charset="0"/>
              </a:rPr>
              <a:t> All Rights Reserved. Confidential. </a:t>
            </a:r>
          </a:p>
        </p:txBody>
      </p:sp>
      <p:pic>
        <p:nvPicPr>
          <p:cNvPr id="21" name="Picture 3" descr="EKC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102" y="6299268"/>
            <a:ext cx="396873" cy="39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1905000"/>
            <a:ext cx="7413625" cy="4313058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67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 txBox="1">
            <a:spLocks/>
          </p:cNvSpPr>
          <p:nvPr/>
        </p:nvSpPr>
        <p:spPr>
          <a:xfrm>
            <a:off x="694225" y="596791"/>
            <a:ext cx="8056235" cy="1197864"/>
          </a:xfrm>
          <a:prstGeom prst="rect">
            <a:avLst/>
          </a:prstGeom>
          <a:solidFill>
            <a:srgbClr val="68BED5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2018-2020 strategic plan action </a:t>
            </a:r>
            <a:r>
              <a:rPr lang="en-US" sz="2800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items: fundraising/development</a:t>
            </a:r>
            <a:endParaRPr lang="en-US" sz="2800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C89B-4968-478F-B109-91C6EACC82F7}" type="slidenum">
              <a:rPr lang="en-US" sz="90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itchFamily="34" charset="0"/>
                <a:cs typeface="Calibri" pitchFamily="34" charset="0"/>
              </a:rPr>
              <a:pPr/>
              <a:t>15</a:t>
            </a:fld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2"/>
          <a:srcRect l="5333" t="14533" r="87644" b="74934"/>
          <a:stretch/>
        </p:blipFill>
        <p:spPr bwMode="auto">
          <a:xfrm>
            <a:off x="694225" y="6299268"/>
            <a:ext cx="417195" cy="4171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437204" y="6552678"/>
            <a:ext cx="426959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spc="300" dirty="0">
                <a:solidFill>
                  <a:prstClr val="white">
                    <a:lumMod val="65000"/>
                  </a:prstClr>
                </a:solidFill>
                <a:latin typeface="Calibri" pitchFamily="34" charset="0"/>
                <a:ea typeface="Noto Sans" pitchFamily="34" charset="0"/>
                <a:cs typeface="Calibri" pitchFamily="34" charset="0"/>
              </a:rPr>
              <a:t>© 2018  JCC </a:t>
            </a:r>
            <a:r>
              <a:rPr lang="en-US" sz="700" spc="300" dirty="0" err="1">
                <a:solidFill>
                  <a:prstClr val="white">
                    <a:lumMod val="65000"/>
                  </a:prstClr>
                </a:solidFill>
                <a:latin typeface="Calibri" pitchFamily="34" charset="0"/>
                <a:ea typeface="Noto Sans" pitchFamily="34" charset="0"/>
                <a:cs typeface="Calibri" pitchFamily="34" charset="0"/>
              </a:rPr>
              <a:t>Pgh</a:t>
            </a:r>
            <a:r>
              <a:rPr lang="en-US" sz="700" spc="300" dirty="0">
                <a:solidFill>
                  <a:prstClr val="white">
                    <a:lumMod val="65000"/>
                  </a:prstClr>
                </a:solidFill>
                <a:latin typeface="Calibri" pitchFamily="34" charset="0"/>
                <a:ea typeface="Noto Sans" pitchFamily="34" charset="0"/>
                <a:cs typeface="Calibri" pitchFamily="34" charset="0"/>
              </a:rPr>
              <a:t> All Rights Reserved. Confidential. </a:t>
            </a:r>
          </a:p>
        </p:txBody>
      </p:sp>
      <p:pic>
        <p:nvPicPr>
          <p:cNvPr id="21" name="Picture 3" descr="EKC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102" y="6299268"/>
            <a:ext cx="396873" cy="39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623943" y="6244901"/>
            <a:ext cx="42152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libri" panose="020F0502020204030204" pitchFamily="34" charset="0"/>
              </a:rPr>
              <a:t>* Once more fully vetted by CEO and </a:t>
            </a:r>
            <a:r>
              <a:rPr lang="en-US" sz="1200" dirty="0" err="1" smtClean="0">
                <a:latin typeface="Calibri" panose="020F0502020204030204" pitchFamily="34" charset="0"/>
              </a:rPr>
              <a:t>Sr</a:t>
            </a:r>
            <a:r>
              <a:rPr lang="en-US" sz="1200" dirty="0" smtClean="0">
                <a:latin typeface="Calibri" panose="020F0502020204030204" pitchFamily="34" charset="0"/>
              </a:rPr>
              <a:t> Director of Development</a:t>
            </a:r>
            <a:endParaRPr lang="en-US" sz="1200" dirty="0">
              <a:latin typeface="Calibri" panose="020F050202020403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966264"/>
            <a:ext cx="8191500" cy="41297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49966" y="289560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</a:rPr>
              <a:t>*</a:t>
            </a:r>
            <a:endParaRPr lang="en-US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77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 txBox="1">
            <a:spLocks/>
          </p:cNvSpPr>
          <p:nvPr/>
        </p:nvSpPr>
        <p:spPr>
          <a:xfrm>
            <a:off x="694225" y="596791"/>
            <a:ext cx="8056235" cy="1197864"/>
          </a:xfrm>
          <a:prstGeom prst="rect">
            <a:avLst/>
          </a:prstGeom>
          <a:solidFill>
            <a:srgbClr val="68BED5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2018-2020 strategic plan action </a:t>
            </a:r>
            <a:r>
              <a:rPr lang="en-US" sz="2800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items: Marketing</a:t>
            </a:r>
            <a:endParaRPr lang="en-US" sz="2800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C89B-4968-478F-B109-91C6EACC82F7}" type="slidenum">
              <a:rPr lang="en-US" sz="90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itchFamily="34" charset="0"/>
                <a:cs typeface="Calibri" pitchFamily="34" charset="0"/>
              </a:rPr>
              <a:pPr/>
              <a:t>16</a:t>
            </a:fld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2"/>
          <a:srcRect l="5333" t="14533" r="87644" b="74934"/>
          <a:stretch/>
        </p:blipFill>
        <p:spPr bwMode="auto">
          <a:xfrm>
            <a:off x="694225" y="6299268"/>
            <a:ext cx="417195" cy="4171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437204" y="6552678"/>
            <a:ext cx="426959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spc="300" dirty="0">
                <a:solidFill>
                  <a:prstClr val="white">
                    <a:lumMod val="65000"/>
                  </a:prstClr>
                </a:solidFill>
                <a:latin typeface="Calibri" pitchFamily="34" charset="0"/>
                <a:ea typeface="Noto Sans" pitchFamily="34" charset="0"/>
                <a:cs typeface="Calibri" pitchFamily="34" charset="0"/>
              </a:rPr>
              <a:t>© 2018  JCC </a:t>
            </a:r>
            <a:r>
              <a:rPr lang="en-US" sz="700" spc="300" dirty="0" err="1">
                <a:solidFill>
                  <a:prstClr val="white">
                    <a:lumMod val="65000"/>
                  </a:prstClr>
                </a:solidFill>
                <a:latin typeface="Calibri" pitchFamily="34" charset="0"/>
                <a:ea typeface="Noto Sans" pitchFamily="34" charset="0"/>
                <a:cs typeface="Calibri" pitchFamily="34" charset="0"/>
              </a:rPr>
              <a:t>Pgh</a:t>
            </a:r>
            <a:r>
              <a:rPr lang="en-US" sz="700" spc="300" dirty="0">
                <a:solidFill>
                  <a:prstClr val="white">
                    <a:lumMod val="65000"/>
                  </a:prstClr>
                </a:solidFill>
                <a:latin typeface="Calibri" pitchFamily="34" charset="0"/>
                <a:ea typeface="Noto Sans" pitchFamily="34" charset="0"/>
                <a:cs typeface="Calibri" pitchFamily="34" charset="0"/>
              </a:rPr>
              <a:t> All Rights Reserved. Confidential. </a:t>
            </a:r>
          </a:p>
        </p:txBody>
      </p:sp>
      <p:pic>
        <p:nvPicPr>
          <p:cNvPr id="21" name="Picture 3" descr="EKC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102" y="6299268"/>
            <a:ext cx="396873" cy="39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8" y="2131546"/>
            <a:ext cx="8126412" cy="34310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239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 txBox="1">
            <a:spLocks/>
          </p:cNvSpPr>
          <p:nvPr/>
        </p:nvSpPr>
        <p:spPr>
          <a:xfrm>
            <a:off x="694225" y="596791"/>
            <a:ext cx="8056235" cy="1197864"/>
          </a:xfrm>
          <a:prstGeom prst="rect">
            <a:avLst/>
          </a:prstGeom>
          <a:solidFill>
            <a:srgbClr val="68BED5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Strategic plan estimated to pay for itself</a:t>
            </a:r>
            <a:endParaRPr lang="en-US" sz="2800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041221" y="1865567"/>
            <a:ext cx="3566160" cy="822960"/>
          </a:xfrm>
          <a:ln w="28575"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Option 1: Status quo</a:t>
            </a:r>
            <a:endParaRPr lang="en-US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041221" y="2653718"/>
            <a:ext cx="3566160" cy="3364630"/>
          </a:xfrm>
          <a:ln w="28575"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228600" lvl="0" indent="-228600">
              <a:spcBef>
                <a:spcPts val="600"/>
              </a:spcBef>
              <a:buClr>
                <a:srgbClr val="68BED5"/>
              </a:buClr>
              <a:buFont typeface="Calibri" panose="020F0502020204030204" pitchFamily="34" charset="0"/>
              <a:buChar char="›"/>
            </a:pPr>
            <a:r>
              <a:rPr lang="en-US" sz="18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% of camper capacity declines to 75% by end of summer 2020</a:t>
            </a:r>
          </a:p>
          <a:p>
            <a:pPr marL="228600" lvl="0" indent="-228600">
              <a:spcBef>
                <a:spcPts val="600"/>
              </a:spcBef>
              <a:buClr>
                <a:srgbClr val="68BED5"/>
              </a:buClr>
              <a:buFont typeface="Calibri" panose="020F0502020204030204" pitchFamily="34" charset="0"/>
              <a:buChar char="›"/>
            </a:pPr>
            <a:r>
              <a:rPr lang="en-US" sz="18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Increased staff turnover</a:t>
            </a:r>
          </a:p>
          <a:p>
            <a:pPr marL="228600" lvl="0" indent="-228600">
              <a:spcBef>
                <a:spcPts val="600"/>
              </a:spcBef>
              <a:buClr>
                <a:srgbClr val="68BED5"/>
              </a:buClr>
              <a:buFont typeface="Calibri" panose="020F0502020204030204" pitchFamily="34" charset="0"/>
              <a:buChar char="›"/>
            </a:pPr>
            <a:r>
              <a:rPr lang="en-US" sz="18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Inadequate adult supervision to address camper issues</a:t>
            </a:r>
          </a:p>
          <a:p>
            <a:pPr marL="228600" lvl="0" indent="-228600">
              <a:spcBef>
                <a:spcPts val="600"/>
              </a:spcBef>
              <a:buClr>
                <a:srgbClr val="68BED5"/>
              </a:buClr>
              <a:buFont typeface="Calibri" panose="020F0502020204030204" pitchFamily="34" charset="0"/>
              <a:buChar char="›"/>
            </a:pPr>
            <a:r>
              <a:rPr lang="en-US" sz="18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Minimal investment in enhanced programming</a:t>
            </a:r>
          </a:p>
          <a:p>
            <a:pPr marL="228600" lvl="0" indent="-228600">
              <a:spcBef>
                <a:spcPts val="600"/>
              </a:spcBef>
              <a:buClr>
                <a:srgbClr val="68BED5"/>
              </a:buClr>
              <a:buFont typeface="Calibri" panose="020F0502020204030204" pitchFamily="34" charset="0"/>
              <a:buChar char="›"/>
            </a:pPr>
            <a:r>
              <a:rPr lang="en-US" sz="18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Difficulty raising required funding for facility upgrades</a:t>
            </a:r>
          </a:p>
          <a:p>
            <a:pPr marL="228600" lvl="0" indent="-228600">
              <a:spcBef>
                <a:spcPts val="600"/>
              </a:spcBef>
              <a:buClr>
                <a:srgbClr val="68BED5"/>
              </a:buClr>
              <a:buFont typeface="Calibri" panose="020F0502020204030204" pitchFamily="34" charset="0"/>
              <a:buChar char="›"/>
            </a:pPr>
            <a:r>
              <a:rPr lang="en-US" sz="18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Projected 3-year revenue = $7,835,512</a:t>
            </a:r>
            <a:endParaRPr lang="en-US" sz="18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28600" lvl="0" indent="-228600">
              <a:spcBef>
                <a:spcPts val="600"/>
              </a:spcBef>
              <a:buClr>
                <a:srgbClr val="68BED5"/>
              </a:buClr>
              <a:buFont typeface="Calibri" panose="020F0502020204030204" pitchFamily="34" charset="0"/>
              <a:buChar char="›"/>
            </a:pPr>
            <a:endParaRPr lang="en-US" sz="18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765115" y="1865567"/>
            <a:ext cx="3566160" cy="822960"/>
          </a:xfrm>
          <a:ln w="28575"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Option 2: Strategic plan</a:t>
            </a:r>
            <a:endParaRPr lang="en-US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Content Placeholder 4"/>
          <p:cNvSpPr>
            <a:spLocks noGrp="1"/>
          </p:cNvSpPr>
          <p:nvPr>
            <p:ph sz="quarter" idx="4"/>
          </p:nvPr>
        </p:nvSpPr>
        <p:spPr>
          <a:xfrm>
            <a:off x="4765115" y="2653719"/>
            <a:ext cx="3566160" cy="3364944"/>
          </a:xfrm>
          <a:ln w="28575">
            <a:solidFill>
              <a:schemeClr val="tx2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marL="228600" lvl="0" indent="-228600">
              <a:spcBef>
                <a:spcPts val="600"/>
              </a:spcBef>
              <a:buClr>
                <a:srgbClr val="68BED5"/>
              </a:buClr>
              <a:buFont typeface="Calibri" panose="020F0502020204030204" pitchFamily="34" charset="0"/>
              <a:buChar char="›"/>
            </a:pPr>
            <a:r>
              <a:rPr lang="en-US" sz="18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% of camper capacity increases to 92% within 3 years</a:t>
            </a:r>
          </a:p>
          <a:p>
            <a:pPr marL="228600" lvl="0" indent="-228600">
              <a:spcBef>
                <a:spcPts val="600"/>
              </a:spcBef>
              <a:buClr>
                <a:srgbClr val="68BED5"/>
              </a:buClr>
              <a:buFont typeface="Calibri" panose="020F0502020204030204" pitchFamily="34" charset="0"/>
              <a:buChar char="›"/>
            </a:pPr>
            <a:r>
              <a:rPr lang="en-US" sz="18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Increased camper, parent and staff satisfaction</a:t>
            </a:r>
          </a:p>
          <a:p>
            <a:pPr marL="228600" lvl="0" indent="-228600">
              <a:spcBef>
                <a:spcPts val="600"/>
              </a:spcBef>
              <a:buClr>
                <a:srgbClr val="68BED5"/>
              </a:buClr>
              <a:buFont typeface="Calibri" panose="020F0502020204030204" pitchFamily="34" charset="0"/>
              <a:buChar char="›"/>
            </a:pPr>
            <a:r>
              <a:rPr lang="en-US" sz="18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Significant improvements in camper care, programming and communication</a:t>
            </a:r>
          </a:p>
          <a:p>
            <a:pPr marL="228600" lvl="0" indent="-228600">
              <a:spcBef>
                <a:spcPts val="600"/>
              </a:spcBef>
              <a:buClr>
                <a:srgbClr val="68BED5"/>
              </a:buClr>
              <a:buFont typeface="Calibri" panose="020F0502020204030204" pitchFamily="34" charset="0"/>
              <a:buChar char="›"/>
            </a:pPr>
            <a:r>
              <a:rPr lang="en-US" sz="18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Investment in core infrastructure to support an overnight camp of the 21</a:t>
            </a:r>
            <a:r>
              <a:rPr lang="en-US" sz="1800" baseline="30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st</a:t>
            </a:r>
            <a:r>
              <a:rPr lang="en-US" sz="18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century</a:t>
            </a:r>
          </a:p>
          <a:p>
            <a:pPr marL="228600" lvl="0" indent="-228600">
              <a:spcBef>
                <a:spcPts val="600"/>
              </a:spcBef>
              <a:buClr>
                <a:srgbClr val="68BED5"/>
              </a:buClr>
              <a:buFont typeface="Calibri" panose="020F0502020204030204" pitchFamily="34" charset="0"/>
              <a:buChar char="›"/>
            </a:pPr>
            <a:r>
              <a:rPr lang="en-US" sz="18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Projected 3-year revenue = $8,776,827</a:t>
            </a:r>
          </a:p>
          <a:p>
            <a:pPr marL="228600" lvl="0" indent="-228600">
              <a:spcBef>
                <a:spcPts val="600"/>
              </a:spcBef>
              <a:buClr>
                <a:srgbClr val="68BED5"/>
              </a:buClr>
              <a:buFont typeface="Calibri" panose="020F0502020204030204" pitchFamily="34" charset="0"/>
              <a:buChar char="›"/>
            </a:pPr>
            <a:r>
              <a:rPr lang="en-US" sz="1800" b="1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Est’d</a:t>
            </a:r>
            <a:r>
              <a:rPr lang="en-US" sz="18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cost of plan = $878,500 (excluding facility upgrades)</a:t>
            </a:r>
            <a:endParaRPr lang="en-US" sz="18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28600" lvl="0" indent="-228600">
              <a:spcBef>
                <a:spcPts val="600"/>
              </a:spcBef>
              <a:buClr>
                <a:srgbClr val="68BED5"/>
              </a:buClr>
              <a:buFont typeface="Calibri" panose="020F0502020204030204" pitchFamily="34" charset="0"/>
              <a:buChar char="›"/>
            </a:pPr>
            <a:endParaRPr lang="en-US" sz="18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C89B-4968-478F-B109-91C6EACC82F7}" type="slidenum">
              <a:rPr lang="en-US" sz="90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itchFamily="34" charset="0"/>
                <a:cs typeface="Calibri" pitchFamily="34" charset="0"/>
              </a:rPr>
              <a:pPr/>
              <a:t>17</a:t>
            </a:fld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2"/>
          <a:srcRect l="5333" t="14533" r="87644" b="74934"/>
          <a:stretch/>
        </p:blipFill>
        <p:spPr bwMode="auto">
          <a:xfrm>
            <a:off x="694225" y="6299268"/>
            <a:ext cx="417195" cy="4171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437204" y="6552678"/>
            <a:ext cx="426959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spc="300" dirty="0">
                <a:solidFill>
                  <a:prstClr val="white">
                    <a:lumMod val="65000"/>
                  </a:prstClr>
                </a:solidFill>
                <a:latin typeface="Calibri" pitchFamily="34" charset="0"/>
                <a:ea typeface="Noto Sans" pitchFamily="34" charset="0"/>
                <a:cs typeface="Calibri" pitchFamily="34" charset="0"/>
              </a:rPr>
              <a:t>© </a:t>
            </a:r>
            <a:r>
              <a:rPr lang="en-US" sz="700" spc="300" dirty="0" smtClean="0">
                <a:solidFill>
                  <a:prstClr val="white">
                    <a:lumMod val="65000"/>
                  </a:prstClr>
                </a:solidFill>
                <a:latin typeface="Calibri" pitchFamily="34" charset="0"/>
                <a:ea typeface="Noto Sans" pitchFamily="34" charset="0"/>
                <a:cs typeface="Calibri" pitchFamily="34" charset="0"/>
              </a:rPr>
              <a:t>2018  </a:t>
            </a:r>
            <a:r>
              <a:rPr lang="en-US" sz="700" spc="300" dirty="0">
                <a:solidFill>
                  <a:prstClr val="white">
                    <a:lumMod val="65000"/>
                  </a:prstClr>
                </a:solidFill>
                <a:latin typeface="Calibri" pitchFamily="34" charset="0"/>
                <a:ea typeface="Noto Sans" pitchFamily="34" charset="0"/>
                <a:cs typeface="Calibri" pitchFamily="34" charset="0"/>
              </a:rPr>
              <a:t>JCC </a:t>
            </a:r>
            <a:r>
              <a:rPr lang="en-US" sz="700" spc="300" dirty="0" err="1">
                <a:solidFill>
                  <a:prstClr val="white">
                    <a:lumMod val="65000"/>
                  </a:prstClr>
                </a:solidFill>
                <a:latin typeface="Calibri" pitchFamily="34" charset="0"/>
                <a:ea typeface="Noto Sans" pitchFamily="34" charset="0"/>
                <a:cs typeface="Calibri" pitchFamily="34" charset="0"/>
              </a:rPr>
              <a:t>Pgh</a:t>
            </a:r>
            <a:r>
              <a:rPr lang="en-US" sz="700" spc="300" dirty="0">
                <a:solidFill>
                  <a:prstClr val="white">
                    <a:lumMod val="65000"/>
                  </a:prstClr>
                </a:solidFill>
                <a:latin typeface="Calibri" pitchFamily="34" charset="0"/>
                <a:ea typeface="Noto Sans" pitchFamily="34" charset="0"/>
                <a:cs typeface="Calibri" pitchFamily="34" charset="0"/>
              </a:rPr>
              <a:t> All Rights Reserved. Confidential. </a:t>
            </a:r>
          </a:p>
        </p:txBody>
      </p:sp>
      <p:pic>
        <p:nvPicPr>
          <p:cNvPr id="15" name="Picture 3" descr="EKC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102" y="6299268"/>
            <a:ext cx="396873" cy="39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11692" y="6127844"/>
            <a:ext cx="3149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00B050"/>
                </a:solidFill>
                <a:latin typeface="Calibri" panose="020F0502020204030204" pitchFamily="34" charset="0"/>
              </a:rPr>
              <a:t>Estimated net impact: $62,815 </a:t>
            </a:r>
          </a:p>
        </p:txBody>
      </p:sp>
    </p:spTree>
    <p:extLst>
      <p:ext uri="{BB962C8B-B14F-4D97-AF65-F5344CB8AC3E}">
        <p14:creationId xmlns:p14="http://schemas.microsoft.com/office/powerpoint/2010/main" val="417432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 txBox="1">
            <a:spLocks/>
          </p:cNvSpPr>
          <p:nvPr/>
        </p:nvSpPr>
        <p:spPr>
          <a:xfrm>
            <a:off x="694225" y="596791"/>
            <a:ext cx="8056235" cy="1197864"/>
          </a:xfrm>
          <a:prstGeom prst="rect">
            <a:avLst/>
          </a:prstGeom>
          <a:solidFill>
            <a:srgbClr val="68BED5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discussion</a:t>
            </a:r>
            <a:endParaRPr lang="en-US" sz="2800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C89B-4968-478F-B109-91C6EACC82F7}" type="slidenum">
              <a:rPr lang="en-US" sz="90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itchFamily="34" charset="0"/>
                <a:cs typeface="Calibri" pitchFamily="34" charset="0"/>
              </a:rPr>
              <a:pPr/>
              <a:t>18</a:t>
            </a:fld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2"/>
          <a:srcRect l="5333" t="14533" r="87644" b="74934"/>
          <a:stretch/>
        </p:blipFill>
        <p:spPr bwMode="auto">
          <a:xfrm>
            <a:off x="694225" y="6299268"/>
            <a:ext cx="417195" cy="4171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437204" y="6552678"/>
            <a:ext cx="426959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spc="300" dirty="0">
                <a:solidFill>
                  <a:prstClr val="white">
                    <a:lumMod val="65000"/>
                  </a:prstClr>
                </a:solidFill>
                <a:latin typeface="Calibri" pitchFamily="34" charset="0"/>
                <a:ea typeface="Noto Sans" pitchFamily="34" charset="0"/>
                <a:cs typeface="Calibri" pitchFamily="34" charset="0"/>
              </a:rPr>
              <a:t>© 2018  JCC </a:t>
            </a:r>
            <a:r>
              <a:rPr lang="en-US" sz="700" spc="300" dirty="0" err="1">
                <a:solidFill>
                  <a:prstClr val="white">
                    <a:lumMod val="65000"/>
                  </a:prstClr>
                </a:solidFill>
                <a:latin typeface="Calibri" pitchFamily="34" charset="0"/>
                <a:ea typeface="Noto Sans" pitchFamily="34" charset="0"/>
                <a:cs typeface="Calibri" pitchFamily="34" charset="0"/>
              </a:rPr>
              <a:t>Pgh</a:t>
            </a:r>
            <a:r>
              <a:rPr lang="en-US" sz="700" spc="300" dirty="0">
                <a:solidFill>
                  <a:prstClr val="white">
                    <a:lumMod val="65000"/>
                  </a:prstClr>
                </a:solidFill>
                <a:latin typeface="Calibri" pitchFamily="34" charset="0"/>
                <a:ea typeface="Noto Sans" pitchFamily="34" charset="0"/>
                <a:cs typeface="Calibri" pitchFamily="34" charset="0"/>
              </a:rPr>
              <a:t> All Rights Reserved. Confidential. </a:t>
            </a:r>
          </a:p>
        </p:txBody>
      </p:sp>
      <p:pic>
        <p:nvPicPr>
          <p:cNvPr id="11" name="Picture 3" descr="EKC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102" y="6299268"/>
            <a:ext cx="396873" cy="39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9" t="16346" r="40035" b="13888"/>
          <a:stretch/>
        </p:blipFill>
        <p:spPr bwMode="auto">
          <a:xfrm>
            <a:off x="2059994" y="1901530"/>
            <a:ext cx="5324695" cy="450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978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 txBox="1">
            <a:spLocks/>
          </p:cNvSpPr>
          <p:nvPr/>
        </p:nvSpPr>
        <p:spPr>
          <a:xfrm>
            <a:off x="694225" y="596791"/>
            <a:ext cx="8056235" cy="1197864"/>
          </a:xfrm>
          <a:prstGeom prst="rect">
            <a:avLst/>
          </a:prstGeom>
          <a:solidFill>
            <a:srgbClr val="68BED5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Agenda</a:t>
            </a:r>
            <a:endParaRPr lang="en-US" sz="2800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C89B-4968-478F-B109-91C6EACC82F7}" type="slidenum">
              <a:rPr lang="en-US" sz="90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itchFamily="34" charset="0"/>
                <a:cs typeface="Calibri" pitchFamily="34" charset="0"/>
              </a:rPr>
              <a:pPr/>
              <a:t>2</a:t>
            </a:fld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2"/>
          <a:srcRect l="5333" t="14533" r="87644" b="74934"/>
          <a:stretch/>
        </p:blipFill>
        <p:spPr bwMode="auto">
          <a:xfrm>
            <a:off x="694225" y="6299268"/>
            <a:ext cx="417195" cy="4171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437204" y="6552678"/>
            <a:ext cx="426959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spc="300" dirty="0">
                <a:solidFill>
                  <a:prstClr val="white">
                    <a:lumMod val="65000"/>
                  </a:prstClr>
                </a:solidFill>
                <a:latin typeface="Calibri" pitchFamily="34" charset="0"/>
                <a:ea typeface="Noto Sans" pitchFamily="34" charset="0"/>
                <a:cs typeface="Calibri" pitchFamily="34" charset="0"/>
              </a:rPr>
              <a:t>© 2018  JCC </a:t>
            </a:r>
            <a:r>
              <a:rPr lang="en-US" sz="700" spc="300" dirty="0" err="1">
                <a:solidFill>
                  <a:prstClr val="white">
                    <a:lumMod val="65000"/>
                  </a:prstClr>
                </a:solidFill>
                <a:latin typeface="Calibri" pitchFamily="34" charset="0"/>
                <a:ea typeface="Noto Sans" pitchFamily="34" charset="0"/>
                <a:cs typeface="Calibri" pitchFamily="34" charset="0"/>
              </a:rPr>
              <a:t>Pgh</a:t>
            </a:r>
            <a:r>
              <a:rPr lang="en-US" sz="700" spc="300" dirty="0">
                <a:solidFill>
                  <a:prstClr val="white">
                    <a:lumMod val="65000"/>
                  </a:prstClr>
                </a:solidFill>
                <a:latin typeface="Calibri" pitchFamily="34" charset="0"/>
                <a:ea typeface="Noto Sans" pitchFamily="34" charset="0"/>
                <a:cs typeface="Calibri" pitchFamily="34" charset="0"/>
              </a:rPr>
              <a:t> All Rights Reserved. Confidential. </a:t>
            </a:r>
          </a:p>
        </p:txBody>
      </p:sp>
      <p:pic>
        <p:nvPicPr>
          <p:cNvPr id="14" name="Picture 3" descr="EKC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602" y="6309428"/>
            <a:ext cx="396873" cy="39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4"/>
          <p:cNvSpPr>
            <a:spLocks noGrp="1"/>
          </p:cNvSpPr>
          <p:nvPr>
            <p:ph idx="1"/>
          </p:nvPr>
        </p:nvSpPr>
        <p:spPr>
          <a:xfrm>
            <a:off x="768096" y="2159000"/>
            <a:ext cx="7290055" cy="4023360"/>
          </a:xfrm>
        </p:spPr>
        <p:txBody>
          <a:bodyPr>
            <a:normAutofit/>
          </a:bodyPr>
          <a:lstStyle/>
          <a:p>
            <a:pPr marL="0" lvl="0" indent="0">
              <a:spcBef>
                <a:spcPts val="600"/>
              </a:spcBef>
              <a:buClr>
                <a:srgbClr val="68BED5"/>
              </a:buClr>
              <a:buNone/>
            </a:pPr>
            <a:r>
              <a:rPr lang="en-US" sz="18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	      Welcome and introductions</a:t>
            </a:r>
          </a:p>
          <a:p>
            <a:pPr marL="0" lvl="0" indent="0">
              <a:spcBef>
                <a:spcPts val="600"/>
              </a:spcBef>
              <a:buClr>
                <a:srgbClr val="68BED5"/>
              </a:buClr>
              <a:buNone/>
            </a:pPr>
            <a:endParaRPr lang="en-US" sz="18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0" lvl="0" indent="0">
              <a:spcBef>
                <a:spcPts val="600"/>
              </a:spcBef>
              <a:buClr>
                <a:srgbClr val="68BED5"/>
              </a:buClr>
              <a:buNone/>
            </a:pPr>
            <a:r>
              <a:rPr lang="en-US" sz="18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	      Methodology for developing the strategic plan</a:t>
            </a:r>
          </a:p>
          <a:p>
            <a:pPr marL="0" lvl="0" indent="0">
              <a:spcBef>
                <a:spcPts val="600"/>
              </a:spcBef>
              <a:buClr>
                <a:srgbClr val="68BED5"/>
              </a:buClr>
              <a:buNone/>
            </a:pPr>
            <a:endParaRPr lang="en-US" sz="18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0" lvl="0" indent="0">
              <a:spcBef>
                <a:spcPts val="600"/>
              </a:spcBef>
              <a:buClr>
                <a:srgbClr val="68BED5"/>
              </a:buClr>
              <a:buNone/>
            </a:pPr>
            <a:r>
              <a:rPr lang="en-US" sz="18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	      The current condition</a:t>
            </a:r>
          </a:p>
          <a:p>
            <a:pPr marL="0" lvl="0" indent="0">
              <a:spcBef>
                <a:spcPts val="600"/>
              </a:spcBef>
              <a:buClr>
                <a:srgbClr val="68BED5"/>
              </a:buClr>
              <a:buNone/>
            </a:pPr>
            <a:endParaRPr lang="en-US" sz="18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0" lvl="0" indent="0">
              <a:spcBef>
                <a:spcPts val="600"/>
              </a:spcBef>
              <a:buClr>
                <a:srgbClr val="68BED5"/>
              </a:buClr>
              <a:buNone/>
            </a:pPr>
            <a:r>
              <a:rPr lang="en-US" sz="18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	      The target condition </a:t>
            </a:r>
          </a:p>
          <a:p>
            <a:pPr marL="0" lvl="0" indent="0">
              <a:spcBef>
                <a:spcPts val="600"/>
              </a:spcBef>
              <a:buClr>
                <a:srgbClr val="68BED5"/>
              </a:buClr>
              <a:buNone/>
            </a:pPr>
            <a:endParaRPr lang="en-US" sz="18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0" lvl="0" indent="0">
              <a:spcBef>
                <a:spcPts val="600"/>
              </a:spcBef>
              <a:buClr>
                <a:srgbClr val="68BED5"/>
              </a:buClr>
              <a:buNone/>
            </a:pPr>
            <a:r>
              <a:rPr lang="en-US" sz="18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	      How we are going to get there</a:t>
            </a:r>
          </a:p>
          <a:p>
            <a:pPr marL="0" lvl="0" indent="0">
              <a:spcBef>
                <a:spcPts val="600"/>
              </a:spcBef>
              <a:buClr>
                <a:srgbClr val="68BED5"/>
              </a:buClr>
              <a:buNone/>
            </a:pPr>
            <a:endParaRPr lang="en-US" sz="18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0" lvl="0" indent="0">
              <a:spcBef>
                <a:spcPts val="600"/>
              </a:spcBef>
              <a:buClr>
                <a:srgbClr val="68BED5"/>
              </a:buClr>
              <a:buNone/>
            </a:pPr>
            <a:r>
              <a:rPr lang="en-US" sz="18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	      Discussion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25" y="2743199"/>
            <a:ext cx="955278" cy="5486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71" y="4126332"/>
            <a:ext cx="955652" cy="5486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2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51" y="4829249"/>
            <a:ext cx="939666" cy="5486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2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25" y="5544140"/>
            <a:ext cx="960120" cy="5337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71" y="3435031"/>
            <a:ext cx="948472" cy="5486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64" y="2075276"/>
            <a:ext cx="965239" cy="5486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62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 txBox="1">
            <a:spLocks/>
          </p:cNvSpPr>
          <p:nvPr/>
        </p:nvSpPr>
        <p:spPr>
          <a:xfrm>
            <a:off x="694225" y="596791"/>
            <a:ext cx="8056235" cy="1197864"/>
          </a:xfrm>
          <a:prstGeom prst="rect">
            <a:avLst/>
          </a:prstGeom>
          <a:solidFill>
            <a:srgbClr val="68BED5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Strategic planning process: broad engagement, well-informed, methodical</a:t>
            </a:r>
            <a:endParaRPr lang="en-US" sz="2800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C89B-4968-478F-B109-91C6EACC82F7}" type="slidenum">
              <a:rPr lang="en-US" sz="90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itchFamily="34" charset="0"/>
                <a:cs typeface="Calibri" pitchFamily="34" charset="0"/>
              </a:rPr>
              <a:pPr/>
              <a:t>3</a:t>
            </a:fld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2"/>
          <a:srcRect l="5333" t="14533" r="87644" b="74934"/>
          <a:stretch/>
        </p:blipFill>
        <p:spPr bwMode="auto">
          <a:xfrm>
            <a:off x="694225" y="6299268"/>
            <a:ext cx="417195" cy="4171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437204" y="6552678"/>
            <a:ext cx="426959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spc="300" dirty="0">
                <a:solidFill>
                  <a:prstClr val="white">
                    <a:lumMod val="65000"/>
                  </a:prstClr>
                </a:solidFill>
                <a:latin typeface="Calibri" pitchFamily="34" charset="0"/>
                <a:ea typeface="Noto Sans" pitchFamily="34" charset="0"/>
                <a:cs typeface="Calibri" pitchFamily="34" charset="0"/>
              </a:rPr>
              <a:t>© 2018  JCC </a:t>
            </a:r>
            <a:r>
              <a:rPr lang="en-US" sz="700" spc="300" dirty="0" err="1">
                <a:solidFill>
                  <a:prstClr val="white">
                    <a:lumMod val="65000"/>
                  </a:prstClr>
                </a:solidFill>
                <a:latin typeface="Calibri" pitchFamily="34" charset="0"/>
                <a:ea typeface="Noto Sans" pitchFamily="34" charset="0"/>
                <a:cs typeface="Calibri" pitchFamily="34" charset="0"/>
              </a:rPr>
              <a:t>Pgh</a:t>
            </a:r>
            <a:r>
              <a:rPr lang="en-US" sz="700" spc="300" dirty="0">
                <a:solidFill>
                  <a:prstClr val="white">
                    <a:lumMod val="65000"/>
                  </a:prstClr>
                </a:solidFill>
                <a:latin typeface="Calibri" pitchFamily="34" charset="0"/>
                <a:ea typeface="Noto Sans" pitchFamily="34" charset="0"/>
                <a:cs typeface="Calibri" pitchFamily="34" charset="0"/>
              </a:rPr>
              <a:t> All Rights Reserved. Confidential. 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23339103"/>
              </p:ext>
            </p:extLst>
          </p:nvPr>
        </p:nvGraphicFramePr>
        <p:xfrm>
          <a:off x="694225" y="596791"/>
          <a:ext cx="8056235" cy="4730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06100" y="3301344"/>
            <a:ext cx="1395832" cy="249299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35B74">
                  <a:lumMod val="50000"/>
                </a:srgbClr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5B74">
                    <a:lumMod val="50000"/>
                  </a:srgbClr>
                </a:solidFill>
                <a:latin typeface="Calibri" panose="020F0502020204030204" pitchFamily="34" charset="0"/>
              </a:rPr>
              <a:t>HGF Mentor</a:t>
            </a:r>
          </a:p>
          <a:p>
            <a:pPr marL="285750" indent="-285750">
              <a:buClr>
                <a:srgbClr val="335B74">
                  <a:lumMod val="50000"/>
                </a:srgbClr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5B74">
                    <a:lumMod val="50000"/>
                  </a:srgbClr>
                </a:solidFill>
                <a:latin typeface="Calibri" panose="020F0502020204030204" pitchFamily="34" charset="0"/>
              </a:rPr>
              <a:t>COOs from other JCCs</a:t>
            </a:r>
          </a:p>
          <a:p>
            <a:pPr marL="285750" indent="-285750">
              <a:buClr>
                <a:srgbClr val="335B74">
                  <a:lumMod val="50000"/>
                </a:srgbClr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5B74">
                    <a:lumMod val="50000"/>
                  </a:srgbClr>
                </a:solidFill>
                <a:latin typeface="Calibri" panose="020F0502020204030204" pitchFamily="34" charset="0"/>
              </a:rPr>
              <a:t>Association of Independent Jewish Camps</a:t>
            </a:r>
          </a:p>
          <a:p>
            <a:pPr marL="285750" indent="-285750">
              <a:buClr>
                <a:srgbClr val="335B74">
                  <a:lumMod val="50000"/>
                </a:srgbClr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5B74">
                    <a:lumMod val="50000"/>
                  </a:srgbClr>
                </a:solidFill>
                <a:latin typeface="Calibri" panose="020F0502020204030204" pitchFamily="34" charset="0"/>
              </a:rPr>
              <a:t>American Camp Association</a:t>
            </a:r>
          </a:p>
          <a:p>
            <a:pPr marL="285750" indent="-285750">
              <a:buClr>
                <a:srgbClr val="335B74">
                  <a:lumMod val="50000"/>
                </a:srgbClr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5B74">
                    <a:lumMod val="50000"/>
                  </a:srgbClr>
                </a:solidFill>
                <a:latin typeface="Calibri" panose="020F0502020204030204" pitchFamily="34" charset="0"/>
              </a:rPr>
              <a:t>Directors of overnight camps</a:t>
            </a:r>
          </a:p>
          <a:p>
            <a:pPr marL="285750" indent="-285750">
              <a:buClr>
                <a:srgbClr val="335B74">
                  <a:lumMod val="50000"/>
                </a:srgbClr>
              </a:buClr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335B74">
                  <a:lumMod val="50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66208" y="3301344"/>
            <a:ext cx="1395832" cy="249299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35B74">
                  <a:lumMod val="50000"/>
                </a:srgbClr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5B74">
                    <a:lumMod val="50000"/>
                  </a:srgbClr>
                </a:solidFill>
                <a:latin typeface="Calibri" panose="020F0502020204030204" pitchFamily="34" charset="0"/>
              </a:rPr>
              <a:t>Independent overnight camping consultant</a:t>
            </a:r>
          </a:p>
          <a:p>
            <a:pPr marL="285750" indent="-285750">
              <a:buClr>
                <a:srgbClr val="335B74">
                  <a:lumMod val="50000"/>
                </a:srgbClr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5B74">
                    <a:lumMod val="50000"/>
                  </a:srgbClr>
                </a:solidFill>
                <a:latin typeface="Calibri" panose="020F0502020204030204" pitchFamily="34" charset="0"/>
              </a:rPr>
              <a:t>Director of Camp Ramah New England</a:t>
            </a:r>
          </a:p>
          <a:p>
            <a:pPr marL="285750" indent="-285750">
              <a:buClr>
                <a:srgbClr val="335B74">
                  <a:lumMod val="50000"/>
                </a:srgbClr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5B74">
                    <a:lumMod val="50000"/>
                  </a:srgbClr>
                </a:solidFill>
                <a:latin typeface="Calibri" panose="020F0502020204030204" pitchFamily="34" charset="0"/>
              </a:rPr>
              <a:t>Director of Camp </a:t>
            </a:r>
            <a:r>
              <a:rPr lang="en-US" sz="1200" dirty="0" err="1">
                <a:solidFill>
                  <a:srgbClr val="335B74">
                    <a:lumMod val="50000"/>
                  </a:srgbClr>
                </a:solidFill>
                <a:latin typeface="Calibri" panose="020F0502020204030204" pitchFamily="34" charset="0"/>
              </a:rPr>
              <a:t>Tevya</a:t>
            </a:r>
            <a:endParaRPr lang="en-US" sz="1200" dirty="0">
              <a:solidFill>
                <a:srgbClr val="335B74">
                  <a:lumMod val="50000"/>
                </a:srgbClr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rgbClr val="335B74">
                  <a:lumMod val="50000"/>
                </a:srgbClr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5B74">
                    <a:lumMod val="50000"/>
                  </a:srgbClr>
                </a:solidFill>
                <a:latin typeface="Calibri" panose="020F0502020204030204" pitchFamily="34" charset="0"/>
              </a:rPr>
              <a:t>Director of Camp Barney </a:t>
            </a:r>
            <a:r>
              <a:rPr lang="en-US" sz="1200" dirty="0" err="1">
                <a:solidFill>
                  <a:srgbClr val="335B74">
                    <a:lumMod val="50000"/>
                  </a:srgbClr>
                </a:solidFill>
                <a:latin typeface="Calibri" panose="020F0502020204030204" pitchFamily="34" charset="0"/>
              </a:rPr>
              <a:t>Medintz</a:t>
            </a:r>
            <a:endParaRPr lang="en-US" sz="1200" dirty="0">
              <a:solidFill>
                <a:srgbClr val="335B74">
                  <a:lumMod val="50000"/>
                </a:srgbClr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rgbClr val="335B74">
                  <a:lumMod val="50000"/>
                </a:srgbClr>
              </a:buClr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335B74">
                  <a:lumMod val="50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74084" y="3301344"/>
            <a:ext cx="1395832" cy="249299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35B74">
                  <a:lumMod val="50000"/>
                </a:srgbClr>
              </a:buClr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rgbClr val="335B74">
                    <a:lumMod val="50000"/>
                  </a:srgbClr>
                </a:solidFill>
                <a:latin typeface="Calibri" panose="020F0502020204030204" pitchFamily="34" charset="0"/>
              </a:rPr>
              <a:t>JData</a:t>
            </a:r>
            <a:endParaRPr lang="en-US" sz="1200" dirty="0">
              <a:solidFill>
                <a:srgbClr val="335B74">
                  <a:lumMod val="50000"/>
                </a:srgbClr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rgbClr val="335B74">
                  <a:lumMod val="50000"/>
                </a:srgbClr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5B74">
                    <a:lumMod val="50000"/>
                  </a:srgbClr>
                </a:solidFill>
                <a:latin typeface="Calibri" panose="020F0502020204030204" pitchFamily="34" charset="0"/>
              </a:rPr>
              <a:t>FJC Annual Census</a:t>
            </a:r>
          </a:p>
          <a:p>
            <a:pPr marL="285750" indent="-285750">
              <a:buClr>
                <a:srgbClr val="335B74">
                  <a:lumMod val="50000"/>
                </a:srgbClr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5B74">
                    <a:lumMod val="50000"/>
                  </a:srgbClr>
                </a:solidFill>
                <a:latin typeface="Calibri" panose="020F0502020204030204" pitchFamily="34" charset="0"/>
              </a:rPr>
              <a:t>ACA research</a:t>
            </a:r>
          </a:p>
          <a:p>
            <a:pPr marL="285750" indent="-285750">
              <a:buClr>
                <a:srgbClr val="335B74">
                  <a:lumMod val="50000"/>
                </a:srgbClr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5B74">
                    <a:lumMod val="50000"/>
                  </a:srgbClr>
                </a:solidFill>
                <a:latin typeface="Calibri" panose="020F0502020204030204" pitchFamily="34" charset="0"/>
              </a:rPr>
              <a:t>National and local survey results</a:t>
            </a:r>
          </a:p>
          <a:p>
            <a:pPr marL="285750" indent="-285750">
              <a:buClr>
                <a:srgbClr val="335B74">
                  <a:lumMod val="50000"/>
                </a:srgbClr>
              </a:buClr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335B74">
                  <a:lumMod val="50000"/>
                </a:srgbClr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rgbClr val="335B74">
                  <a:lumMod val="50000"/>
                </a:srgbClr>
              </a:buClr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335B74">
                  <a:lumMod val="50000"/>
                </a:srgbClr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rgbClr val="335B74">
                  <a:lumMod val="50000"/>
                </a:srgbClr>
              </a:buClr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335B74">
                  <a:lumMod val="50000"/>
                </a:srgbClr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rgbClr val="335B74">
                  <a:lumMod val="50000"/>
                </a:srgbClr>
              </a:buClr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335B74">
                  <a:lumMod val="50000"/>
                </a:srgbClr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rgbClr val="335B74">
                  <a:lumMod val="50000"/>
                </a:srgbClr>
              </a:buClr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335B74">
                  <a:lumMod val="50000"/>
                </a:srgbClr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rgbClr val="335B74">
                  <a:lumMod val="50000"/>
                </a:srgbClr>
              </a:buClr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335B74">
                  <a:lumMod val="50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22316" y="3301344"/>
            <a:ext cx="1395832" cy="249299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35B74">
                  <a:lumMod val="50000"/>
                </a:srgbClr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5B74">
                    <a:lumMod val="50000"/>
                  </a:srgbClr>
                </a:solidFill>
                <a:latin typeface="Calibri" panose="020F0502020204030204" pitchFamily="34" charset="0"/>
              </a:rPr>
              <a:t>Benchmarking against a combination of 16 competitors and best-in-class Jewish overnight camps</a:t>
            </a:r>
          </a:p>
          <a:p>
            <a:pPr marL="285750" indent="-285750">
              <a:buClr>
                <a:srgbClr val="335B74">
                  <a:lumMod val="50000"/>
                </a:srgbClr>
              </a:buClr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335B74">
                  <a:lumMod val="50000"/>
                </a:srgbClr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rgbClr val="335B74">
                  <a:lumMod val="50000"/>
                </a:srgbClr>
              </a:buClr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335B74">
                  <a:lumMod val="50000"/>
                </a:srgbClr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rgbClr val="335B74">
                  <a:lumMod val="50000"/>
                </a:srgbClr>
              </a:buClr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335B74">
                  <a:lumMod val="50000"/>
                </a:srgbClr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rgbClr val="335B74">
                  <a:lumMod val="50000"/>
                </a:srgbClr>
              </a:buClr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335B74">
                  <a:lumMod val="50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96010" y="3301344"/>
            <a:ext cx="1395832" cy="249299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35B74">
                  <a:lumMod val="50000"/>
                </a:srgbClr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5B74">
                    <a:lumMod val="50000"/>
                  </a:srgbClr>
                </a:solidFill>
                <a:latin typeface="Calibri" panose="020F0502020204030204" pitchFamily="34" charset="0"/>
              </a:rPr>
              <a:t>JCC senior leadership, including CEO, Senior Director of Jewish Life &amp; Senior Director of Marketing</a:t>
            </a:r>
          </a:p>
          <a:p>
            <a:pPr marL="285750" indent="-285750">
              <a:buClr>
                <a:srgbClr val="335B74">
                  <a:lumMod val="50000"/>
                </a:srgbClr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5B74">
                    <a:lumMod val="50000"/>
                  </a:srgbClr>
                </a:solidFill>
                <a:latin typeface="Calibri" panose="020F0502020204030204" pitchFamily="34" charset="0"/>
              </a:rPr>
              <a:t>EKC full-time staff</a:t>
            </a:r>
          </a:p>
          <a:p>
            <a:pPr marL="285750" indent="-285750">
              <a:buClr>
                <a:srgbClr val="335B74">
                  <a:lumMod val="50000"/>
                </a:srgbClr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5B74">
                    <a:lumMod val="50000"/>
                  </a:srgbClr>
                </a:solidFill>
                <a:latin typeface="Calibri" panose="020F0502020204030204" pitchFamily="34" charset="0"/>
              </a:rPr>
              <a:t>JCC program staff</a:t>
            </a:r>
          </a:p>
        </p:txBody>
      </p:sp>
      <p:pic>
        <p:nvPicPr>
          <p:cNvPr id="18" name="Picture 3" descr="EKC_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102" y="6299268"/>
            <a:ext cx="396873" cy="39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ight Arrow 18"/>
          <p:cNvSpPr/>
          <p:nvPr/>
        </p:nvSpPr>
        <p:spPr>
          <a:xfrm>
            <a:off x="902822" y="5581404"/>
            <a:ext cx="7338653" cy="515989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61231" y="5670121"/>
            <a:ext cx="33407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prstClr val="white"/>
                </a:solidFill>
                <a:latin typeface="Calibri" panose="020F0502020204030204" pitchFamily="34" charset="0"/>
              </a:rPr>
              <a:t>October 2017 through February 2018</a:t>
            </a:r>
          </a:p>
        </p:txBody>
      </p:sp>
    </p:spTree>
    <p:extLst>
      <p:ext uri="{BB962C8B-B14F-4D97-AF65-F5344CB8AC3E}">
        <p14:creationId xmlns:p14="http://schemas.microsoft.com/office/powerpoint/2010/main" val="200583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 txBox="1">
            <a:spLocks/>
          </p:cNvSpPr>
          <p:nvPr/>
        </p:nvSpPr>
        <p:spPr>
          <a:xfrm>
            <a:off x="694225" y="596791"/>
            <a:ext cx="8056235" cy="1197864"/>
          </a:xfrm>
          <a:prstGeom prst="rect">
            <a:avLst/>
          </a:prstGeom>
          <a:solidFill>
            <a:srgbClr val="68BED5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2018-2020 Strategic plan: Intentionally emphasizing our strengths/opportunities</a:t>
            </a:r>
            <a:endParaRPr lang="en-US" sz="2800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8096" y="2187621"/>
            <a:ext cx="7290055" cy="4023360"/>
          </a:xfrm>
          <a:noFill/>
          <a:ln>
            <a:solidFill>
              <a:schemeClr val="tx2"/>
            </a:solidFill>
          </a:ln>
        </p:spPr>
        <p:txBody>
          <a:bodyPr>
            <a:normAutofit fontScale="77500" lnSpcReduction="20000"/>
          </a:bodyPr>
          <a:lstStyle/>
          <a:p>
            <a:pPr marL="228600" lvl="0" indent="-228600">
              <a:spcBef>
                <a:spcPts val="600"/>
              </a:spcBef>
              <a:buClr>
                <a:srgbClr val="68BED5"/>
              </a:buClr>
              <a:buFont typeface="Calibri" panose="020F0502020204030204" pitchFamily="34" charset="0"/>
              <a:buChar char="›"/>
            </a:pPr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Solid national reputation</a:t>
            </a:r>
            <a:endParaRPr lang="en-US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28600" lvl="0" indent="-228600">
              <a:spcBef>
                <a:spcPts val="600"/>
              </a:spcBef>
              <a:buClr>
                <a:srgbClr val="68BED5"/>
              </a:buClr>
              <a:buFont typeface="Calibri" panose="020F0502020204030204" pitchFamily="34" charset="0"/>
              <a:buChar char="›"/>
            </a:pPr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Diversity of geographies represented at camp (national reach)</a:t>
            </a:r>
          </a:p>
          <a:p>
            <a:pPr marL="228600" lvl="0" indent="-228600">
              <a:spcBef>
                <a:spcPts val="600"/>
              </a:spcBef>
              <a:buClr>
                <a:srgbClr val="68BED5"/>
              </a:buClr>
              <a:buFont typeface="Calibri" panose="020F0502020204030204" pitchFamily="34" charset="0"/>
              <a:buChar char="›"/>
            </a:pPr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Competitive, all-in pricing model</a:t>
            </a:r>
            <a:endParaRPr lang="en-US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28600" lvl="0" indent="-228600">
              <a:spcBef>
                <a:spcPts val="600"/>
              </a:spcBef>
              <a:buClr>
                <a:srgbClr val="68BED5"/>
              </a:buClr>
              <a:buFont typeface="Calibri" panose="020F0502020204030204" pitchFamily="34" charset="0"/>
              <a:buChar char="›"/>
            </a:pPr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Highly regarded facilities that are managed by external company</a:t>
            </a:r>
            <a:endParaRPr lang="en-US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28600" lvl="0" indent="-228600">
              <a:spcBef>
                <a:spcPts val="600"/>
              </a:spcBef>
              <a:buClr>
                <a:srgbClr val="68BED5"/>
              </a:buClr>
              <a:buFont typeface="Calibri" panose="020F0502020204030204" pitchFamily="34" charset="0"/>
              <a:buChar char="›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Progressive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camper/staff inclusion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policy</a:t>
            </a:r>
          </a:p>
          <a:p>
            <a:pPr marL="228600" lvl="0" indent="-228600">
              <a:spcBef>
                <a:spcPts val="600"/>
              </a:spcBef>
              <a:buClr>
                <a:srgbClr val="68BED5"/>
              </a:buClr>
              <a:buFont typeface="Calibri" panose="020F0502020204030204" pitchFamily="34" charset="0"/>
              <a:buChar char="›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Overall staff satisfaction is 6% higher than national average</a:t>
            </a:r>
          </a:p>
          <a:p>
            <a:pPr marL="228600" lvl="0" indent="-228600">
              <a:spcBef>
                <a:spcPts val="600"/>
              </a:spcBef>
              <a:buClr>
                <a:srgbClr val="68BED5"/>
              </a:buClr>
              <a:buFont typeface="Calibri" panose="020F0502020204030204" pitchFamily="34" charset="0"/>
              <a:buChar char="›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Parents are pleased (relative to other camps) with EKC’s ability to build camper independence, resilience and problem solving skills</a:t>
            </a:r>
          </a:p>
          <a:p>
            <a:pPr marL="228600" lvl="0" indent="-228600">
              <a:spcBef>
                <a:spcPts val="600"/>
              </a:spcBef>
              <a:buClr>
                <a:srgbClr val="68BED5"/>
              </a:buClr>
              <a:buFont typeface="Calibri" panose="020F0502020204030204" pitchFamily="34" charset="0"/>
              <a:buChar char="›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Building the pipeline: 18 more Sabra campers and one (1) more First Experience camper registered as of 1/31/18 vs. 1/31/17</a:t>
            </a:r>
          </a:p>
          <a:p>
            <a:pPr marL="228600" lvl="0" indent="-228600">
              <a:spcBef>
                <a:spcPts val="600"/>
              </a:spcBef>
              <a:buClr>
                <a:srgbClr val="68BED5"/>
              </a:buClr>
              <a:buFont typeface="Calibri" panose="020F0502020204030204" pitchFamily="34" charset="0"/>
              <a:buChar char="›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Untapped market: Only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10% of U.S. Jewish children attend Jewish overnight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camp</a:t>
            </a:r>
          </a:p>
          <a:p>
            <a:pPr marL="228600" lvl="0" indent="-228600">
              <a:spcBef>
                <a:spcPts val="600"/>
              </a:spcBef>
              <a:buClr>
                <a:srgbClr val="68BED5"/>
              </a:buClr>
              <a:buFont typeface="Calibri" panose="020F0502020204030204" pitchFamily="34" charset="0"/>
              <a:buChar char="›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Participation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 FJC’s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Hiddur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initiative as well as the Harold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Grinspoon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Foundation’s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JCamp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180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>
              <a:spcBef>
                <a:spcPts val="600"/>
              </a:spcBef>
              <a:buClr>
                <a:srgbClr val="68BED5"/>
              </a:buClr>
              <a:buFont typeface="Calibri" panose="020F0502020204030204" pitchFamily="34" charset="0"/>
              <a:buChar char="›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Proximity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 WVU and Morgantown,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WV</a:t>
            </a:r>
          </a:p>
          <a:p>
            <a:pPr marL="228600" lvl="0" indent="-228600">
              <a:spcBef>
                <a:spcPts val="600"/>
              </a:spcBef>
              <a:buClr>
                <a:srgbClr val="68BED5"/>
              </a:buClr>
              <a:buFont typeface="Calibri" panose="020F0502020204030204" pitchFamily="34" charset="0"/>
              <a:buChar char="›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Recently launched alumni/parent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engagement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group already paying recruitment dividends</a:t>
            </a:r>
          </a:p>
          <a:p>
            <a:endParaRPr lang="en-US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C89B-4968-478F-B109-91C6EACC82F7}" type="slidenum">
              <a:rPr lang="en-US" sz="90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itchFamily="34" charset="0"/>
                <a:cs typeface="Calibri" pitchFamily="34" charset="0"/>
              </a:rPr>
              <a:pPr/>
              <a:t>4</a:t>
            </a:fld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2"/>
          <a:srcRect l="5333" t="14533" r="87644" b="74934"/>
          <a:stretch/>
        </p:blipFill>
        <p:spPr bwMode="auto">
          <a:xfrm>
            <a:off x="694225" y="6299268"/>
            <a:ext cx="417195" cy="4171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437204" y="6552678"/>
            <a:ext cx="426959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spc="300" dirty="0">
                <a:solidFill>
                  <a:prstClr val="white">
                    <a:lumMod val="65000"/>
                  </a:prstClr>
                </a:solidFill>
                <a:latin typeface="Calibri" pitchFamily="34" charset="0"/>
                <a:ea typeface="Noto Sans" pitchFamily="34" charset="0"/>
                <a:cs typeface="Calibri" pitchFamily="34" charset="0"/>
              </a:rPr>
              <a:t>© 2018  JCC </a:t>
            </a:r>
            <a:r>
              <a:rPr lang="en-US" sz="700" spc="300" dirty="0" err="1">
                <a:solidFill>
                  <a:prstClr val="white">
                    <a:lumMod val="65000"/>
                  </a:prstClr>
                </a:solidFill>
                <a:latin typeface="Calibri" pitchFamily="34" charset="0"/>
                <a:ea typeface="Noto Sans" pitchFamily="34" charset="0"/>
                <a:cs typeface="Calibri" pitchFamily="34" charset="0"/>
              </a:rPr>
              <a:t>Pgh</a:t>
            </a:r>
            <a:r>
              <a:rPr lang="en-US" sz="700" spc="300" dirty="0">
                <a:solidFill>
                  <a:prstClr val="white">
                    <a:lumMod val="65000"/>
                  </a:prstClr>
                </a:solidFill>
                <a:latin typeface="Calibri" pitchFamily="34" charset="0"/>
                <a:ea typeface="Noto Sans" pitchFamily="34" charset="0"/>
                <a:cs typeface="Calibri" pitchFamily="34" charset="0"/>
              </a:rPr>
              <a:t> All Rights Reserved. Confidential. </a:t>
            </a:r>
          </a:p>
        </p:txBody>
      </p:sp>
      <p:grpSp>
        <p:nvGrpSpPr>
          <p:cNvPr id="38" name="Gruppieren 22"/>
          <p:cNvGrpSpPr/>
          <p:nvPr/>
        </p:nvGrpSpPr>
        <p:grpSpPr>
          <a:xfrm>
            <a:off x="7615014" y="1821042"/>
            <a:ext cx="822960" cy="822728"/>
            <a:chOff x="3455988" y="1379538"/>
            <a:chExt cx="1077912" cy="1077912"/>
          </a:xfrm>
        </p:grpSpPr>
        <p:sp>
          <p:nvSpPr>
            <p:cNvPr id="39" name="Oval 26"/>
            <p:cNvSpPr>
              <a:spLocks noChangeArrowheads="1"/>
            </p:cNvSpPr>
            <p:nvPr/>
          </p:nvSpPr>
          <p:spPr bwMode="gray">
            <a:xfrm>
              <a:off x="3455988" y="1379538"/>
              <a:ext cx="1077912" cy="1077912"/>
            </a:xfrm>
            <a:prstGeom prst="ellipse">
              <a:avLst/>
            </a:prstGeom>
            <a:solidFill>
              <a:srgbClr val="008246"/>
            </a:solidFill>
            <a:ln w="19050" algn="ctr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lIns="119963" tIns="62381" rIns="119963" bIns="62381" anchor="ctr"/>
            <a:lstStyle/>
            <a:p>
              <a:endParaRPr lang="de-DE" sz="2399">
                <a:solidFill>
                  <a:prstClr val="black"/>
                </a:solidFill>
              </a:endParaRPr>
            </a:p>
          </p:txBody>
        </p:sp>
        <p:grpSp>
          <p:nvGrpSpPr>
            <p:cNvPr id="40" name="Gruppieren 17"/>
            <p:cNvGrpSpPr>
              <a:grpSpLocks/>
            </p:cNvGrpSpPr>
            <p:nvPr/>
          </p:nvGrpSpPr>
          <p:grpSpPr bwMode="auto">
            <a:xfrm>
              <a:off x="3748234" y="1671784"/>
              <a:ext cx="493420" cy="493420"/>
              <a:chOff x="1124000" y="1844824"/>
              <a:chExt cx="576064" cy="576064"/>
            </a:xfrm>
          </p:grpSpPr>
          <p:sp>
            <p:nvSpPr>
              <p:cNvPr id="46" name="Rechteck 27"/>
              <p:cNvSpPr>
                <a:spLocks noChangeArrowheads="1"/>
              </p:cNvSpPr>
              <p:nvPr/>
            </p:nvSpPr>
            <p:spPr bwMode="auto">
              <a:xfrm>
                <a:off x="1338823" y="1844654"/>
                <a:ext cx="144565" cy="5764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19963" tIns="62381" rIns="119963" bIns="62381" anchor="ctr"/>
              <a:lstStyle/>
              <a:p>
                <a:pPr rtl="1">
                  <a:buClr>
                    <a:srgbClr val="1CADE4"/>
                  </a:buClr>
                </a:pPr>
                <a:endParaRPr lang="en-US" sz="2399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48" name="Rechteck 19"/>
              <p:cNvSpPr>
                <a:spLocks noChangeArrowheads="1"/>
              </p:cNvSpPr>
              <p:nvPr/>
            </p:nvSpPr>
            <p:spPr bwMode="auto">
              <a:xfrm rot="5400000">
                <a:off x="1339575" y="1844818"/>
                <a:ext cx="144514" cy="5764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119963" tIns="62381" rIns="119963" bIns="62381" anchor="ctr"/>
              <a:lstStyle/>
              <a:p>
                <a:pPr rtl="1">
                  <a:buClr>
                    <a:srgbClr val="1CADE4"/>
                  </a:buClr>
                </a:pPr>
                <a:endParaRPr lang="en-US" sz="2399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694225" y="1794655"/>
            <a:ext cx="2799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EKC Today: Current State</a:t>
            </a:r>
          </a:p>
        </p:txBody>
      </p:sp>
      <p:pic>
        <p:nvPicPr>
          <p:cNvPr id="17" name="Picture 3" descr="EKC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102" y="6299268"/>
            <a:ext cx="396873" cy="39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769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 txBox="1">
            <a:spLocks/>
          </p:cNvSpPr>
          <p:nvPr/>
        </p:nvSpPr>
        <p:spPr>
          <a:xfrm>
            <a:off x="694225" y="596791"/>
            <a:ext cx="8056235" cy="1197864"/>
          </a:xfrm>
          <a:prstGeom prst="rect">
            <a:avLst/>
          </a:prstGeom>
          <a:solidFill>
            <a:srgbClr val="68BED5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2018-2020 Strategic </a:t>
            </a:r>
            <a:r>
              <a:rPr lang="en-US" sz="2800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plan: Intentionally addressing our weaknesses/threats (W/T)</a:t>
            </a:r>
            <a:endParaRPr lang="en-US" sz="2800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768096" y="2133600"/>
            <a:ext cx="3566160" cy="4105860"/>
          </a:xfrm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pPr marL="228600" lvl="0" indent="-228600">
              <a:spcBef>
                <a:spcPts val="600"/>
              </a:spcBef>
              <a:buClr>
                <a:srgbClr val="68BED5"/>
              </a:buClr>
              <a:buFont typeface="Calibri" panose="020F0502020204030204" pitchFamily="34" charset="0"/>
              <a:buChar char="›"/>
            </a:pPr>
            <a:r>
              <a:rPr lang="en-US" sz="1150" dirty="0" smtClean="0">
                <a:solidFill>
                  <a:prstClr val="black"/>
                </a:solidFill>
                <a:latin typeface="Calibri" panose="020F0502020204030204" pitchFamily="34" charset="0"/>
                <a:cs typeface="Calibri" pitchFamily="34" charset="0"/>
              </a:rPr>
              <a:t>2 out of the last 3 years % of camp capacity has been under 90% and 2018 is trending </a:t>
            </a:r>
            <a:r>
              <a:rPr lang="en-US" sz="1150" dirty="0" smtClean="0">
                <a:solidFill>
                  <a:prstClr val="black"/>
                </a:solidFill>
                <a:latin typeface="Calibri" panose="020F0502020204030204" pitchFamily="34" charset="0"/>
                <a:cs typeface="Calibri" pitchFamily="34" charset="0"/>
              </a:rPr>
              <a:t>5.3</a:t>
            </a:r>
            <a:r>
              <a:rPr lang="en-US" sz="1150" dirty="0" smtClean="0">
                <a:solidFill>
                  <a:prstClr val="black"/>
                </a:solidFill>
                <a:latin typeface="Calibri" panose="020F0502020204030204" pitchFamily="34" charset="0"/>
                <a:cs typeface="Calibri" pitchFamily="34" charset="0"/>
              </a:rPr>
              <a:t>% </a:t>
            </a:r>
            <a:r>
              <a:rPr lang="en-US" sz="1150" dirty="0" smtClean="0">
                <a:solidFill>
                  <a:prstClr val="black"/>
                </a:solidFill>
                <a:latin typeface="Calibri" panose="020F0502020204030204" pitchFamily="34" charset="0"/>
                <a:cs typeface="Calibri" pitchFamily="34" charset="0"/>
              </a:rPr>
              <a:t>lower </a:t>
            </a:r>
            <a:r>
              <a:rPr lang="en-US" sz="1150" dirty="0" smtClean="0">
                <a:solidFill>
                  <a:prstClr val="black"/>
                </a:solidFill>
                <a:latin typeface="Calibri" panose="020F0502020204030204" pitchFamily="34" charset="0"/>
                <a:cs typeface="Calibri" pitchFamily="34" charset="0"/>
              </a:rPr>
              <a:t>in campe</a:t>
            </a:r>
            <a:r>
              <a:rPr lang="en-US" sz="1150" dirty="0" smtClean="0">
                <a:solidFill>
                  <a:prstClr val="black"/>
                </a:solidFill>
                <a:latin typeface="Calibri" panose="020F0502020204030204" pitchFamily="34" charset="0"/>
                <a:cs typeface="Calibri" pitchFamily="34" charset="0"/>
              </a:rPr>
              <a:t>r days </a:t>
            </a:r>
            <a:r>
              <a:rPr lang="en-US" sz="1150" dirty="0" smtClean="0">
                <a:solidFill>
                  <a:prstClr val="black"/>
                </a:solidFill>
                <a:latin typeface="Calibri" panose="020F0502020204030204" pitchFamily="34" charset="0"/>
                <a:cs typeface="Calibri" pitchFamily="34" charset="0"/>
              </a:rPr>
              <a:t>than YTD 2017 </a:t>
            </a:r>
            <a:r>
              <a:rPr lang="en-US" sz="1150" dirty="0" smtClean="0">
                <a:solidFill>
                  <a:prstClr val="black"/>
                </a:solidFill>
                <a:latin typeface="Calibri" panose="020F0502020204030204" pitchFamily="34" charset="0"/>
                <a:cs typeface="Calibri" pitchFamily="34" charset="0"/>
              </a:rPr>
              <a:t>(W)</a:t>
            </a:r>
          </a:p>
          <a:p>
            <a:pPr marL="228600" lvl="0" indent="-228600">
              <a:spcBef>
                <a:spcPts val="600"/>
              </a:spcBef>
              <a:buClr>
                <a:srgbClr val="68BED5"/>
              </a:buClr>
              <a:buFont typeface="Calibri" panose="020F0502020204030204" pitchFamily="34" charset="0"/>
              <a:buChar char="›"/>
            </a:pPr>
            <a:r>
              <a:rPr lang="en-US" sz="1150" dirty="0" smtClean="0">
                <a:solidFill>
                  <a:prstClr val="black"/>
                </a:solidFill>
                <a:latin typeface="Calibri" panose="020F0502020204030204" pitchFamily="34" charset="0"/>
                <a:cs typeface="Calibri" pitchFamily="34" charset="0"/>
              </a:rPr>
              <a:t>Camper retention rate </a:t>
            </a:r>
            <a:r>
              <a:rPr lang="en-US" sz="1150" dirty="0">
                <a:solidFill>
                  <a:prstClr val="black"/>
                </a:solidFill>
                <a:latin typeface="Calibri" panose="020F0502020204030204" pitchFamily="34" charset="0"/>
                <a:cs typeface="Calibri" pitchFamily="34" charset="0"/>
              </a:rPr>
              <a:t> </a:t>
            </a:r>
            <a:r>
              <a:rPr lang="en-US" sz="1150" dirty="0" smtClean="0">
                <a:solidFill>
                  <a:prstClr val="black"/>
                </a:solidFill>
                <a:latin typeface="Calibri" panose="020F0502020204030204" pitchFamily="34" charset="0"/>
                <a:cs typeface="Calibri" pitchFamily="34" charset="0"/>
              </a:rPr>
              <a:t>is 10% behind industry standard (W)</a:t>
            </a:r>
            <a:endParaRPr lang="en-US" sz="115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28600" lvl="0" indent="-228600">
              <a:spcBef>
                <a:spcPts val="600"/>
              </a:spcBef>
              <a:buClr>
                <a:srgbClr val="68BED5"/>
              </a:buClr>
              <a:buFont typeface="Calibri" panose="020F0502020204030204" pitchFamily="34" charset="0"/>
              <a:buChar char="›"/>
            </a:pPr>
            <a:r>
              <a:rPr lang="en-US" sz="1150" dirty="0" smtClean="0">
                <a:latin typeface="Calibri" panose="020F0502020204030204" pitchFamily="34" charset="0"/>
                <a:cs typeface="Calibri" panose="020F0502020204030204" pitchFamily="34" charset="0"/>
              </a:rPr>
              <a:t>Lack </a:t>
            </a:r>
            <a:r>
              <a:rPr lang="en-US" sz="1150" dirty="0">
                <a:latin typeface="Calibri" panose="020F0502020204030204" pitchFamily="34" charset="0"/>
                <a:cs typeface="Calibri" panose="020F0502020204030204" pitchFamily="34" charset="0"/>
              </a:rPr>
              <a:t>of professional specialty staff and </a:t>
            </a:r>
            <a:r>
              <a:rPr lang="en-US" sz="1150" dirty="0" smtClean="0">
                <a:latin typeface="Calibri" panose="020F0502020204030204" pitchFamily="34" charset="0"/>
                <a:cs typeface="Calibri" panose="020F0502020204030204" pitchFamily="34" charset="0"/>
              </a:rPr>
              <a:t>relatively low </a:t>
            </a:r>
            <a:r>
              <a:rPr lang="en-US" sz="1150" dirty="0">
                <a:latin typeface="Calibri" panose="020F0502020204030204" pitchFamily="34" charset="0"/>
                <a:cs typeface="Calibri" panose="020F0502020204030204" pitchFamily="34" charset="0"/>
              </a:rPr>
              <a:t>number of adult staff </a:t>
            </a:r>
            <a:r>
              <a:rPr lang="en-US" sz="1150" dirty="0" smtClean="0">
                <a:latin typeface="Calibri" panose="020F0502020204030204" pitchFamily="34" charset="0"/>
                <a:cs typeface="Calibri" panose="020F0502020204030204" pitchFamily="34" charset="0"/>
              </a:rPr>
              <a:t>(W)</a:t>
            </a:r>
          </a:p>
          <a:p>
            <a:pPr marL="228600" lvl="0" indent="-228600">
              <a:spcBef>
                <a:spcPts val="600"/>
              </a:spcBef>
              <a:buClr>
                <a:srgbClr val="68BED5"/>
              </a:buClr>
              <a:buFont typeface="Calibri" panose="020F0502020204030204" pitchFamily="34" charset="0"/>
              <a:buChar char="›"/>
            </a:pPr>
            <a:r>
              <a:rPr lang="en-US" sz="1150" dirty="0" smtClean="0">
                <a:latin typeface="Calibri" panose="020F0502020204030204" pitchFamily="34" charset="0"/>
                <a:cs typeface="Calibri" panose="020F0502020204030204" pitchFamily="34" charset="0"/>
              </a:rPr>
              <a:t>Not enough housing suitable for adults/families (W)</a:t>
            </a:r>
          </a:p>
          <a:p>
            <a:pPr marL="228600" lvl="0" indent="-228600">
              <a:spcBef>
                <a:spcPts val="600"/>
              </a:spcBef>
              <a:buClr>
                <a:srgbClr val="68BED5"/>
              </a:buClr>
              <a:buFont typeface="Calibri" panose="020F0502020204030204" pitchFamily="34" charset="0"/>
              <a:buChar char="›"/>
            </a:pPr>
            <a:r>
              <a:rPr lang="en-US" sz="1150" dirty="0" smtClean="0">
                <a:latin typeface="Calibri" panose="020F0502020204030204" pitchFamily="34" charset="0"/>
                <a:cs typeface="Calibri" panose="020F0502020204030204" pitchFamily="34" charset="0"/>
              </a:rPr>
              <a:t>Low rate of camper choice activities  and lack of program differentiation between 1</a:t>
            </a:r>
            <a:r>
              <a:rPr lang="en-US" sz="115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1150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2</a:t>
            </a:r>
            <a:r>
              <a:rPr lang="en-US" sz="115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1150" dirty="0" smtClean="0">
                <a:latin typeface="Calibri" panose="020F0502020204030204" pitchFamily="34" charset="0"/>
                <a:cs typeface="Calibri" panose="020F0502020204030204" pitchFamily="34" charset="0"/>
              </a:rPr>
              <a:t> session and from year-to-year (W)</a:t>
            </a:r>
          </a:p>
          <a:p>
            <a:pPr marL="228600" lvl="0" indent="-228600">
              <a:spcBef>
                <a:spcPts val="600"/>
              </a:spcBef>
              <a:buClr>
                <a:srgbClr val="68BED5"/>
              </a:buClr>
              <a:buFont typeface="Calibri" panose="020F0502020204030204" pitchFamily="34" charset="0"/>
              <a:buChar char="›"/>
            </a:pPr>
            <a:r>
              <a:rPr lang="en-US" sz="1150" dirty="0" smtClean="0">
                <a:latin typeface="Calibri" panose="020F0502020204030204" pitchFamily="34" charset="0"/>
                <a:cs typeface="Calibri" panose="020F0502020204030204" pitchFamily="34" charset="0"/>
              </a:rPr>
              <a:t>Inconsistent enforcement of camp rules &amp; regulations (W)</a:t>
            </a:r>
            <a:endParaRPr lang="en-US" sz="11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>
              <a:spcBef>
                <a:spcPts val="600"/>
              </a:spcBef>
              <a:buClr>
                <a:srgbClr val="68BED5"/>
              </a:buClr>
              <a:buFont typeface="Calibri" panose="020F0502020204030204" pitchFamily="34" charset="0"/>
              <a:buChar char="›"/>
            </a:pPr>
            <a:r>
              <a:rPr lang="en-US" sz="1150" dirty="0" smtClean="0">
                <a:latin typeface="Calibri" panose="020F0502020204030204" pitchFamily="34" charset="0"/>
                <a:cs typeface="Calibri" panose="020F0502020204030204" pitchFamily="34" charset="0"/>
              </a:rPr>
              <a:t>Insufficient “cocoon </a:t>
            </a:r>
            <a:r>
              <a:rPr lang="en-US" sz="1150" dirty="0">
                <a:latin typeface="Calibri" panose="020F0502020204030204" pitchFamily="34" charset="0"/>
                <a:cs typeface="Calibri" panose="020F0502020204030204" pitchFamily="34" charset="0"/>
              </a:rPr>
              <a:t>of care” for parents and </a:t>
            </a:r>
            <a:r>
              <a:rPr lang="en-US" sz="1150" dirty="0" smtClean="0">
                <a:latin typeface="Calibri" panose="020F0502020204030204" pitchFamily="34" charset="0"/>
                <a:cs typeface="Calibri" panose="020F0502020204030204" pitchFamily="34" charset="0"/>
              </a:rPr>
              <a:t>campers (W)</a:t>
            </a:r>
          </a:p>
          <a:p>
            <a:pPr marL="228600" lvl="0" indent="-228600">
              <a:spcBef>
                <a:spcPts val="600"/>
              </a:spcBef>
              <a:buClr>
                <a:srgbClr val="68BED5"/>
              </a:buClr>
              <a:buFont typeface="Calibri" panose="020F0502020204030204" pitchFamily="34" charset="0"/>
              <a:buChar char="›"/>
            </a:pPr>
            <a:r>
              <a:rPr lang="en-US" sz="1150" dirty="0" smtClean="0">
                <a:latin typeface="Calibri" panose="020F0502020204030204" pitchFamily="34" charset="0"/>
                <a:cs typeface="Calibri" panose="020F0502020204030204" pitchFamily="34" charset="0"/>
              </a:rPr>
              <a:t>Weak </a:t>
            </a:r>
            <a:r>
              <a:rPr lang="en-US" sz="1150" dirty="0">
                <a:latin typeface="Calibri" panose="020F0502020204030204" pitchFamily="34" charset="0"/>
                <a:cs typeface="Calibri" panose="020F0502020204030204" pitchFamily="34" charset="0"/>
              </a:rPr>
              <a:t>marketing campaign, including “tired” </a:t>
            </a:r>
            <a:r>
              <a:rPr lang="en-US" sz="1150" dirty="0" smtClean="0">
                <a:latin typeface="Calibri" panose="020F0502020204030204" pitchFamily="34" charset="0"/>
                <a:cs typeface="Calibri" panose="020F0502020204030204" pitchFamily="34" charset="0"/>
              </a:rPr>
              <a:t>website (W)</a:t>
            </a:r>
          </a:p>
          <a:p>
            <a:pPr marL="228600" indent="-228600">
              <a:spcBef>
                <a:spcPts val="600"/>
              </a:spcBef>
              <a:buClr>
                <a:srgbClr val="68BED5"/>
              </a:buClr>
              <a:buFont typeface="Calibri" panose="020F0502020204030204" pitchFamily="34" charset="0"/>
              <a:buChar char="›"/>
            </a:pPr>
            <a:r>
              <a:rPr lang="en-US" sz="1150" dirty="0">
                <a:latin typeface="Calibri" panose="020F0502020204030204" pitchFamily="34" charset="0"/>
                <a:cs typeface="Calibri" panose="020F0502020204030204" pitchFamily="34" charset="0"/>
              </a:rPr>
              <a:t>Out of touch with what the competition is </a:t>
            </a:r>
            <a:r>
              <a:rPr lang="en-US" sz="1150" dirty="0" smtClean="0">
                <a:latin typeface="Calibri" panose="020F0502020204030204" pitchFamily="34" charset="0"/>
                <a:cs typeface="Calibri" panose="020F0502020204030204" pitchFamily="34" charset="0"/>
              </a:rPr>
              <a:t>doing (W)</a:t>
            </a:r>
          </a:p>
          <a:p>
            <a:pPr marL="228600" lvl="0" indent="-228600">
              <a:spcBef>
                <a:spcPts val="600"/>
              </a:spcBef>
              <a:buClr>
                <a:srgbClr val="68BED5"/>
              </a:buClr>
              <a:buFont typeface="Calibri" panose="020F0502020204030204" pitchFamily="34" charset="0"/>
              <a:buChar char="›"/>
            </a:pPr>
            <a:r>
              <a:rPr lang="en-US" sz="115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EKC does not  impact the Jewish identity of campers or staff as strongly as the national </a:t>
            </a:r>
            <a:r>
              <a:rPr lang="en-US" sz="115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average (W)</a:t>
            </a:r>
            <a:endParaRPr lang="en-US" sz="115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>
              <a:spcBef>
                <a:spcPts val="600"/>
              </a:spcBef>
              <a:buClr>
                <a:srgbClr val="68BED5"/>
              </a:buClr>
              <a:buFont typeface="Calibri" panose="020F0502020204030204" pitchFamily="34" charset="0"/>
              <a:buChar char="›"/>
            </a:pPr>
            <a:endParaRPr lang="en-US" sz="115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>
              <a:spcBef>
                <a:spcPts val="600"/>
              </a:spcBef>
              <a:buClr>
                <a:srgbClr val="68BED5"/>
              </a:buClr>
              <a:buFont typeface="Calibri" panose="020F0502020204030204" pitchFamily="34" charset="0"/>
              <a:buChar char="›"/>
            </a:pPr>
            <a:endParaRPr lang="en-US" sz="11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>
              <a:spcBef>
                <a:spcPts val="600"/>
              </a:spcBef>
              <a:buClr>
                <a:srgbClr val="68BED5"/>
              </a:buClr>
              <a:buFont typeface="Calibri" panose="020F0502020204030204" pitchFamily="34" charset="0"/>
              <a:buChar char="›"/>
            </a:pPr>
            <a:endParaRPr lang="en-US" sz="115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91990" y="2133600"/>
            <a:ext cx="3566160" cy="4105860"/>
          </a:xfrm>
          <a:ln>
            <a:solidFill>
              <a:schemeClr val="tx2"/>
            </a:solidFill>
          </a:ln>
        </p:spPr>
        <p:txBody>
          <a:bodyPr>
            <a:normAutofit lnSpcReduction="10000"/>
          </a:bodyPr>
          <a:lstStyle/>
          <a:p>
            <a:pPr marL="228600" lvl="0" indent="-228600">
              <a:spcBef>
                <a:spcPts val="600"/>
              </a:spcBef>
              <a:buClr>
                <a:srgbClr val="68BED5"/>
              </a:buClr>
              <a:buFont typeface="Calibri" panose="020F0502020204030204" pitchFamily="34" charset="0"/>
              <a:buChar char="›"/>
            </a:pPr>
            <a:r>
              <a:rPr lang="en-US" sz="115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Staff </a:t>
            </a:r>
            <a:r>
              <a:rPr lang="en-US" sz="115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critical of the quality &amp;  </a:t>
            </a:r>
            <a:r>
              <a:rPr lang="en-US" sz="115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professionalism </a:t>
            </a:r>
            <a:r>
              <a:rPr lang="en-US" sz="115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visibility &amp; engagement </a:t>
            </a:r>
            <a:r>
              <a:rPr lang="en-US" sz="115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of </a:t>
            </a:r>
            <a:r>
              <a:rPr lang="en-US" sz="115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camp leadership </a:t>
            </a:r>
            <a:r>
              <a:rPr lang="en-US" sz="115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(W)</a:t>
            </a:r>
          </a:p>
          <a:p>
            <a:pPr marL="228600" indent="-228600">
              <a:spcBef>
                <a:spcPts val="600"/>
              </a:spcBef>
              <a:buClr>
                <a:srgbClr val="68BED5"/>
              </a:buClr>
              <a:buFont typeface="Calibri" panose="020F0502020204030204" pitchFamily="34" charset="0"/>
              <a:buChar char="›"/>
            </a:pPr>
            <a:r>
              <a:rPr lang="en-US" sz="115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Underperforming in several key indicators related to camper/parent satisfaction: overall satisfaction, camp leadership and the way camp is run, camp’s communication with parents and competitive </a:t>
            </a:r>
            <a:r>
              <a:rPr lang="en-US" sz="115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 (W)</a:t>
            </a:r>
            <a:endParaRPr lang="en-US" sz="115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>
              <a:spcBef>
                <a:spcPts val="600"/>
              </a:spcBef>
              <a:buClr>
                <a:srgbClr val="68BED5"/>
              </a:buClr>
              <a:buFont typeface="Calibri" panose="020F0502020204030204" pitchFamily="34" charset="0"/>
              <a:buChar char="›"/>
            </a:pPr>
            <a:r>
              <a:rPr lang="en-US" sz="115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Compressed </a:t>
            </a:r>
            <a:r>
              <a:rPr lang="en-US" sz="115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summer </a:t>
            </a:r>
            <a:r>
              <a:rPr lang="en-US" sz="115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calendar (T)</a:t>
            </a:r>
            <a:endParaRPr lang="en-US" sz="115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>
              <a:spcBef>
                <a:spcPts val="600"/>
              </a:spcBef>
              <a:buClr>
                <a:srgbClr val="68BED5"/>
              </a:buClr>
              <a:buFont typeface="Calibri" panose="020F0502020204030204" pitchFamily="34" charset="0"/>
              <a:buChar char="›"/>
            </a:pPr>
            <a:r>
              <a:rPr lang="en-US" sz="115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Competing </a:t>
            </a:r>
            <a:r>
              <a:rPr lang="en-US" sz="115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interests for the attention of campers and </a:t>
            </a:r>
            <a:r>
              <a:rPr lang="en-US" sz="115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staff (T)</a:t>
            </a:r>
            <a:endParaRPr lang="en-US" sz="115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>
              <a:spcBef>
                <a:spcPts val="600"/>
              </a:spcBef>
              <a:buClr>
                <a:srgbClr val="68BED5"/>
              </a:buClr>
              <a:buFont typeface="Calibri" panose="020F0502020204030204" pitchFamily="34" charset="0"/>
              <a:buChar char="›"/>
            </a:pPr>
            <a:r>
              <a:rPr lang="en-US" sz="115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Increasingly more difficult for parents to let go of their kids for the </a:t>
            </a:r>
            <a:r>
              <a:rPr lang="en-US" sz="115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summer (T)</a:t>
            </a:r>
            <a:endParaRPr lang="en-US" sz="115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>
              <a:spcBef>
                <a:spcPts val="600"/>
              </a:spcBef>
              <a:buClr>
                <a:srgbClr val="68BED5"/>
              </a:buClr>
              <a:buFont typeface="Calibri" panose="020F0502020204030204" pitchFamily="34" charset="0"/>
              <a:buChar char="›"/>
            </a:pPr>
            <a:r>
              <a:rPr lang="en-US" sz="115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Camp </a:t>
            </a:r>
            <a:r>
              <a:rPr lang="en-US" sz="115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perceived as valuable work experience during college (vs. internship </a:t>
            </a:r>
            <a:r>
              <a:rPr lang="en-US" sz="115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(T)</a:t>
            </a:r>
            <a:endParaRPr lang="en-US" sz="115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>
              <a:spcBef>
                <a:spcPts val="600"/>
              </a:spcBef>
              <a:buClr>
                <a:srgbClr val="68BED5"/>
              </a:buClr>
              <a:buFont typeface="Calibri" panose="020F0502020204030204" pitchFamily="34" charset="0"/>
              <a:buChar char="›"/>
            </a:pPr>
            <a:r>
              <a:rPr lang="en-US" sz="115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Insufficient data on the benefits of  overnight camp, specifically on the journey of camper to </a:t>
            </a:r>
            <a:r>
              <a:rPr lang="en-US" sz="115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staff (T)</a:t>
            </a:r>
          </a:p>
          <a:p>
            <a:pPr marL="228600" indent="-228600">
              <a:spcBef>
                <a:spcPts val="600"/>
              </a:spcBef>
              <a:buClr>
                <a:srgbClr val="68BED5"/>
              </a:buClr>
              <a:buFont typeface="Calibri" panose="020F0502020204030204" pitchFamily="34" charset="0"/>
              <a:buChar char="›"/>
            </a:pPr>
            <a:r>
              <a:rPr lang="en-US" sz="115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  <a:r>
              <a:rPr lang="en-US" sz="115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 decline in the number of new campers (2017 vs. 2012) and 22% decline in campers from Pittsburgh (2017 vs. 2013</a:t>
            </a:r>
            <a:r>
              <a:rPr lang="en-US" sz="115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(T)</a:t>
            </a:r>
          </a:p>
          <a:p>
            <a:pPr marL="228600" lvl="0" indent="-228600">
              <a:spcBef>
                <a:spcPts val="600"/>
              </a:spcBef>
              <a:buClr>
                <a:srgbClr val="68BED5"/>
              </a:buClr>
              <a:buFont typeface="Calibri" panose="020F0502020204030204" pitchFamily="34" charset="0"/>
              <a:buChar char="›"/>
            </a:pPr>
            <a:r>
              <a:rPr lang="en-US" sz="1150" dirty="0">
                <a:latin typeface="Calibri" panose="020F0502020204030204" pitchFamily="34" charset="0"/>
                <a:cs typeface="Calibri" panose="020F0502020204030204" pitchFamily="34" charset="0"/>
              </a:rPr>
              <a:t>Overall decrease in the number of school-aged Jewish children in Pittsburgh and fewer campers at </a:t>
            </a:r>
            <a:r>
              <a:rPr lang="en-US" sz="1150" dirty="0" smtClean="0">
                <a:latin typeface="Calibri" panose="020F0502020204030204" pitchFamily="34" charset="0"/>
                <a:cs typeface="Calibri" panose="020F0502020204030204" pitchFamily="34" charset="0"/>
              </a:rPr>
              <a:t>J&amp;R (T)</a:t>
            </a:r>
            <a:endParaRPr lang="en-US" sz="11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>
              <a:spcBef>
                <a:spcPts val="600"/>
              </a:spcBef>
              <a:buClr>
                <a:srgbClr val="68BED5"/>
              </a:buClr>
              <a:buFont typeface="Calibri" panose="020F0502020204030204" pitchFamily="34" charset="0"/>
              <a:buChar char="›"/>
            </a:pPr>
            <a:endParaRPr lang="en-US" sz="115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>
              <a:spcBef>
                <a:spcPts val="600"/>
              </a:spcBef>
              <a:buClr>
                <a:srgbClr val="68BED5"/>
              </a:buClr>
              <a:buFont typeface="Calibri" panose="020F0502020204030204" pitchFamily="34" charset="0"/>
              <a:buChar char="›"/>
            </a:pPr>
            <a:endParaRPr lang="en-US" sz="115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C89B-4968-478F-B109-91C6EACC82F7}" type="slidenum">
              <a:rPr lang="en-US" sz="90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itchFamily="34" charset="0"/>
                <a:cs typeface="Calibri" pitchFamily="34" charset="0"/>
              </a:rPr>
              <a:pPr/>
              <a:t>5</a:t>
            </a:fld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2"/>
          <a:srcRect l="5333" t="14533" r="87644" b="74934"/>
          <a:stretch/>
        </p:blipFill>
        <p:spPr bwMode="auto">
          <a:xfrm>
            <a:off x="694225" y="6299268"/>
            <a:ext cx="417195" cy="4171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437204" y="6552678"/>
            <a:ext cx="426959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spc="300" dirty="0">
                <a:solidFill>
                  <a:prstClr val="white">
                    <a:lumMod val="65000"/>
                  </a:prstClr>
                </a:solidFill>
                <a:latin typeface="Calibri" pitchFamily="34" charset="0"/>
                <a:ea typeface="Noto Sans" pitchFamily="34" charset="0"/>
                <a:cs typeface="Calibri" pitchFamily="34" charset="0"/>
              </a:rPr>
              <a:t>© 2018  JCC </a:t>
            </a:r>
            <a:r>
              <a:rPr lang="en-US" sz="700" spc="300" dirty="0" err="1">
                <a:solidFill>
                  <a:prstClr val="white">
                    <a:lumMod val="65000"/>
                  </a:prstClr>
                </a:solidFill>
                <a:latin typeface="Calibri" pitchFamily="34" charset="0"/>
                <a:ea typeface="Noto Sans" pitchFamily="34" charset="0"/>
                <a:cs typeface="Calibri" pitchFamily="34" charset="0"/>
              </a:rPr>
              <a:t>Pgh</a:t>
            </a:r>
            <a:r>
              <a:rPr lang="en-US" sz="700" spc="300" dirty="0">
                <a:solidFill>
                  <a:prstClr val="white">
                    <a:lumMod val="65000"/>
                  </a:prstClr>
                </a:solidFill>
                <a:latin typeface="Calibri" pitchFamily="34" charset="0"/>
                <a:ea typeface="Noto Sans" pitchFamily="34" charset="0"/>
                <a:cs typeface="Calibri" pitchFamily="34" charset="0"/>
              </a:rPr>
              <a:t> All Rights Reserved. Confidential. </a:t>
            </a:r>
          </a:p>
        </p:txBody>
      </p:sp>
      <p:grpSp>
        <p:nvGrpSpPr>
          <p:cNvPr id="49" name="Gruppieren 29"/>
          <p:cNvGrpSpPr/>
          <p:nvPr/>
        </p:nvGrpSpPr>
        <p:grpSpPr>
          <a:xfrm>
            <a:off x="7554311" y="1806229"/>
            <a:ext cx="822960" cy="822960"/>
            <a:chOff x="7520855" y="1374214"/>
            <a:chExt cx="1077913" cy="1077912"/>
          </a:xfrm>
        </p:grpSpPr>
        <p:sp>
          <p:nvSpPr>
            <p:cNvPr id="50" name="Oval 45"/>
            <p:cNvSpPr>
              <a:spLocks noChangeArrowheads="1"/>
            </p:cNvSpPr>
            <p:nvPr/>
          </p:nvSpPr>
          <p:spPr bwMode="gray">
            <a:xfrm>
              <a:off x="7520855" y="1374214"/>
              <a:ext cx="1077913" cy="1077912"/>
            </a:xfrm>
            <a:prstGeom prst="ellipse">
              <a:avLst/>
            </a:prstGeom>
            <a:solidFill>
              <a:srgbClr val="FF0000"/>
            </a:solidFill>
            <a:ln w="19050" algn="ctr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lIns="119963" tIns="62381" rIns="119963" bIns="62381" anchor="ctr"/>
            <a:lstStyle/>
            <a:p>
              <a:endParaRPr lang="de-DE" sz="2399">
                <a:solidFill>
                  <a:prstClr val="black"/>
                </a:solidFill>
              </a:endParaRPr>
            </a:p>
          </p:txBody>
        </p:sp>
        <p:sp>
          <p:nvSpPr>
            <p:cNvPr id="51" name="Rechteck 19"/>
            <p:cNvSpPr>
              <a:spLocks noChangeArrowheads="1"/>
            </p:cNvSpPr>
            <p:nvPr/>
          </p:nvSpPr>
          <p:spPr bwMode="auto">
            <a:xfrm rot="5400000">
              <a:off x="8040688" y="1671638"/>
              <a:ext cx="123825" cy="4937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rot="10800000" vert="eaVert" wrap="none" lIns="119963" tIns="62381" rIns="119963" bIns="62381" anchor="ctr"/>
            <a:lstStyle/>
            <a:p>
              <a:pPr rtl="1">
                <a:buClr>
                  <a:srgbClr val="1CADE4"/>
                </a:buClr>
              </a:pPr>
              <a:endParaRPr lang="en-US" sz="2399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94225" y="1752600"/>
            <a:ext cx="2799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EKC Today: Current State</a:t>
            </a:r>
          </a:p>
        </p:txBody>
      </p:sp>
      <p:pic>
        <p:nvPicPr>
          <p:cNvPr id="15" name="Picture 3" descr="EKC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102" y="6299268"/>
            <a:ext cx="396873" cy="39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45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 txBox="1">
            <a:spLocks/>
          </p:cNvSpPr>
          <p:nvPr/>
        </p:nvSpPr>
        <p:spPr>
          <a:xfrm>
            <a:off x="694225" y="596791"/>
            <a:ext cx="8056235" cy="1197864"/>
          </a:xfrm>
          <a:prstGeom prst="rect">
            <a:avLst/>
          </a:prstGeom>
          <a:solidFill>
            <a:srgbClr val="68BED5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Target condition: definition of “winning”</a:t>
            </a:r>
            <a:endParaRPr lang="en-US" sz="2800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C89B-4968-478F-B109-91C6EACC82F7}" type="slidenum">
              <a:rPr lang="en-US" sz="90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itchFamily="34" charset="0"/>
                <a:cs typeface="Calibri" pitchFamily="34" charset="0"/>
              </a:rPr>
              <a:pPr/>
              <a:t>6</a:t>
            </a:fld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2"/>
          <a:srcRect l="5333" t="14533" r="87644" b="74934"/>
          <a:stretch/>
        </p:blipFill>
        <p:spPr bwMode="auto">
          <a:xfrm>
            <a:off x="694225" y="6299268"/>
            <a:ext cx="417195" cy="4171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437204" y="6552678"/>
            <a:ext cx="426959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spc="300" dirty="0">
                <a:solidFill>
                  <a:prstClr val="white">
                    <a:lumMod val="65000"/>
                  </a:prstClr>
                </a:solidFill>
                <a:latin typeface="Calibri" pitchFamily="34" charset="0"/>
                <a:ea typeface="Noto Sans" pitchFamily="34" charset="0"/>
                <a:cs typeface="Calibri" pitchFamily="34" charset="0"/>
              </a:rPr>
              <a:t>© 2018  JCC </a:t>
            </a:r>
            <a:r>
              <a:rPr lang="en-US" sz="700" spc="300" dirty="0" err="1">
                <a:solidFill>
                  <a:prstClr val="white">
                    <a:lumMod val="65000"/>
                  </a:prstClr>
                </a:solidFill>
                <a:latin typeface="Calibri" pitchFamily="34" charset="0"/>
                <a:ea typeface="Noto Sans" pitchFamily="34" charset="0"/>
                <a:cs typeface="Calibri" pitchFamily="34" charset="0"/>
              </a:rPr>
              <a:t>Pgh</a:t>
            </a:r>
            <a:r>
              <a:rPr lang="en-US" sz="700" spc="300" dirty="0">
                <a:solidFill>
                  <a:prstClr val="white">
                    <a:lumMod val="65000"/>
                  </a:prstClr>
                </a:solidFill>
                <a:latin typeface="Calibri" pitchFamily="34" charset="0"/>
                <a:ea typeface="Noto Sans" pitchFamily="34" charset="0"/>
                <a:cs typeface="Calibri" pitchFamily="34" charset="0"/>
              </a:rPr>
              <a:t> All Rights Reserved. Confidential. </a:t>
            </a:r>
          </a:p>
        </p:txBody>
      </p:sp>
      <p:pic>
        <p:nvPicPr>
          <p:cNvPr id="18" name="Picture 3" descr="EKC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102" y="6299268"/>
            <a:ext cx="396873" cy="39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4104807484"/>
              </p:ext>
            </p:extLst>
          </p:nvPr>
        </p:nvGraphicFramePr>
        <p:xfrm>
          <a:off x="1525979" y="2600491"/>
          <a:ext cx="6092042" cy="3123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3648385" y="2408929"/>
            <a:ext cx="1965960" cy="338328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% CAMP CAPACITY: 88%</a:t>
            </a:r>
            <a:endParaRPr lang="en-US" sz="12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5724591" y="2408929"/>
            <a:ext cx="1965960" cy="338328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% CAMP CAPACITY: 92%</a:t>
            </a:r>
            <a:endParaRPr lang="en-US" sz="12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1580100" y="2408979"/>
            <a:ext cx="1965960" cy="340093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% CAMP CAPACITY: 85%</a:t>
            </a:r>
            <a:endParaRPr lang="en-US" sz="12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11944" y="5715000"/>
            <a:ext cx="586740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aseline="30000" dirty="0">
                <a:latin typeface="Calibri" panose="020F0502020204030204" pitchFamily="34" charset="0"/>
              </a:rPr>
              <a:t>1</a:t>
            </a:r>
            <a:r>
              <a:rPr lang="en-US" sz="900" dirty="0">
                <a:latin typeface="Calibri" panose="020F0502020204030204" pitchFamily="34" charset="0"/>
              </a:rPr>
              <a:t>Defined as the percentage of CSI respondents who rate the impact EKC has on their child’s Jewish identity as “excellent.” </a:t>
            </a:r>
          </a:p>
        </p:txBody>
      </p:sp>
    </p:spTree>
    <p:extLst>
      <p:ext uri="{BB962C8B-B14F-4D97-AF65-F5344CB8AC3E}">
        <p14:creationId xmlns:p14="http://schemas.microsoft.com/office/powerpoint/2010/main" val="383146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 txBox="1">
            <a:spLocks/>
          </p:cNvSpPr>
          <p:nvPr/>
        </p:nvSpPr>
        <p:spPr>
          <a:xfrm>
            <a:off x="694225" y="596791"/>
            <a:ext cx="8056235" cy="1197864"/>
          </a:xfrm>
          <a:prstGeom prst="rect">
            <a:avLst/>
          </a:prstGeom>
          <a:solidFill>
            <a:srgbClr val="68BED5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2018-2020 strategic plan: aspirations for the future</a:t>
            </a:r>
            <a:endParaRPr lang="en-US" sz="2800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C89B-4968-478F-B109-91C6EACC82F7}" type="slidenum">
              <a:rPr lang="en-US" sz="90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itchFamily="34" charset="0"/>
                <a:cs typeface="Calibri" pitchFamily="34" charset="0"/>
              </a:rPr>
              <a:pPr/>
              <a:t>7</a:t>
            </a:fld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2"/>
          <a:srcRect l="5333" t="14533" r="87644" b="74934"/>
          <a:stretch/>
        </p:blipFill>
        <p:spPr bwMode="auto">
          <a:xfrm>
            <a:off x="694225" y="6299268"/>
            <a:ext cx="417195" cy="4171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437204" y="6552678"/>
            <a:ext cx="426959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spc="300" dirty="0">
                <a:solidFill>
                  <a:prstClr val="white">
                    <a:lumMod val="65000"/>
                  </a:prstClr>
                </a:solidFill>
                <a:latin typeface="Calibri" pitchFamily="34" charset="0"/>
                <a:ea typeface="Noto Sans" pitchFamily="34" charset="0"/>
                <a:cs typeface="Calibri" pitchFamily="34" charset="0"/>
              </a:rPr>
              <a:t>© 2018  JCC </a:t>
            </a:r>
            <a:r>
              <a:rPr lang="en-US" sz="700" spc="300" dirty="0" err="1">
                <a:solidFill>
                  <a:prstClr val="white">
                    <a:lumMod val="65000"/>
                  </a:prstClr>
                </a:solidFill>
                <a:latin typeface="Calibri" pitchFamily="34" charset="0"/>
                <a:ea typeface="Noto Sans" pitchFamily="34" charset="0"/>
                <a:cs typeface="Calibri" pitchFamily="34" charset="0"/>
              </a:rPr>
              <a:t>Pgh</a:t>
            </a:r>
            <a:r>
              <a:rPr lang="en-US" sz="700" spc="300" dirty="0">
                <a:solidFill>
                  <a:prstClr val="white">
                    <a:lumMod val="65000"/>
                  </a:prstClr>
                </a:solidFill>
                <a:latin typeface="Calibri" pitchFamily="34" charset="0"/>
                <a:ea typeface="Noto Sans" pitchFamily="34" charset="0"/>
                <a:cs typeface="Calibri" pitchFamily="34" charset="0"/>
              </a:rPr>
              <a:t> All Rights Reserved. Confidential. </a:t>
            </a: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58814502"/>
              </p:ext>
            </p:extLst>
          </p:nvPr>
        </p:nvGraphicFramePr>
        <p:xfrm>
          <a:off x="1674342" y="119572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Content Placeholder 4"/>
          <p:cNvSpPr>
            <a:spLocks noGrp="1"/>
          </p:cNvSpPr>
          <p:nvPr>
            <p:ph idx="1"/>
          </p:nvPr>
        </p:nvSpPr>
        <p:spPr>
          <a:xfrm>
            <a:off x="5998469" y="4240721"/>
            <a:ext cx="2010730" cy="1376310"/>
          </a:xfrm>
        </p:spPr>
        <p:txBody>
          <a:bodyPr>
            <a:normAutofit/>
          </a:bodyPr>
          <a:lstStyle/>
          <a:p>
            <a:pPr marL="228600" lvl="0" indent="-228600">
              <a:spcBef>
                <a:spcPts val="600"/>
              </a:spcBef>
              <a:buClr>
                <a:srgbClr val="68BED5"/>
              </a:buClr>
              <a:buFont typeface="Calibri" panose="020F0502020204030204" pitchFamily="34" charset="0"/>
              <a:buChar char="›"/>
            </a:pPr>
            <a:r>
              <a:rPr lang="en-US" sz="13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Staff development</a:t>
            </a:r>
          </a:p>
          <a:p>
            <a:pPr marL="228600" lvl="0" indent="-228600">
              <a:spcBef>
                <a:spcPts val="600"/>
              </a:spcBef>
              <a:buClr>
                <a:srgbClr val="68BED5"/>
              </a:buClr>
              <a:buFont typeface="Calibri" panose="020F0502020204030204" pitchFamily="34" charset="0"/>
              <a:buChar char="›"/>
            </a:pPr>
            <a:r>
              <a:rPr lang="en-US" sz="13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Operations</a:t>
            </a:r>
          </a:p>
          <a:p>
            <a:pPr marL="228600" lvl="0" indent="-228600">
              <a:spcBef>
                <a:spcPts val="600"/>
              </a:spcBef>
              <a:buClr>
                <a:srgbClr val="68BED5"/>
              </a:buClr>
              <a:buFont typeface="Calibri" panose="020F0502020204030204" pitchFamily="34" charset="0"/>
              <a:buChar char="›"/>
            </a:pPr>
            <a:r>
              <a:rPr lang="en-US" sz="13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Fundraising </a:t>
            </a:r>
          </a:p>
          <a:p>
            <a:pPr marL="228600" lvl="0" indent="-228600">
              <a:spcBef>
                <a:spcPts val="600"/>
              </a:spcBef>
              <a:buClr>
                <a:srgbClr val="68BED5"/>
              </a:buClr>
              <a:buFont typeface="Calibri" panose="020F0502020204030204" pitchFamily="34" charset="0"/>
              <a:buChar char="›"/>
            </a:pPr>
            <a:r>
              <a:rPr lang="en-US" sz="13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Marketing</a:t>
            </a:r>
            <a:endParaRPr lang="en-US" sz="13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28600" lvl="0" indent="-228600">
              <a:spcBef>
                <a:spcPts val="600"/>
              </a:spcBef>
              <a:buClr>
                <a:srgbClr val="68BED5"/>
              </a:buClr>
              <a:buFont typeface="Calibri" panose="020F0502020204030204" pitchFamily="34" charset="0"/>
              <a:buChar char="›"/>
            </a:pPr>
            <a:endParaRPr lang="en-US" sz="13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sz="13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4336985" y="4322658"/>
            <a:ext cx="1661484" cy="1021246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spcBef>
                <a:spcPts val="600"/>
              </a:spcBef>
              <a:buClr>
                <a:srgbClr val="68BED5"/>
              </a:buClr>
              <a:buFont typeface="Calibri" panose="020F0502020204030204" pitchFamily="34" charset="0"/>
              <a:buChar char="›"/>
            </a:pPr>
            <a:r>
              <a:rPr lang="en-US" sz="13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Staff development</a:t>
            </a:r>
          </a:p>
          <a:p>
            <a:pPr marL="228600" indent="-228600">
              <a:spcBef>
                <a:spcPts val="600"/>
              </a:spcBef>
              <a:buClr>
                <a:srgbClr val="68BED5"/>
              </a:buClr>
              <a:buFont typeface="Calibri" panose="020F0502020204030204" pitchFamily="34" charset="0"/>
              <a:buChar char="›"/>
            </a:pPr>
            <a:r>
              <a:rPr lang="en-US" sz="13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Operations</a:t>
            </a:r>
          </a:p>
          <a:p>
            <a:pPr marL="228600" indent="-228600">
              <a:spcBef>
                <a:spcPts val="600"/>
              </a:spcBef>
              <a:buClr>
                <a:srgbClr val="68BED5"/>
              </a:buClr>
              <a:buFont typeface="Calibri" panose="020F0502020204030204" pitchFamily="34" charset="0"/>
              <a:buChar char="›"/>
            </a:pPr>
            <a:r>
              <a:rPr lang="en-US" sz="13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Facilities</a:t>
            </a:r>
          </a:p>
          <a:p>
            <a:pPr marL="228600" indent="-228600">
              <a:spcBef>
                <a:spcPts val="600"/>
              </a:spcBef>
              <a:buClr>
                <a:srgbClr val="68BED5"/>
              </a:buClr>
              <a:buFont typeface="Calibri" panose="020F0502020204030204" pitchFamily="34" charset="0"/>
              <a:buChar char="›"/>
            </a:pPr>
            <a:endParaRPr lang="en-US" sz="13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Clr>
                <a:srgbClr val="1CADE4"/>
              </a:buClr>
              <a:buFont typeface="Tw Cen MT" panose="020B0602020104020603" pitchFamily="34" charset="0"/>
              <a:buNone/>
            </a:pPr>
            <a:endParaRPr lang="en-US" sz="13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Content Placeholder 4"/>
          <p:cNvSpPr txBox="1">
            <a:spLocks/>
          </p:cNvSpPr>
          <p:nvPr/>
        </p:nvSpPr>
        <p:spPr>
          <a:xfrm>
            <a:off x="2745093" y="5216398"/>
            <a:ext cx="1941624" cy="394280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spcBef>
                <a:spcPts val="600"/>
              </a:spcBef>
              <a:buClr>
                <a:srgbClr val="68BED5"/>
              </a:buClr>
              <a:buFont typeface="Calibri" panose="020F0502020204030204" pitchFamily="34" charset="0"/>
              <a:buChar char="›"/>
            </a:pPr>
            <a:r>
              <a:rPr lang="en-US" sz="13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Staff development</a:t>
            </a:r>
          </a:p>
          <a:p>
            <a:pPr marL="228600" indent="-228600">
              <a:spcBef>
                <a:spcPts val="600"/>
              </a:spcBef>
              <a:buClr>
                <a:srgbClr val="68BED5"/>
              </a:buClr>
              <a:buFont typeface="Calibri" panose="020F0502020204030204" pitchFamily="34" charset="0"/>
              <a:buChar char="›"/>
            </a:pPr>
            <a:r>
              <a:rPr lang="en-US" sz="13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Fundraising</a:t>
            </a:r>
          </a:p>
        </p:txBody>
      </p:sp>
      <p:sp>
        <p:nvSpPr>
          <p:cNvPr id="20" name="Content Placeholder 4"/>
          <p:cNvSpPr txBox="1">
            <a:spLocks/>
          </p:cNvSpPr>
          <p:nvPr/>
        </p:nvSpPr>
        <p:spPr>
          <a:xfrm>
            <a:off x="2745093" y="5772197"/>
            <a:ext cx="1296310" cy="394280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spcBef>
                <a:spcPts val="600"/>
              </a:spcBef>
              <a:buClr>
                <a:srgbClr val="68BED5"/>
              </a:buClr>
              <a:buFont typeface="Calibri" panose="020F0502020204030204" pitchFamily="34" charset="0"/>
              <a:buChar char="›"/>
            </a:pPr>
            <a:r>
              <a:rPr lang="en-US" sz="13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Operations</a:t>
            </a:r>
          </a:p>
          <a:p>
            <a:pPr marL="228600" indent="-228600">
              <a:spcBef>
                <a:spcPts val="600"/>
              </a:spcBef>
              <a:buClr>
                <a:srgbClr val="68BED5"/>
              </a:buClr>
              <a:buFont typeface="Calibri" panose="020F0502020204030204" pitchFamily="34" charset="0"/>
              <a:buChar char="›"/>
            </a:pPr>
            <a:r>
              <a:rPr lang="en-US" sz="13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Facilities</a:t>
            </a:r>
          </a:p>
          <a:p>
            <a:pPr marL="0" indent="0">
              <a:buClr>
                <a:srgbClr val="1CADE4"/>
              </a:buClr>
              <a:buFont typeface="Tw Cen MT" panose="020B0602020104020603" pitchFamily="34" charset="0"/>
              <a:buNone/>
            </a:pPr>
            <a:endParaRPr lang="en-US" sz="13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1" name="Picture 3" descr="EKC_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102" y="6299268"/>
            <a:ext cx="396873" cy="39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041420996"/>
              </p:ext>
            </p:extLst>
          </p:nvPr>
        </p:nvGraphicFramePr>
        <p:xfrm>
          <a:off x="1889164" y="183882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94225" y="1840678"/>
            <a:ext cx="8056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prstClr val="black"/>
                </a:solidFill>
                <a:latin typeface="Calibri" panose="020F0502020204030204" pitchFamily="34" charset="0"/>
                <a:sym typeface="Arial" pitchFamily="34" charset="0"/>
              </a:rPr>
              <a:t>Be the </a:t>
            </a:r>
            <a:r>
              <a:rPr lang="de-DE" b="1" u="sng" dirty="0">
                <a:solidFill>
                  <a:srgbClr val="335B74">
                    <a:lumMod val="75000"/>
                  </a:srgbClr>
                </a:solidFill>
                <a:latin typeface="Calibri" panose="020F0502020204030204" pitchFamily="34" charset="0"/>
                <a:sym typeface="Arial" pitchFamily="34" charset="0"/>
              </a:rPr>
              <a:t>leading Jewish overnight </a:t>
            </a:r>
            <a:r>
              <a:rPr lang="de-DE" dirty="0">
                <a:solidFill>
                  <a:prstClr val="black"/>
                </a:solidFill>
                <a:latin typeface="Calibri" panose="020F0502020204030204" pitchFamily="34" charset="0"/>
                <a:sym typeface="Arial" pitchFamily="34" charset="0"/>
              </a:rPr>
              <a:t>camping experience in the </a:t>
            </a:r>
            <a:r>
              <a:rPr lang="de-DE" b="1" u="sng" dirty="0">
                <a:solidFill>
                  <a:srgbClr val="335B74">
                    <a:lumMod val="75000"/>
                  </a:srgbClr>
                </a:solidFill>
                <a:latin typeface="Calibri" panose="020F0502020204030204" pitchFamily="34" charset="0"/>
                <a:sym typeface="Arial" pitchFamily="34" charset="0"/>
              </a:rPr>
              <a:t>Tri-state region</a:t>
            </a:r>
            <a:r>
              <a:rPr lang="de-DE" b="1" dirty="0">
                <a:solidFill>
                  <a:srgbClr val="335B74">
                    <a:lumMod val="75000"/>
                  </a:srgbClr>
                </a:solidFill>
                <a:latin typeface="Calibri" panose="020F0502020204030204" pitchFamily="34" charset="0"/>
                <a:sym typeface="Arial" pitchFamily="34" charset="0"/>
              </a:rPr>
              <a:t>,</a:t>
            </a:r>
            <a:r>
              <a:rPr lang="de-DE" dirty="0">
                <a:solidFill>
                  <a:srgbClr val="335B74">
                    <a:lumMod val="75000"/>
                  </a:srgbClr>
                </a:solidFill>
                <a:latin typeface="Calibri" panose="020F0502020204030204" pitchFamily="34" charset="0"/>
                <a:sym typeface="Arial" pitchFamily="34" charset="0"/>
              </a:rPr>
              <a:t> </a:t>
            </a:r>
            <a:r>
              <a:rPr lang="de-DE" dirty="0">
                <a:solidFill>
                  <a:prstClr val="black"/>
                </a:solidFill>
                <a:latin typeface="Calibri" panose="020F0502020204030204" pitchFamily="34" charset="0"/>
                <a:sym typeface="Arial" pitchFamily="34" charset="0"/>
              </a:rPr>
              <a:t>and to be the </a:t>
            </a:r>
            <a:r>
              <a:rPr lang="de-DE" b="1" u="sng" dirty="0">
                <a:solidFill>
                  <a:srgbClr val="335B74">
                    <a:lumMod val="75000"/>
                  </a:srgbClr>
                </a:solidFill>
                <a:latin typeface="Calibri" panose="020F0502020204030204" pitchFamily="34" charset="0"/>
                <a:sym typeface="Arial" pitchFamily="34" charset="0"/>
              </a:rPr>
              <a:t>first choice </a:t>
            </a:r>
            <a:r>
              <a:rPr lang="de-DE" dirty="0">
                <a:solidFill>
                  <a:prstClr val="black"/>
                </a:solidFill>
                <a:latin typeface="Calibri" panose="020F0502020204030204" pitchFamily="34" charset="0"/>
                <a:sym typeface="Arial" pitchFamily="34" charset="0"/>
              </a:rPr>
              <a:t>of campers, staff, and community participants</a:t>
            </a:r>
          </a:p>
          <a:p>
            <a:endParaRPr lang="en-U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05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 txBox="1">
            <a:spLocks/>
          </p:cNvSpPr>
          <p:nvPr/>
        </p:nvSpPr>
        <p:spPr>
          <a:xfrm>
            <a:off x="694225" y="596791"/>
            <a:ext cx="8056235" cy="1197864"/>
          </a:xfrm>
          <a:prstGeom prst="rect">
            <a:avLst/>
          </a:prstGeom>
          <a:solidFill>
            <a:srgbClr val="68BED5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2018-2020 strategic plan action items: camper recruitment</a:t>
            </a:r>
            <a:endParaRPr lang="en-US" sz="2800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C89B-4968-478F-B109-91C6EACC82F7}" type="slidenum">
              <a:rPr lang="en-US" sz="90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itchFamily="34" charset="0"/>
                <a:cs typeface="Calibri" pitchFamily="34" charset="0"/>
              </a:rPr>
              <a:pPr/>
              <a:t>8</a:t>
            </a:fld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2"/>
          <a:srcRect l="5333" t="14533" r="87644" b="74934"/>
          <a:stretch/>
        </p:blipFill>
        <p:spPr bwMode="auto">
          <a:xfrm>
            <a:off x="694225" y="6299268"/>
            <a:ext cx="417195" cy="4171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437204" y="6552678"/>
            <a:ext cx="426959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spc="300" dirty="0">
                <a:solidFill>
                  <a:prstClr val="white">
                    <a:lumMod val="65000"/>
                  </a:prstClr>
                </a:solidFill>
                <a:latin typeface="Calibri" pitchFamily="34" charset="0"/>
                <a:ea typeface="Noto Sans" pitchFamily="34" charset="0"/>
                <a:cs typeface="Calibri" pitchFamily="34" charset="0"/>
              </a:rPr>
              <a:t>© 2018  JCC </a:t>
            </a:r>
            <a:r>
              <a:rPr lang="en-US" sz="700" spc="300" dirty="0" err="1">
                <a:solidFill>
                  <a:prstClr val="white">
                    <a:lumMod val="65000"/>
                  </a:prstClr>
                </a:solidFill>
                <a:latin typeface="Calibri" pitchFamily="34" charset="0"/>
                <a:ea typeface="Noto Sans" pitchFamily="34" charset="0"/>
                <a:cs typeface="Calibri" pitchFamily="34" charset="0"/>
              </a:rPr>
              <a:t>Pgh</a:t>
            </a:r>
            <a:r>
              <a:rPr lang="en-US" sz="700" spc="300" dirty="0">
                <a:solidFill>
                  <a:prstClr val="white">
                    <a:lumMod val="65000"/>
                  </a:prstClr>
                </a:solidFill>
                <a:latin typeface="Calibri" pitchFamily="34" charset="0"/>
                <a:ea typeface="Noto Sans" pitchFamily="34" charset="0"/>
                <a:cs typeface="Calibri" pitchFamily="34" charset="0"/>
              </a:rPr>
              <a:t> All Rights Reserved. Confidential. </a:t>
            </a:r>
          </a:p>
        </p:txBody>
      </p:sp>
      <p:pic>
        <p:nvPicPr>
          <p:cNvPr id="21" name="Picture 3" descr="EKC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102" y="6299268"/>
            <a:ext cx="396873" cy="39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87" y="1858963"/>
            <a:ext cx="690721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222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 txBox="1">
            <a:spLocks/>
          </p:cNvSpPr>
          <p:nvPr/>
        </p:nvSpPr>
        <p:spPr>
          <a:xfrm>
            <a:off x="694225" y="596791"/>
            <a:ext cx="8056235" cy="1197864"/>
          </a:xfrm>
          <a:prstGeom prst="rect">
            <a:avLst/>
          </a:prstGeom>
          <a:solidFill>
            <a:srgbClr val="68BED5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2018-2020 strategic plan action </a:t>
            </a:r>
            <a:r>
              <a:rPr lang="en-US" sz="2800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items: staff &amp; staff development</a:t>
            </a:r>
            <a:endParaRPr lang="en-US" sz="2800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C89B-4968-478F-B109-91C6EACC82F7}" type="slidenum">
              <a:rPr lang="en-US" sz="90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itchFamily="34" charset="0"/>
                <a:cs typeface="Calibri" pitchFamily="34" charset="0"/>
              </a:rPr>
              <a:pPr/>
              <a:t>9</a:t>
            </a:fld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2"/>
          <a:srcRect l="5333" t="14533" r="87644" b="74934"/>
          <a:stretch/>
        </p:blipFill>
        <p:spPr bwMode="auto">
          <a:xfrm>
            <a:off x="694225" y="6299268"/>
            <a:ext cx="417195" cy="4171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437204" y="6552678"/>
            <a:ext cx="426959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spc="300" dirty="0">
                <a:solidFill>
                  <a:prstClr val="white">
                    <a:lumMod val="65000"/>
                  </a:prstClr>
                </a:solidFill>
                <a:latin typeface="Calibri" pitchFamily="34" charset="0"/>
                <a:ea typeface="Noto Sans" pitchFamily="34" charset="0"/>
                <a:cs typeface="Calibri" pitchFamily="34" charset="0"/>
              </a:rPr>
              <a:t>© 2018  JCC </a:t>
            </a:r>
            <a:r>
              <a:rPr lang="en-US" sz="700" spc="300" dirty="0" err="1">
                <a:solidFill>
                  <a:prstClr val="white">
                    <a:lumMod val="65000"/>
                  </a:prstClr>
                </a:solidFill>
                <a:latin typeface="Calibri" pitchFamily="34" charset="0"/>
                <a:ea typeface="Noto Sans" pitchFamily="34" charset="0"/>
                <a:cs typeface="Calibri" pitchFamily="34" charset="0"/>
              </a:rPr>
              <a:t>Pgh</a:t>
            </a:r>
            <a:r>
              <a:rPr lang="en-US" sz="700" spc="300" dirty="0">
                <a:solidFill>
                  <a:prstClr val="white">
                    <a:lumMod val="65000"/>
                  </a:prstClr>
                </a:solidFill>
                <a:latin typeface="Calibri" pitchFamily="34" charset="0"/>
                <a:ea typeface="Noto Sans" pitchFamily="34" charset="0"/>
                <a:cs typeface="Calibri" pitchFamily="34" charset="0"/>
              </a:rPr>
              <a:t> All Rights Reserved. Confidential. </a:t>
            </a:r>
          </a:p>
        </p:txBody>
      </p:sp>
      <p:pic>
        <p:nvPicPr>
          <p:cNvPr id="21" name="Picture 3" descr="EKC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102" y="6299268"/>
            <a:ext cx="396873" cy="39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24" y="1935306"/>
            <a:ext cx="8056235" cy="4056061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85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1_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2_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ppt/theme/theme4.xml><?xml version="1.0" encoding="utf-8"?>
<a:theme xmlns:a="http://schemas.openxmlformats.org/drawingml/2006/main" name="4_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682D6EBE-8D36-4FF2-9DB3-F3D8D7B6715D}"/>
    </a:ext>
  </a:extLst>
</a:theme>
</file>

<file path=ppt/theme/theme5.xml><?xml version="1.0" encoding="utf-8"?>
<a:theme xmlns:a="http://schemas.openxmlformats.org/drawingml/2006/main" name="3_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1242</Words>
  <Application>Microsoft Office PowerPoint</Application>
  <PresentationFormat>On-screen Show (4:3)</PresentationFormat>
  <Paragraphs>190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Integral</vt:lpstr>
      <vt:lpstr>1_Integral</vt:lpstr>
      <vt:lpstr>2_Integral</vt:lpstr>
      <vt:lpstr>4_Integral</vt:lpstr>
      <vt:lpstr>3_Integral</vt:lpstr>
      <vt:lpstr>Emma Kaufmann camp three-year strategic plan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Emma Kaufmann camp three-year strategic plan</dc:title>
  <dc:creator>Jason Kunzman</dc:creator>
  <cp:lastModifiedBy>Jason Kunzman</cp:lastModifiedBy>
  <cp:revision>11</cp:revision>
  <cp:lastPrinted>2018-02-22T19:40:16Z</cp:lastPrinted>
  <dcterms:created xsi:type="dcterms:W3CDTF">2018-02-22T19:38:39Z</dcterms:created>
  <dcterms:modified xsi:type="dcterms:W3CDTF">2018-02-26T14:11:10Z</dcterms:modified>
</cp:coreProperties>
</file>