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5" r:id="rId2"/>
  </p:sldMasterIdLst>
  <p:notesMasterIdLst>
    <p:notesMasterId r:id="rId33"/>
  </p:notesMasterIdLst>
  <p:sldIdLst>
    <p:sldId id="263" r:id="rId3"/>
    <p:sldId id="264" r:id="rId4"/>
    <p:sldId id="352" r:id="rId5"/>
    <p:sldId id="414" r:id="rId6"/>
    <p:sldId id="413" r:id="rId7"/>
    <p:sldId id="411" r:id="rId8"/>
    <p:sldId id="415" r:id="rId9"/>
    <p:sldId id="392" r:id="rId10"/>
    <p:sldId id="353" r:id="rId11"/>
    <p:sldId id="412" r:id="rId12"/>
    <p:sldId id="391" r:id="rId13"/>
    <p:sldId id="394" r:id="rId14"/>
    <p:sldId id="395" r:id="rId15"/>
    <p:sldId id="408" r:id="rId16"/>
    <p:sldId id="419" r:id="rId17"/>
    <p:sldId id="417" r:id="rId18"/>
    <p:sldId id="418" r:id="rId19"/>
    <p:sldId id="393" r:id="rId20"/>
    <p:sldId id="405" r:id="rId21"/>
    <p:sldId id="399" r:id="rId22"/>
    <p:sldId id="403" r:id="rId23"/>
    <p:sldId id="401" r:id="rId24"/>
    <p:sldId id="406" r:id="rId25"/>
    <p:sldId id="407" r:id="rId26"/>
    <p:sldId id="404" r:id="rId27"/>
    <p:sldId id="397" r:id="rId28"/>
    <p:sldId id="400" r:id="rId29"/>
    <p:sldId id="402" r:id="rId30"/>
    <p:sldId id="416" r:id="rId31"/>
    <p:sldId id="277" r:id="rId32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80000" autoAdjust="0"/>
  </p:normalViewPr>
  <p:slideViewPr>
    <p:cSldViewPr>
      <p:cViewPr varScale="1">
        <p:scale>
          <a:sx n="71" d="100"/>
          <a:sy n="71" d="100"/>
        </p:scale>
        <p:origin x="182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975EEA92-B35E-4C3F-8C07-7261BD15B2BF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29AC15F-3450-4F75-827C-9034E60C2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4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2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04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addition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 Pink, anyone have a blog or eNewsletter or video series they recommend for learning more ideas and hacks?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C15F-3450-4F75-827C-9034E60C2C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09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</a:t>
            </a:r>
            <a:r>
              <a:rPr lang="en-US" baseline="0" dirty="0" smtClean="0"/>
              <a:t> for answers – write on Flipchart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We’ll find hacks for as many of these as we can during the session.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C15F-3450-4F75-827C-9034E60C2C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84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Share pairs – talk</a:t>
            </a:r>
            <a:r>
              <a:rPr lang="en-US" baseline="0" dirty="0" smtClean="0"/>
              <a:t> about a process, habit, tool, or app that helps you be more productive.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can be something that helps with an issue we’ve listed here…or something completely different.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a few minutes to speak with someone next to you – make sure each of you has a chance to discuss their hack.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We’ll come back and ask for some examples afterward. </a:t>
            </a:r>
            <a:r>
              <a:rPr lang="en-US" b="1" baseline="0" dirty="0" smtClean="0"/>
              <a:t>Focus on hacks that help an issue that isn’t on the flipcharts yet.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C15F-3450-4F75-827C-9034E60C2C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4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 Flipchart – any</a:t>
            </a:r>
            <a:r>
              <a:rPr lang="en-US" baseline="0" dirty="0" smtClean="0"/>
              <a:t> issues we didn’t cover?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C15F-3450-4F75-827C-9034E60C2C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43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TitleScreen_final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3962400" y="3657600"/>
            <a:ext cx="42672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2362200"/>
            <a:ext cx="4267200" cy="762000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rgbClr val="4E743D"/>
                </a:solidFill>
                <a:latin typeface="Helvetica 55 Roman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9352" y="3124200"/>
            <a:ext cx="4267200" cy="304800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rgbClr val="776C28"/>
                </a:solidFill>
                <a:latin typeface="Helvetica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962400" y="3352800"/>
            <a:ext cx="4267200" cy="228600"/>
          </a:xfrm>
        </p:spPr>
        <p:txBody>
          <a:bodyPr>
            <a:normAutofit/>
          </a:bodyPr>
          <a:lstStyle>
            <a:lvl1pPr>
              <a:buNone/>
              <a:defRPr sz="1300">
                <a:solidFill>
                  <a:srgbClr val="4E743D"/>
                </a:solidFill>
                <a:latin typeface="Helvetica 65 Medium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956304" y="3767328"/>
            <a:ext cx="4267200" cy="228600"/>
          </a:xfrm>
        </p:spPr>
        <p:txBody>
          <a:bodyPr>
            <a:noAutofit/>
          </a:bodyPr>
          <a:lstStyle>
            <a:lvl1pPr>
              <a:buNone/>
              <a:defRPr sz="1300">
                <a:solidFill>
                  <a:srgbClr val="164762"/>
                </a:solidFill>
                <a:latin typeface="Helvetica 65 Medium" pitchFamily="34" charset="0"/>
              </a:defRPr>
            </a:lvl1pPr>
            <a:lvl2pPr>
              <a:buNone/>
              <a:defRPr sz="1300">
                <a:latin typeface="Helvetica 65 Medium" pitchFamily="34" charset="0"/>
              </a:defRPr>
            </a:lvl2pPr>
            <a:lvl3pPr>
              <a:buNone/>
              <a:defRPr sz="1300">
                <a:latin typeface="Helvetica 65 Medium" pitchFamily="34" charset="0"/>
              </a:defRPr>
            </a:lvl3pPr>
            <a:lvl4pPr>
              <a:buNone/>
              <a:defRPr sz="1300">
                <a:latin typeface="Helvetica 65 Medium" pitchFamily="34" charset="0"/>
              </a:defRPr>
            </a:lvl4pPr>
            <a:lvl5pPr>
              <a:buNone/>
              <a:defRPr sz="1300">
                <a:latin typeface="Helvetica 65 Medium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954958" y="3968477"/>
            <a:ext cx="4267200" cy="192187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1pPr>
            <a:lvl2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2pPr>
            <a:lvl3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3pPr>
            <a:lvl4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4pPr>
            <a:lvl5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3961205" y="4147302"/>
            <a:ext cx="4267200" cy="177680"/>
          </a:xfrm>
        </p:spPr>
        <p:txBody>
          <a:bodyPr>
            <a:noAutofit/>
          </a:bodyPr>
          <a:lstStyle>
            <a:lvl1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1pPr>
            <a:lvl2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2pPr>
            <a:lvl3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3pPr>
            <a:lvl4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4pPr>
            <a:lvl5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  <a:latin typeface="Helvetica 65 Medium" pitchFamily="34" charset="0"/>
              </a:defRPr>
            </a:lvl1pPr>
          </a:lstStyle>
          <a:p>
            <a:pPr>
              <a:defRPr/>
            </a:pPr>
            <a:fld id="{A1E3B45A-8323-4CE3-9739-67E01FD0067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  <a:latin typeface="Helvetica 65 Medium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  <a:latin typeface="Helvetica 65 Medium" pitchFamily="34" charset="0"/>
              </a:defRPr>
            </a:lvl1pPr>
          </a:lstStyle>
          <a:p>
            <a:pPr>
              <a:defRPr/>
            </a:pPr>
            <a:fld id="{84DFE453-A9CE-41B2-AF69-8D4D912EE98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87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1256B-C3D2-4F2E-AC10-4AECCEAF1FA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4408D-3C2D-4F6D-84E8-2394771207A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53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E99B0-ED22-4797-BC78-8E40D411948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7F13B-ADAB-4870-B824-EE0A8BC1569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33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0C41C-A696-4610-AA77-4B53A5EF45A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3F395-F134-431B-919B-9C6948C6DF0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4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2D6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02E85-D553-44BD-A79D-872F1A9F562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89463-9621-4610-9F17-DD20173044F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17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>
                <a:solidFill>
                  <a:prstClr val="white"/>
                </a:solidFill>
              </a:rPr>
              <a:pPr/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9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TitleScreen_final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3962400" y="3657600"/>
            <a:ext cx="42672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2362200"/>
            <a:ext cx="4267200" cy="762000"/>
          </a:xfrm>
        </p:spPr>
        <p:txBody>
          <a:bodyPr>
            <a:normAutofit/>
          </a:bodyPr>
          <a:lstStyle>
            <a:lvl1pPr algn="l">
              <a:defRPr sz="2200" b="1">
                <a:solidFill>
                  <a:srgbClr val="4E743D"/>
                </a:solidFill>
                <a:latin typeface="Helvetica 55 Roman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9352" y="3124200"/>
            <a:ext cx="4267200" cy="304800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rgbClr val="776C28"/>
                </a:solidFill>
                <a:latin typeface="Helvetica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962400" y="3352800"/>
            <a:ext cx="4267200" cy="228600"/>
          </a:xfrm>
        </p:spPr>
        <p:txBody>
          <a:bodyPr>
            <a:normAutofit/>
          </a:bodyPr>
          <a:lstStyle>
            <a:lvl1pPr>
              <a:buNone/>
              <a:defRPr sz="1300">
                <a:solidFill>
                  <a:srgbClr val="4E743D"/>
                </a:solidFill>
                <a:latin typeface="Helvetica 65 Medium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956304" y="3767328"/>
            <a:ext cx="4267200" cy="228600"/>
          </a:xfrm>
        </p:spPr>
        <p:txBody>
          <a:bodyPr>
            <a:noAutofit/>
          </a:bodyPr>
          <a:lstStyle>
            <a:lvl1pPr>
              <a:buNone/>
              <a:defRPr sz="1300">
                <a:solidFill>
                  <a:srgbClr val="164762"/>
                </a:solidFill>
                <a:latin typeface="Helvetica 65 Medium" pitchFamily="34" charset="0"/>
              </a:defRPr>
            </a:lvl1pPr>
            <a:lvl2pPr>
              <a:buNone/>
              <a:defRPr sz="1300">
                <a:latin typeface="Helvetica 65 Medium" pitchFamily="34" charset="0"/>
              </a:defRPr>
            </a:lvl2pPr>
            <a:lvl3pPr>
              <a:buNone/>
              <a:defRPr sz="1300">
                <a:latin typeface="Helvetica 65 Medium" pitchFamily="34" charset="0"/>
              </a:defRPr>
            </a:lvl3pPr>
            <a:lvl4pPr>
              <a:buNone/>
              <a:defRPr sz="1300">
                <a:latin typeface="Helvetica 65 Medium" pitchFamily="34" charset="0"/>
              </a:defRPr>
            </a:lvl4pPr>
            <a:lvl5pPr>
              <a:buNone/>
              <a:defRPr sz="1300">
                <a:latin typeface="Helvetica 65 Medium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954958" y="3968477"/>
            <a:ext cx="4267200" cy="192187"/>
          </a:xfrm>
        </p:spPr>
        <p:txBody>
          <a:bodyPr>
            <a:noAutofit/>
          </a:bodyPr>
          <a:lstStyle>
            <a:lvl1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1pPr>
            <a:lvl2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2pPr>
            <a:lvl3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3pPr>
            <a:lvl4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4pPr>
            <a:lvl5pPr>
              <a:buNone/>
              <a:defRPr sz="1200">
                <a:solidFill>
                  <a:srgbClr val="164762"/>
                </a:solidFill>
                <a:latin typeface="Helvetica 55 Roman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3961205" y="4147302"/>
            <a:ext cx="4267200" cy="177680"/>
          </a:xfrm>
        </p:spPr>
        <p:txBody>
          <a:bodyPr>
            <a:noAutofit/>
          </a:bodyPr>
          <a:lstStyle>
            <a:lvl1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1pPr>
            <a:lvl2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2pPr>
            <a:lvl3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3pPr>
            <a:lvl4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4pPr>
            <a:lvl5pPr>
              <a:buNone/>
              <a:defRPr sz="1300">
                <a:solidFill>
                  <a:srgbClr val="164762"/>
                </a:solidFill>
                <a:latin typeface="Helvetica 55 Roman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  <a:latin typeface="Helvetica 65 Medium" pitchFamily="34" charset="0"/>
              </a:defRPr>
            </a:lvl1pPr>
          </a:lstStyle>
          <a:p>
            <a:pPr>
              <a:defRPr/>
            </a:pPr>
            <a:fld id="{A1E3B45A-8323-4CE3-9739-67E01FD00671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  <a:latin typeface="Helvetica 65 Medium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z="1100">
                <a:solidFill>
                  <a:schemeClr val="bg1"/>
                </a:solidFill>
                <a:latin typeface="Helvetica 65 Medium" pitchFamily="34" charset="0"/>
              </a:defRPr>
            </a:lvl1pPr>
          </a:lstStyle>
          <a:p>
            <a:pPr>
              <a:defRPr/>
            </a:pPr>
            <a:fld id="{84DFE453-A9CE-41B2-AF69-8D4D912EE98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78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E68D4-FBEB-4E95-810A-C4D78197F86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B0056-D187-4801-9272-A3A38A9F457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92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nobord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3F0C0-6341-45B7-B6E6-012C4490C4B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6DA63-F3E6-417E-8376-0678B4457CF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14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6BDD3-1B27-4CE7-A517-32B1279EDD5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B24CA-0D02-4C93-B67D-4FBA55F143C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82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02026-D76E-40BC-95F1-76D26012B8EC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28AE4-D2C0-4C1D-8D10-7586C720371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6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E68D4-FBEB-4E95-810A-C4D78197F86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B0056-D187-4801-9272-A3A38A9F457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37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0DEB1-ED9A-4D3E-B716-3F78AABD6430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3C773-6B32-4EDA-A707-7868F516D6A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41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E8697-B8A2-4B0C-B28E-327354612A3C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EEFBA-E8CE-4414-B0AB-DC458F4853D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87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U:\Joseph_Ruotolo\GIJP_PPT_Photoshop\Photoshop\Slide_rev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E7968-2F67-4F17-906E-625B87C5999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EE2B5-65DF-4BBC-9034-FB9ADF94397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32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EE4B-7DD5-46EA-A928-88C10052820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85D36-8D86-4FB9-B19A-9CEECF1C4F9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89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1256B-C3D2-4F2E-AC10-4AECCEAF1FA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4408D-3C2D-4F6D-84E8-2394771207A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36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E99B0-ED22-4797-BC78-8E40D411948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7F13B-ADAB-4870-B824-EE0A8BC15694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43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0C41C-A696-4610-AA77-4B53A5EF45A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3F395-F134-431B-919B-9C6948C6DF0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67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2D6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02E85-D553-44BD-A79D-872F1A9F562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89463-9621-4610-9F17-DD20173044F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63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nobord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3F0C0-6341-45B7-B6E6-012C4490C4BF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6DA63-F3E6-417E-8376-0678B4457CF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1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6BDD3-1B27-4CE7-A517-32B1279EDD57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B24CA-0D02-4C93-B67D-4FBA55F143C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5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02026-D76E-40BC-95F1-76D26012B8EC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28AE4-D2C0-4C1D-8D10-7586C720371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0DEB1-ED9A-4D3E-B716-3F78AABD6430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3C773-6B32-4EDA-A707-7868F516D6A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5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E8697-B8A2-4B0C-B28E-327354612A3C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EEFBA-E8CE-4414-B0AB-DC458F4853DC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8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U:\Joseph_Ruotolo\GIJP_PPT_Photoshop\Photoshop\Slide_rev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E7968-2F67-4F17-906E-625B87C5999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EE2B5-65DF-4BBC-9034-FB9ADF94397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4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EE4B-7DD5-46EA-A928-88C10052820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85D36-8D86-4FB9-B19A-9CEECF1C4F9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04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lide_final.jpg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Helvetica 55 Roman" pitchFamily="34" charset="0"/>
                <a:cs typeface="+mn-cs"/>
              </a:defRPr>
            </a:lvl1pPr>
          </a:lstStyle>
          <a:p>
            <a:pPr>
              <a:defRPr/>
            </a:pPr>
            <a:fld id="{DBFA174C-9EEF-4820-ACEA-5EAC7D35F0A0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Helvetica 55 Roman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Helvetica 55 Roman" pitchFamily="34" charset="0"/>
                <a:cs typeface="+mn-cs"/>
              </a:defRPr>
            </a:lvl1pPr>
          </a:lstStyle>
          <a:p>
            <a:pPr>
              <a:defRPr/>
            </a:pPr>
            <a:fld id="{E53F9243-8191-4B77-84B5-504A53D6D72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219200"/>
            <a:ext cx="82296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67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rgbClr val="4E743D"/>
          </a:solidFill>
          <a:latin typeface="Helvetica 65 Medium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Wingdings" pitchFamily="2" charset="2"/>
        <a:buChar char="§"/>
        <a:defRPr sz="2200" kern="1200">
          <a:solidFill>
            <a:srgbClr val="776C28"/>
          </a:solidFill>
          <a:latin typeface="Helvetica 65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»"/>
        <a:defRPr kern="1200">
          <a:solidFill>
            <a:srgbClr val="545454"/>
          </a:solidFill>
          <a:latin typeface="Helvetica 55 Roman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-"/>
        <a:defRPr kern="1200">
          <a:solidFill>
            <a:srgbClr val="776C28"/>
          </a:solidFill>
          <a:latin typeface="Helvetica 55 Roman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-"/>
        <a:defRPr sz="1700" kern="1200">
          <a:solidFill>
            <a:srgbClr val="776C28"/>
          </a:solidFill>
          <a:latin typeface="Helvetica 55 Roman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-"/>
        <a:defRPr sz="1600" kern="1200">
          <a:solidFill>
            <a:srgbClr val="776C28"/>
          </a:solidFill>
          <a:latin typeface="Helvetica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lide_final.jp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Helvetica 55 Roman" pitchFamily="34" charset="0"/>
                <a:cs typeface="+mn-cs"/>
              </a:defRPr>
            </a:lvl1pPr>
          </a:lstStyle>
          <a:p>
            <a:pPr>
              <a:defRPr/>
            </a:pPr>
            <a:fld id="{DBFA174C-9EEF-4820-ACEA-5EAC7D35F0A0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10/9/2017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Helvetica 55 Roman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Helvetica 55 Roman" pitchFamily="34" charset="0"/>
                <a:cs typeface="+mn-cs"/>
              </a:defRPr>
            </a:lvl1pPr>
          </a:lstStyle>
          <a:p>
            <a:pPr>
              <a:defRPr/>
            </a:pPr>
            <a:fld id="{E53F9243-8191-4B77-84B5-504A53D6D72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219200"/>
            <a:ext cx="82296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46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rgbClr val="4E743D"/>
          </a:solidFill>
          <a:latin typeface="Helvetica 65 Medium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4E743D"/>
          </a:solidFill>
          <a:latin typeface="Helvetica 65 Medium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Wingdings" pitchFamily="2" charset="2"/>
        <a:buChar char="§"/>
        <a:defRPr sz="2200" kern="1200">
          <a:solidFill>
            <a:srgbClr val="776C28"/>
          </a:solidFill>
          <a:latin typeface="Helvetica 65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»"/>
        <a:defRPr kern="1200">
          <a:solidFill>
            <a:srgbClr val="545454"/>
          </a:solidFill>
          <a:latin typeface="Helvetica 55 Roman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-"/>
        <a:defRPr kern="1200">
          <a:solidFill>
            <a:srgbClr val="776C28"/>
          </a:solidFill>
          <a:latin typeface="Helvetica 55 Roman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-"/>
        <a:defRPr sz="1700" kern="1200">
          <a:solidFill>
            <a:srgbClr val="776C28"/>
          </a:solidFill>
          <a:latin typeface="Helvetica 55 Roman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4E743D"/>
        </a:buClr>
        <a:buFont typeface="Helvetica 55 Roman"/>
        <a:buChar char="-"/>
        <a:defRPr sz="1600" kern="1200">
          <a:solidFill>
            <a:srgbClr val="776C28"/>
          </a:solidFill>
          <a:latin typeface="Helvetica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3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emf"/><Relationship Id="rId11" Type="http://schemas.openxmlformats.org/officeDocument/2006/relationships/hyperlink" Target="mailto:kevin@hgf.org" TargetMode="External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danpink.com/pinkcast/pinkcast-1-8-the-power-of-the-2-minute-rule/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danpink.com/pinkcast/pinkcast-1-13-the-power-of-an-hourly-beep/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danpink.com/pinkcast/pinkcast-1-2-a-simple-trick-for-getting-the-right-stuff-done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ensify.com/" TargetMode="External"/><Relationship Id="rId2" Type="http://schemas.openxmlformats.org/officeDocument/2006/relationships/hyperlink" Target="https://www.shoeboxed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danpink.com/pinkcast/pinkcast-1-7-how-to-decide-whether-to-say-yes-or-no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heathbrothers.com/books/decisive/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://www.danpink.com/pinkcast/episode-1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danpink.com/pinkcast/pinkcast1-3/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npink.com/pinkcast/pinkcast-1-16-2-lists-better-than-a-to-do-lis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1752600" y="1953901"/>
            <a:ext cx="6781800" cy="4142099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Helvetica 65 Medium"/>
                <a:cs typeface="Aharoni" pitchFamily="2" charset="-79"/>
              </a:rPr>
              <a:t>Productivity Hacks Free-for-All</a:t>
            </a:r>
          </a:p>
          <a:p>
            <a:pPr algn="l">
              <a:lnSpc>
                <a:spcPct val="130000"/>
              </a:lnSpc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Helvetica 65 Medium"/>
                <a:cs typeface="Aharoni" pitchFamily="2" charset="-79"/>
              </a:rPr>
              <a:t>October 23, 2017</a:t>
            </a:r>
            <a:endParaRPr lang="en-US" sz="1400" b="1" dirty="0">
              <a:solidFill>
                <a:schemeClr val="accent2">
                  <a:lumMod val="75000"/>
                </a:schemeClr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</a:pPr>
            <a:endParaRPr lang="en-US" sz="2000" b="1" dirty="0" smtClean="0">
              <a:solidFill>
                <a:schemeClr val="accent2">
                  <a:lumMod val="75000"/>
                </a:schemeClr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Helvetica 65 Medium"/>
                <a:cs typeface="Aharoni" pitchFamily="2" charset="-79"/>
              </a:rPr>
              <a:t>Kevin Martone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Helvetica 65 Medium"/>
                <a:cs typeface="Aharoni" pitchFamily="2" charset="-79"/>
              </a:rPr>
              <a:t>Technology Program Manager</a:t>
            </a:r>
          </a:p>
          <a:p>
            <a:pPr algn="l">
              <a:lnSpc>
                <a:spcPct val="130000"/>
              </a:lnSpc>
              <a:spcBef>
                <a:spcPts val="0"/>
              </a:spcBef>
            </a:pPr>
            <a:r>
              <a:rPr lang="en-US" sz="1400" b="1" dirty="0" smtClean="0">
                <a:solidFill>
                  <a:srgbClr val="090809"/>
                </a:solidFill>
                <a:latin typeface="Helvetica 65 Medium"/>
                <a:cs typeface="Aharoni" pitchFamily="2" charset="-79"/>
                <a:hlinkClick r:id="rId11"/>
              </a:rPr>
              <a:t>kevin@hgf.org</a:t>
            </a:r>
            <a:endParaRPr lang="en-US" sz="1400" b="1" dirty="0" smtClean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  <a:p>
            <a:pPr algn="l">
              <a:lnSpc>
                <a:spcPct val="130000"/>
              </a:lnSpc>
            </a:pPr>
            <a:endParaRPr lang="en-US" sz="2000" b="1" dirty="0" smtClean="0">
              <a:solidFill>
                <a:srgbClr val="090809"/>
              </a:solidFill>
              <a:latin typeface="Helvetica 65 Medium"/>
              <a:cs typeface="Aharoni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789"/>
            <a:ext cx="3886202" cy="68111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228600" y="1369869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sz="3800" b="1" spc="300" dirty="0" smtClean="0">
                <a:solidFill>
                  <a:srgbClr val="EEECE1"/>
                </a:solidFill>
                <a:latin typeface="Gill Sans MT"/>
                <a:cs typeface="Gill Sans MT"/>
              </a:rPr>
              <a:t>#</a:t>
            </a:r>
            <a:r>
              <a:rPr lang="en-US" sz="3800" b="1" spc="300" dirty="0" err="1" smtClean="0">
                <a:solidFill>
                  <a:srgbClr val="EEECE1"/>
                </a:solidFill>
                <a:latin typeface="Gill Sans MT"/>
                <a:cs typeface="Gill Sans MT"/>
              </a:rPr>
              <a:t>JCampConf</a:t>
            </a:r>
            <a:endParaRPr lang="en-US" sz="3800" b="1" spc="300" dirty="0" smtClean="0">
              <a:solidFill>
                <a:srgbClr val="EEECE1"/>
              </a:solidFill>
              <a:latin typeface="Gill Sans MT"/>
              <a:cs typeface="Gill Sans MT"/>
            </a:endParaRPr>
          </a:p>
          <a:p>
            <a:pPr algn="l" fontAlgn="base">
              <a:spcAft>
                <a:spcPct val="0"/>
              </a:spcAft>
            </a:pPr>
            <a:endParaRPr lang="en-US" sz="1400" spc="300" dirty="0">
              <a:solidFill>
                <a:srgbClr val="EEECE1"/>
              </a:solidFill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73" y="304800"/>
            <a:ext cx="3864871" cy="12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6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What Productivity Hack Works for YOU?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How can I more effectively use my time by limiting distractions? </a:t>
            </a:r>
            <a:endParaRPr lang="en-US" dirty="0"/>
          </a:p>
        </p:txBody>
      </p:sp>
      <p:pic>
        <p:nvPicPr>
          <p:cNvPr id="1026" name="Picture 2" descr="File:Distrac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9" y="1460668"/>
            <a:ext cx="8333482" cy="540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83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How can I more effectively use my time by limiting distractions? </a:t>
            </a:r>
            <a:r>
              <a:rPr lang="en-US" i="1" dirty="0" smtClean="0"/>
              <a:t>– EMAIL Edition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dirty="0" smtClean="0"/>
              <a:t>Have </a:t>
            </a:r>
            <a:r>
              <a:rPr lang="en-US" sz="2000" dirty="0"/>
              <a:t>certain times when you check email (Noon and End of Day?) and turn it off </a:t>
            </a:r>
            <a:r>
              <a:rPr lang="en-US" sz="2000" dirty="0" smtClean="0"/>
              <a:t>otherwise</a:t>
            </a:r>
          </a:p>
          <a:p>
            <a:pPr marL="457200" lvl="1" indent="0">
              <a:buNone/>
            </a:pPr>
            <a:r>
              <a:rPr lang="en-US" sz="2000" dirty="0" smtClean="0"/>
              <a:t>OR</a:t>
            </a:r>
            <a:endParaRPr lang="en-US" sz="2000" dirty="0"/>
          </a:p>
          <a:p>
            <a:pPr lvl="1"/>
            <a:r>
              <a:rPr lang="en-US" sz="2000" dirty="0" smtClean="0"/>
              <a:t>Have </a:t>
            </a:r>
            <a:r>
              <a:rPr lang="en-US" sz="2000" dirty="0"/>
              <a:t>email open to be </a:t>
            </a:r>
            <a:r>
              <a:rPr lang="en-US" sz="2000" dirty="0" smtClean="0"/>
              <a:t>aware; respond </a:t>
            </a:r>
            <a:r>
              <a:rPr lang="en-US" sz="2000" dirty="0"/>
              <a:t>to real urgent </a:t>
            </a:r>
            <a:r>
              <a:rPr lang="en-US" sz="2000" dirty="0" smtClean="0"/>
              <a:t>requests, but </a:t>
            </a:r>
            <a:r>
              <a:rPr lang="en-US" sz="2000" dirty="0"/>
              <a:t>do not act on </a:t>
            </a:r>
            <a:r>
              <a:rPr lang="en-US" sz="2000" dirty="0" smtClean="0"/>
              <a:t>others</a:t>
            </a:r>
          </a:p>
          <a:p>
            <a:pPr marL="457200" lvl="1" indent="0">
              <a:buNone/>
            </a:pPr>
            <a:r>
              <a:rPr lang="en-US" sz="2000" dirty="0" smtClean="0"/>
              <a:t>OR</a:t>
            </a:r>
            <a:endParaRPr lang="en-US" sz="2000" dirty="0"/>
          </a:p>
          <a:p>
            <a:pPr lvl="1"/>
            <a:r>
              <a:rPr lang="en-US" sz="2000" dirty="0" smtClean="0"/>
              <a:t>Act on </a:t>
            </a:r>
            <a:r>
              <a:rPr lang="en-US" sz="2000" dirty="0"/>
              <a:t>emails/tasks that take less than 2 minutes now, save others for </a:t>
            </a:r>
            <a:r>
              <a:rPr lang="en-US" sz="2000" dirty="0" smtClean="0"/>
              <a:t>later.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114800"/>
            <a:ext cx="4007224" cy="268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7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How can I more effectively use my time by limiting distractions? </a:t>
            </a:r>
            <a:r>
              <a:rPr lang="en-US" i="1" dirty="0" smtClean="0"/>
              <a:t>– CALENDAR Edition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dirty="0"/>
              <a:t>Block off long blocks of time for important tasks like thinking, reading, planning – and stick to </a:t>
            </a:r>
            <a:r>
              <a:rPr lang="en-US" sz="2000" dirty="0" smtClean="0"/>
              <a:t>it</a:t>
            </a:r>
            <a:endParaRPr lang="en-US" sz="2000" dirty="0"/>
          </a:p>
          <a:p>
            <a:pPr lvl="1"/>
            <a:r>
              <a:rPr lang="en-US" sz="2000" dirty="0"/>
              <a:t>Include both personal and professional items in your calendar but use color coding and privacy settings to manage effectively (instead of having to use more than one calendar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Hourly Beep – Are you doing what you should be doing right now?</a:t>
            </a:r>
            <a:endParaRPr lang="en-US" sz="2000" dirty="0"/>
          </a:p>
          <a:p>
            <a:pPr lvl="1"/>
            <a:endParaRPr lang="en-US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733800"/>
            <a:ext cx="4540061" cy="299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8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How can I make sure I complete the most important thing today?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5024"/>
            <a:ext cx="8229600" cy="457200"/>
          </a:xfrm>
        </p:spPr>
        <p:txBody>
          <a:bodyPr/>
          <a:lstStyle/>
          <a:p>
            <a:r>
              <a:rPr lang="en-US" dirty="0"/>
              <a:t>MIT (Most Important </a:t>
            </a:r>
            <a:r>
              <a:rPr lang="en-US" dirty="0" smtClean="0"/>
              <a:t>Task)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952224"/>
            <a:ext cx="6837848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How can I </a:t>
            </a:r>
            <a:r>
              <a:rPr lang="en-US" i="1" dirty="0" smtClean="0"/>
              <a:t>creat</a:t>
            </a:r>
            <a:r>
              <a:rPr lang="en-US" i="1" dirty="0" smtClean="0"/>
              <a:t>e positive productivity habit?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5130602" cy="4800600"/>
          </a:xfrm>
          <a:prstGeom prst="rect">
            <a:avLst/>
          </a:prstGeom>
        </p:spPr>
      </p:pic>
      <p:pic>
        <p:nvPicPr>
          <p:cNvPr id="8196" name="Picture 4" descr="Image result for coach.m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410200"/>
            <a:ext cx="3933825" cy="135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7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4962"/>
            <a:ext cx="5410200" cy="6791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How can I track my own (and my team’s) to-do’s organized by project?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24600" cy="4525963"/>
          </a:xfrm>
        </p:spPr>
        <p:txBody>
          <a:bodyPr/>
          <a:lstStyle/>
          <a:p>
            <a:r>
              <a:rPr lang="en-US" dirty="0" smtClean="0"/>
              <a:t>Wunderlist</a:t>
            </a:r>
          </a:p>
          <a:p>
            <a:pPr lvl="1"/>
            <a:r>
              <a:rPr lang="en-US" dirty="0" smtClean="0"/>
              <a:t>Has an Outlook </a:t>
            </a:r>
            <a:r>
              <a:rPr lang="en-US" dirty="0"/>
              <a:t>add-on to let you add to Wunderlist right from </a:t>
            </a:r>
            <a:r>
              <a:rPr lang="en-US" dirty="0" smtClean="0"/>
              <a:t>email</a:t>
            </a:r>
            <a:endParaRPr lang="en-US" dirty="0"/>
          </a:p>
          <a:p>
            <a:endParaRPr lang="en-US" dirty="0"/>
          </a:p>
        </p:txBody>
      </p:sp>
      <p:pic>
        <p:nvPicPr>
          <p:cNvPr id="5124" name="Picture 4" descr="Image result for wunderl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366147"/>
            <a:ext cx="2524125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6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r>
              <a:rPr lang="en-US" i="1" dirty="0"/>
              <a:t>How can our team keep in touch and limit email throughout the year…and allow us to save conversations for future review?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685800"/>
          </a:xfrm>
        </p:spPr>
        <p:txBody>
          <a:bodyPr/>
          <a:lstStyle/>
          <a:p>
            <a:r>
              <a:rPr lang="en-US" dirty="0" smtClean="0"/>
              <a:t>Slack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62200"/>
            <a:ext cx="8627104" cy="438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8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r>
              <a:rPr lang="en-US" i="1" dirty="0"/>
              <a:t>How can I store, crowdsource, and share documentation like training materials and board policies with various groups of people?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1752600"/>
          </a:xfrm>
        </p:spPr>
        <p:txBody>
          <a:bodyPr/>
          <a:lstStyle/>
          <a:p>
            <a:r>
              <a:rPr lang="en-US" dirty="0" smtClean="0"/>
              <a:t>Google Drive</a:t>
            </a:r>
          </a:p>
          <a:p>
            <a:r>
              <a:rPr lang="en-US" dirty="0" smtClean="0"/>
              <a:t>Box.com</a:t>
            </a:r>
          </a:p>
          <a:p>
            <a:r>
              <a:rPr lang="en-US" dirty="0" smtClean="0"/>
              <a:t>Dropbox</a:t>
            </a:r>
          </a:p>
          <a:p>
            <a:r>
              <a:rPr lang="en-US" dirty="0" smtClean="0"/>
              <a:t>Other?</a:t>
            </a:r>
            <a:endParaRPr lang="en-US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21670"/>
            <a:ext cx="6568440" cy="453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73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/>
          <a:lstStyle/>
          <a:p>
            <a:r>
              <a:rPr lang="en-US" i="1" dirty="0"/>
              <a:t>How can I – as a director/manager - get fewer calls from parents but still provide good customer service?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2438400" cy="3840163"/>
          </a:xfrm>
        </p:spPr>
        <p:txBody>
          <a:bodyPr/>
          <a:lstStyle/>
          <a:p>
            <a:r>
              <a:rPr lang="en-US" dirty="0"/>
              <a:t>Create FAQs on </a:t>
            </a:r>
            <a:r>
              <a:rPr lang="en-US" dirty="0" smtClean="0"/>
              <a:t>website</a:t>
            </a:r>
          </a:p>
          <a:p>
            <a:r>
              <a:rPr lang="en-US" dirty="0" smtClean="0"/>
              <a:t>Don’t forget script/answers for people who answer the phone!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805" y="1981200"/>
            <a:ext cx="621792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5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60" y="-5379"/>
            <a:ext cx="6504699" cy="685441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52281" y="4776395"/>
            <a:ext cx="6015319" cy="685800"/>
          </a:xfrm>
          <a:solidFill>
            <a:srgbClr val="D9D9D9">
              <a:alpha val="89804"/>
            </a:srgb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atin typeface="Helvetica 65 Medium"/>
              </a:rPr>
              <a:t>Kevin Martone</a:t>
            </a:r>
            <a:endParaRPr lang="en-US" dirty="0" smtClean="0">
              <a:latin typeface="Helvetica 65 Medium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2281" y="6152478"/>
            <a:ext cx="6015318" cy="685800"/>
          </a:xfrm>
          <a:prstGeom prst="rect">
            <a:avLst/>
          </a:prstGeom>
          <a:solidFill>
            <a:srgbClr val="D9D9D9">
              <a:alpha val="89804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4E743D"/>
                </a:solidFill>
                <a:latin typeface="Helvetica 65 Medium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latin typeface="Helvetica 65 Medium"/>
              </a:rPr>
              <a:t>JCamp180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452281" y="5469367"/>
            <a:ext cx="6015319" cy="685800"/>
          </a:xfrm>
          <a:prstGeom prst="rect">
            <a:avLst/>
          </a:prstGeom>
          <a:solidFill>
            <a:srgbClr val="D9D9D9">
              <a:alpha val="89804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4E743D"/>
                </a:solidFill>
                <a:latin typeface="Helvetica 65 Medium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latin typeface="Helvetica 65 Medium"/>
              </a:rPr>
              <a:t>Technology Program Manager</a:t>
            </a:r>
            <a:endParaRPr lang="en-US" dirty="0" smtClean="0">
              <a:latin typeface="Helvetica 65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326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How can I automate some tasks that someone on our team does over and over again?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/>
          <a:lstStyle/>
          <a:p>
            <a:r>
              <a:rPr lang="en-US" dirty="0" smtClean="0"/>
              <a:t>Automation Tools:</a:t>
            </a:r>
          </a:p>
          <a:p>
            <a:pPr lvl="1"/>
            <a:r>
              <a:rPr lang="en-US" dirty="0" smtClean="0"/>
              <a:t>IFTTT</a:t>
            </a:r>
          </a:p>
          <a:p>
            <a:pPr lvl="1"/>
            <a:r>
              <a:rPr lang="en-US" dirty="0" err="1" smtClean="0"/>
              <a:t>Zapier</a:t>
            </a:r>
            <a:endParaRPr lang="en-US" dirty="0"/>
          </a:p>
        </p:txBody>
      </p:sp>
      <p:pic>
        <p:nvPicPr>
          <p:cNvPr id="7170" name="Picture 2" descr="Image result for zapier log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63" y="4436150"/>
            <a:ext cx="3662858" cy="167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ifttt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97195"/>
            <a:ext cx="5635859" cy="253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1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How can I write down and remember important notes and emails while I am driving or cooking?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2600"/>
          </a:xfrm>
        </p:spPr>
        <p:txBody>
          <a:bodyPr/>
          <a:lstStyle/>
          <a:p>
            <a:pPr lvl="0"/>
            <a:r>
              <a:rPr lang="en-US" dirty="0" smtClean="0"/>
              <a:t>Transcription!</a:t>
            </a:r>
          </a:p>
          <a:p>
            <a:pPr lvl="1"/>
            <a:r>
              <a:rPr lang="en-US" dirty="0" smtClean="0"/>
              <a:t>Evernote </a:t>
            </a:r>
            <a:r>
              <a:rPr lang="en-US" dirty="0"/>
              <a:t>has voice transcription</a:t>
            </a:r>
          </a:p>
          <a:p>
            <a:pPr lvl="1"/>
            <a:r>
              <a:rPr lang="en-US" dirty="0"/>
              <a:t>Free Dragon Dictation </a:t>
            </a:r>
            <a:r>
              <a:rPr lang="en-US" dirty="0" smtClean="0"/>
              <a:t>app</a:t>
            </a:r>
          </a:p>
          <a:p>
            <a:pPr lvl="1"/>
            <a:r>
              <a:rPr lang="en-US" dirty="0" smtClean="0"/>
              <a:t>Even </a:t>
            </a:r>
            <a:r>
              <a:rPr lang="en-US" dirty="0"/>
              <a:t>mail/text on the iPhone has the microphone option to transcribe text. </a:t>
            </a:r>
            <a:r>
              <a:rPr lang="en-US" dirty="0" smtClean="0"/>
              <a:t>Or just ask Siri!</a:t>
            </a:r>
            <a:endParaRPr lang="en-US" dirty="0"/>
          </a:p>
          <a:p>
            <a:endParaRPr lang="en-US" dirty="0"/>
          </a:p>
        </p:txBody>
      </p:sp>
      <p:pic>
        <p:nvPicPr>
          <p:cNvPr id="11266" name="Picture 2" descr="Image result for dragon dictatio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16" y="4476750"/>
            <a:ext cx="26193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evern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14745"/>
            <a:ext cx="3276600" cy="17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File:Siri icon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84" y="47244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5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How can I easily track all of my business expenses and receipts while on the road?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https://www.shoeboxed.com/</a:t>
            </a:r>
            <a:endParaRPr lang="en-US" dirty="0"/>
          </a:p>
          <a:p>
            <a:r>
              <a:rPr lang="en-US" u="sng" dirty="0">
                <a:hlinkClick r:id="rId3"/>
              </a:rPr>
              <a:t>https://www.expensify.com</a:t>
            </a:r>
            <a:r>
              <a:rPr lang="en-US" u="sng" dirty="0" smtClean="0">
                <a:hlinkClick r:id="rId3"/>
              </a:rPr>
              <a:t>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1" y="2491373"/>
            <a:ext cx="5715000" cy="434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5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How can I make better decisions?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027"/>
            <a:ext cx="4014171" cy="514574"/>
          </a:xfrm>
        </p:spPr>
        <p:txBody>
          <a:bodyPr/>
          <a:lstStyle/>
          <a:p>
            <a:pPr lvl="0"/>
            <a:r>
              <a:rPr lang="en-US" dirty="0"/>
              <a:t>“Hell Yes” </a:t>
            </a:r>
            <a:r>
              <a:rPr lang="en-US" dirty="0" smtClean="0"/>
              <a:t>rule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097" y="1174938"/>
            <a:ext cx="4667250" cy="3214499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191000"/>
            <a:ext cx="3586379" cy="256222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81400" y="4724400"/>
            <a:ext cx="5715000" cy="171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Wingdings" pitchFamily="2" charset="2"/>
              <a:buChar char="§"/>
              <a:defRPr sz="2200" kern="1200">
                <a:solidFill>
                  <a:srgbClr val="776C28"/>
                </a:solidFill>
                <a:latin typeface="Helvetica 65 Medium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»"/>
              <a:defRPr kern="1200">
                <a:solidFill>
                  <a:srgbClr val="545454"/>
                </a:solidFill>
                <a:latin typeface="Helvetica 55 Roman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kern="1200">
                <a:solidFill>
                  <a:srgbClr val="776C28"/>
                </a:solidFill>
                <a:latin typeface="Helvetica 55 Roman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700" kern="1200">
                <a:solidFill>
                  <a:srgbClr val="776C28"/>
                </a:solidFill>
                <a:latin typeface="Helvetica 55 Roman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E743D"/>
              </a:buClr>
              <a:buFont typeface="Helvetica 55 Roman"/>
              <a:buChar char="-"/>
              <a:defRPr sz="1600" kern="1200">
                <a:solidFill>
                  <a:srgbClr val="776C28"/>
                </a:solidFill>
                <a:latin typeface="Helvetica 55 Roman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“What would you tell your best friend to do?”</a:t>
            </a:r>
          </a:p>
          <a:p>
            <a:r>
              <a:rPr lang="en-US" dirty="0" smtClean="0"/>
              <a:t>From </a:t>
            </a:r>
            <a:r>
              <a:rPr lang="en-US" i="1" dirty="0" smtClean="0"/>
              <a:t>Decisive</a:t>
            </a:r>
            <a:r>
              <a:rPr lang="en-US" dirty="0" smtClean="0"/>
              <a:t> by the Heath Brothers: </a:t>
            </a:r>
            <a:r>
              <a:rPr lang="en-US" u="sng" dirty="0" smtClean="0">
                <a:hlinkClick r:id="rId6"/>
              </a:rPr>
              <a:t>http://heathbrothers.com/books/decisive/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2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How can I resolve issues or find solutions to sticky problems?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1886"/>
            <a:ext cx="8229600" cy="457200"/>
          </a:xfrm>
        </p:spPr>
        <p:txBody>
          <a:bodyPr/>
          <a:lstStyle/>
          <a:p>
            <a:r>
              <a:rPr lang="en-US" dirty="0" smtClean="0"/>
              <a:t>Rubber Duck Method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023335"/>
            <a:ext cx="6589668" cy="483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1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How can I ensure our data is tracked consistently by all users?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609600"/>
          </a:xfrm>
        </p:spPr>
        <p:txBody>
          <a:bodyPr/>
          <a:lstStyle/>
          <a:p>
            <a:r>
              <a:rPr lang="en-US" dirty="0"/>
              <a:t>Create data standards and train all </a:t>
            </a:r>
            <a:r>
              <a:rPr lang="en-US" dirty="0" smtClean="0"/>
              <a:t>users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493" y="2012397"/>
            <a:ext cx="5559014" cy="48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5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r>
              <a:rPr lang="en-US" i="1" dirty="0"/>
              <a:t>How can I more effectively manage my social media accounts – finding, posting, and tracking </a:t>
            </a:r>
            <a:r>
              <a:rPr lang="en-US" i="1" dirty="0" smtClean="0"/>
              <a:t>content?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1676400"/>
          </a:xfrm>
        </p:spPr>
        <p:txBody>
          <a:bodyPr/>
          <a:lstStyle/>
          <a:p>
            <a:pPr lvl="0"/>
            <a:r>
              <a:rPr lang="en-US" dirty="0"/>
              <a:t>Curating/Scheduling: </a:t>
            </a:r>
            <a:r>
              <a:rPr lang="en-US" b="1" dirty="0"/>
              <a:t>Buffer</a:t>
            </a:r>
          </a:p>
          <a:p>
            <a:pPr lvl="0"/>
            <a:r>
              <a:rPr lang="en-US" dirty="0"/>
              <a:t>Curating: </a:t>
            </a:r>
            <a:r>
              <a:rPr lang="en-US" b="1" dirty="0"/>
              <a:t>Pocket</a:t>
            </a:r>
            <a:r>
              <a:rPr lang="en-US" dirty="0"/>
              <a:t>/</a:t>
            </a:r>
            <a:r>
              <a:rPr lang="en-US" b="1" dirty="0"/>
              <a:t>Evernote</a:t>
            </a:r>
            <a:r>
              <a:rPr lang="en-US" dirty="0"/>
              <a:t> – for tracking articles to read later (also in professional development?)</a:t>
            </a:r>
          </a:p>
          <a:p>
            <a:pPr lvl="0"/>
            <a:r>
              <a:rPr lang="en-US" b="1" dirty="0"/>
              <a:t>Facebook App </a:t>
            </a:r>
            <a:r>
              <a:rPr lang="en-US" dirty="0"/>
              <a:t>(schedule posts, check analytics, etc</a:t>
            </a:r>
            <a:r>
              <a:rPr lang="en-US" dirty="0" smtClean="0"/>
              <a:t>.)</a:t>
            </a:r>
            <a:endParaRPr lang="en-US" dirty="0"/>
          </a:p>
        </p:txBody>
      </p:sp>
      <p:pic>
        <p:nvPicPr>
          <p:cNvPr id="6146" name="Picture 2" descr="Image result for social media i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02040"/>
            <a:ext cx="5791200" cy="32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8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How can we create useful images for </a:t>
            </a:r>
            <a:r>
              <a:rPr lang="en-US" i="1" dirty="0"/>
              <a:t>our blog, social media, and </a:t>
            </a:r>
            <a:r>
              <a:rPr lang="en-US" i="1" dirty="0" smtClean="0"/>
              <a:t>eN</a:t>
            </a:r>
            <a:r>
              <a:rPr lang="en-US" i="1" dirty="0" smtClean="0"/>
              <a:t>ewsletter</a:t>
            </a:r>
            <a:r>
              <a:rPr lang="en-US" i="1" dirty="0"/>
              <a:t>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064" y="1698494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Google </a:t>
            </a:r>
            <a:r>
              <a:rPr lang="en-US" dirty="0" err="1"/>
              <a:t>Streetview</a:t>
            </a:r>
            <a:r>
              <a:rPr lang="en-US" dirty="0"/>
              <a:t> App – 360 degree photos</a:t>
            </a:r>
          </a:p>
          <a:p>
            <a:pPr lvl="0"/>
            <a:r>
              <a:rPr lang="en-US" dirty="0"/>
              <a:t>Unsplash.com – for fantastic stock photos</a:t>
            </a:r>
          </a:p>
          <a:p>
            <a:pPr lvl="0"/>
            <a:r>
              <a:rPr lang="en-US" dirty="0"/>
              <a:t>Canva.com – for creating flyers, infographics, etc. (free/cheap adobe alternative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218" name="Picture 2" descr="File:Toronto 360 degree panorama from CN T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4" y="3318538"/>
            <a:ext cx="762000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985641"/>
            <a:ext cx="4191000" cy="3872359"/>
          </a:xfrm>
          <a:prstGeom prst="rect">
            <a:avLst/>
          </a:prstGeom>
        </p:spPr>
      </p:pic>
      <p:pic>
        <p:nvPicPr>
          <p:cNvPr id="9220" name="Picture 4" descr="Image result for canv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180" y="4800600"/>
            <a:ext cx="1945705" cy="194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31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60784" cy="5137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i="1" dirty="0"/>
              <a:t>How can I organize photos, events, event participants, and other multimedia </a:t>
            </a:r>
            <a:r>
              <a:rPr lang="en-US" i="1" dirty="0" smtClean="0"/>
              <a:t>in any </a:t>
            </a:r>
            <a:r>
              <a:rPr lang="en-US" i="1" dirty="0"/>
              <a:t>way I like?</a:t>
            </a:r>
            <a:endParaRPr lang="en-US" dirty="0"/>
          </a:p>
        </p:txBody>
      </p:sp>
      <p:pic>
        <p:nvPicPr>
          <p:cNvPr id="10242" name="Picture 2" descr="Image result for airtabl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99346"/>
            <a:ext cx="3126225" cy="9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4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64"/>
            <a:ext cx="10273553" cy="6849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5715000" cy="868362"/>
          </a:xfrm>
          <a:solidFill>
            <a:srgbClr val="D9D9D9">
              <a:alpha val="8980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>
                <a:latin typeface="Helvetica 65 Medium"/>
              </a:rPr>
              <a:t>Other Hacks to Share?</a:t>
            </a:r>
          </a:p>
        </p:txBody>
      </p:sp>
    </p:spTree>
    <p:extLst>
      <p:ext uri="{BB962C8B-B14F-4D97-AF65-F5344CB8AC3E}">
        <p14:creationId xmlns:p14="http://schemas.microsoft.com/office/powerpoint/2010/main" val="30052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37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09031"/>
            <a:ext cx="1838759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54" y="6513443"/>
            <a:ext cx="1903332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99" y="6509853"/>
            <a:ext cx="1903332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17" y="6513442"/>
            <a:ext cx="1903332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43" y="6513443"/>
            <a:ext cx="1638300" cy="355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1" y="-288212"/>
            <a:ext cx="6416398" cy="7052877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89" y="6275702"/>
            <a:ext cx="3147955" cy="146417"/>
          </a:xfrm>
          <a:prstGeom prst="rect">
            <a:avLst/>
          </a:prstGeom>
        </p:spPr>
      </p:pic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1022586" y="2209800"/>
            <a:ext cx="7892813" cy="3581400"/>
          </a:xfrm>
        </p:spPr>
        <p:txBody>
          <a:bodyPr>
            <a:noAutofit/>
          </a:bodyPr>
          <a:lstStyle/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Helvetica 65 Medium"/>
            </a:endParaRPr>
          </a:p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What Do We Mean by “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Productivity Hacks?”</a:t>
            </a:r>
          </a:p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What’s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Your Biggest Productivity Issue?</a:t>
            </a:r>
          </a:p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What Productivity Hack Works for YOU?</a:t>
            </a:r>
          </a:p>
          <a:p>
            <a:pPr marL="571500" indent="-571500" algn="l" eaLnBrk="1" hangingPunct="1"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Sharing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Helvetica 65 Medium"/>
              </a:rPr>
              <a:t>Productivity Hacks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Helvetica 65 Medium"/>
            </a:endParaRPr>
          </a:p>
          <a:p>
            <a:pPr marL="571500" indent="-571500" algn="l" eaLnBrk="1" hangingPunct="1">
              <a:lnSpc>
                <a:spcPct val="130000"/>
              </a:lnSpc>
              <a:buClr>
                <a:schemeClr val="accent2">
                  <a:lumMod val="50000"/>
                </a:schemeClr>
              </a:buClr>
              <a:buFont typeface="Wingdings" pitchFamily="2" charset="2"/>
              <a:buChar char="ü"/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Helvetica 65 Medium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789"/>
            <a:ext cx="3886202" cy="681112"/>
          </a:xfrm>
          <a:prstGeom prst="rect">
            <a:avLst/>
          </a:prstGeom>
        </p:spPr>
      </p:pic>
      <p:sp>
        <p:nvSpPr>
          <p:cNvPr id="26" name="Subtitle 2"/>
          <p:cNvSpPr txBox="1">
            <a:spLocks/>
          </p:cNvSpPr>
          <p:nvPr/>
        </p:nvSpPr>
        <p:spPr>
          <a:xfrm>
            <a:off x="228600" y="1369869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 smtClean="0">
                <a:solidFill>
                  <a:schemeClr val="bg2"/>
                </a:solidFill>
                <a:latin typeface="Gill Sans MT"/>
                <a:cs typeface="Gill Sans MT"/>
              </a:rPr>
              <a:t>Agenda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21339"/>
            <a:ext cx="3431279" cy="106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0"/>
            <a:ext cx="9144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830" y="6065838"/>
            <a:ext cx="8229600" cy="79216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Ideas? Issues? Concerns?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10262796" cy="684186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638800" cy="944562"/>
          </a:xfrm>
          <a:solidFill>
            <a:srgbClr val="D9D9D9">
              <a:alpha val="8980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>
                <a:latin typeface="Helvetica 65 Medium"/>
              </a:rPr>
              <a:t>Who Will Be Our Scribe?</a:t>
            </a:r>
            <a:endParaRPr lang="en-US" dirty="0">
              <a:latin typeface="Helvetica 65 Mediu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5715000"/>
            <a:ext cx="7553671" cy="553998"/>
          </a:xfrm>
          <a:prstGeom prst="rect">
            <a:avLst/>
          </a:prstGeom>
          <a:solidFill>
            <a:srgbClr val="D9D9D9">
              <a:alpha val="8980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4E743D"/>
                </a:solidFill>
                <a:latin typeface="Helvetica 65 Medium"/>
                <a:ea typeface="+mj-ea"/>
                <a:cs typeface="+mj-cs"/>
              </a:rPr>
              <a:t>http://bit.ly/JCampConf_Productivity_Hacks</a:t>
            </a:r>
          </a:p>
        </p:txBody>
      </p:sp>
    </p:spTree>
    <p:extLst>
      <p:ext uri="{BB962C8B-B14F-4D97-AF65-F5344CB8AC3E}">
        <p14:creationId xmlns:p14="http://schemas.microsoft.com/office/powerpoint/2010/main" val="38010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5129" y="2743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What Are Productivity Hacks?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74939" cy="86849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330464"/>
            <a:ext cx="4800600" cy="1327370"/>
          </a:xfrm>
          <a:prstGeom prst="rect">
            <a:avLst/>
          </a:prstGeom>
          <a:solidFill>
            <a:schemeClr val="bg1">
              <a:lumMod val="65000"/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smtClean="0">
                <a:solidFill>
                  <a:srgbClr val="4E743D"/>
                </a:solidFill>
                <a:latin typeface="Helvetica 65 Medium" pitchFamily="34" charset="0"/>
                <a:ea typeface="+mj-ea"/>
                <a:cs typeface="+mj-cs"/>
              </a:rPr>
              <a:t>Processes, Policies, Habits</a:t>
            </a:r>
            <a:r>
              <a:rPr lang="en-US" sz="3000" dirty="0">
                <a:solidFill>
                  <a:srgbClr val="4E743D"/>
                </a:solidFill>
                <a:latin typeface="Helvetica 65 Medium" pitchFamily="34" charset="0"/>
                <a:ea typeface="+mj-ea"/>
                <a:cs typeface="+mj-cs"/>
              </a:rPr>
              <a:t>, </a:t>
            </a:r>
            <a:r>
              <a:rPr lang="en-US" sz="3000" dirty="0" smtClean="0">
                <a:solidFill>
                  <a:srgbClr val="4E743D"/>
                </a:solidFill>
                <a:latin typeface="Helvetica 65 Medium" pitchFamily="34" charset="0"/>
                <a:ea typeface="+mj-ea"/>
                <a:cs typeface="+mj-cs"/>
              </a:rPr>
              <a:t>Tools, Tricks, Apps</a:t>
            </a:r>
            <a:r>
              <a:rPr lang="en-US" sz="3000" dirty="0">
                <a:solidFill>
                  <a:srgbClr val="4E743D"/>
                </a:solidFill>
                <a:latin typeface="Helvetica 65 Medium" pitchFamily="34" charset="0"/>
                <a:ea typeface="+mj-ea"/>
                <a:cs typeface="+mj-cs"/>
              </a:rPr>
              <a:t>, and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51" y="4088179"/>
            <a:ext cx="4114800" cy="2742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9" r="29268"/>
          <a:stretch/>
        </p:blipFill>
        <p:spPr>
          <a:xfrm>
            <a:off x="7620000" y="155733"/>
            <a:ext cx="1295400" cy="205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4"/>
          <a:stretch/>
        </p:blipFill>
        <p:spPr>
          <a:xfrm>
            <a:off x="4719605" y="1657834"/>
            <a:ext cx="2667000" cy="2229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90395"/>
            <a:ext cx="3715208" cy="2476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8" y="4500699"/>
            <a:ext cx="3495611" cy="233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2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5129" y="2743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What Are Productivity Hacks?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457200" y="5486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4E743D"/>
                </a:solidFill>
                <a:latin typeface="Helvetica 65 Medium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4E743D"/>
                </a:solidFill>
                <a:latin typeface="Helvetica 65 Medium"/>
              </a:defRPr>
            </a:lvl9pPr>
          </a:lstStyle>
          <a:p>
            <a:pPr algn="ctr"/>
            <a:r>
              <a:rPr lang="en-US" dirty="0" smtClean="0"/>
              <a:t>Anything That Helps You Be More Productive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4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Productivity Hacks</a:t>
            </a:r>
            <a:endParaRPr lang="en-US" dirty="0"/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47" y="1771650"/>
            <a:ext cx="919162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6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What’s Your Biggest Productivity Issue?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4459</TotalTime>
  <Words>839</Words>
  <Application>Microsoft Office PowerPoint</Application>
  <PresentationFormat>On-screen Show (4:3)</PresentationFormat>
  <Paragraphs>101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Aharoni</vt:lpstr>
      <vt:lpstr>Arial</vt:lpstr>
      <vt:lpstr>Calibri</vt:lpstr>
      <vt:lpstr>Gill Sans MT</vt:lpstr>
      <vt:lpstr>Helvetica 55 Roman</vt:lpstr>
      <vt:lpstr>Helvetica 65 Medium</vt:lpstr>
      <vt:lpstr>Wingdings</vt:lpstr>
      <vt:lpstr>Office Theme</vt:lpstr>
      <vt:lpstr>3_Office Theme</vt:lpstr>
      <vt:lpstr>PowerPoint Presentation</vt:lpstr>
      <vt:lpstr>Kevin Martone</vt:lpstr>
      <vt:lpstr>PowerPoint Presentation</vt:lpstr>
      <vt:lpstr>Who Will Be Our Scribe?</vt:lpstr>
      <vt:lpstr>What Are Productivity Hacks?</vt:lpstr>
      <vt:lpstr>PowerPoint Presentation</vt:lpstr>
      <vt:lpstr>What Are Productivity Hacks?</vt:lpstr>
      <vt:lpstr>Productivity Hacks</vt:lpstr>
      <vt:lpstr>What’s Your Biggest Productivity Issue?</vt:lpstr>
      <vt:lpstr>What Productivity Hack Works for YOU?</vt:lpstr>
      <vt:lpstr>How can I more effectively use my time by limiting distractions? </vt:lpstr>
      <vt:lpstr>How can I more effectively use my time by limiting distractions? – EMAIL Edition</vt:lpstr>
      <vt:lpstr>How can I more effectively use my time by limiting distractions? – CALENDAR Edition</vt:lpstr>
      <vt:lpstr>How can I make sure I complete the most important thing today? </vt:lpstr>
      <vt:lpstr>How can I create positive productivity habit?</vt:lpstr>
      <vt:lpstr>How can I track my own (and my team’s) to-do’s organized by project?</vt:lpstr>
      <vt:lpstr>How can our team keep in touch and limit email throughout the year…and allow us to save conversations for future review?</vt:lpstr>
      <vt:lpstr>How can I store, crowdsource, and share documentation like training materials and board policies with various groups of people? </vt:lpstr>
      <vt:lpstr>How can I – as a director/manager - get fewer calls from parents but still provide good customer service? </vt:lpstr>
      <vt:lpstr>How can I automate some tasks that someone on our team does over and over again? </vt:lpstr>
      <vt:lpstr>How can I write down and remember important notes and emails while I am driving or cooking?</vt:lpstr>
      <vt:lpstr>How can I easily track all of my business expenses and receipts while on the road? </vt:lpstr>
      <vt:lpstr>How can I make better decisions? </vt:lpstr>
      <vt:lpstr>How can I resolve issues or find solutions to sticky problems?</vt:lpstr>
      <vt:lpstr>How can I ensure our data is tracked consistently by all users? </vt:lpstr>
      <vt:lpstr>How can I more effectively manage my social media accounts – finding, posting, and tracking content?</vt:lpstr>
      <vt:lpstr>How can we create useful images for our blog, social media, and eNewsletter? </vt:lpstr>
      <vt:lpstr>How can I organize photos, events, event participants, and other multimedia in any way I like?</vt:lpstr>
      <vt:lpstr>Other Hacks to Share?</vt:lpstr>
      <vt:lpstr>Ideas? Issues? Concerns?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eNews</dc:title>
  <dc:creator>Kevin Martone</dc:creator>
  <cp:lastModifiedBy>Kevin Martone</cp:lastModifiedBy>
  <cp:revision>237</cp:revision>
  <cp:lastPrinted>2017-09-19T13:56:04Z</cp:lastPrinted>
  <dcterms:created xsi:type="dcterms:W3CDTF">2013-11-26T17:59:34Z</dcterms:created>
  <dcterms:modified xsi:type="dcterms:W3CDTF">2017-10-09T17:57:54Z</dcterms:modified>
</cp:coreProperties>
</file>