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4" r:id="rId13"/>
    <p:sldId id="271" r:id="rId14"/>
    <p:sldId id="274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4" d="100"/>
          <a:sy n="84" d="100"/>
        </p:scale>
        <p:origin x="143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Sheet1!$A$6:$A$8</c:f>
              <c:strCache>
                <c:ptCount val="3"/>
                <c:pt idx="0">
                  <c:v>Earned income</c:v>
                </c:pt>
                <c:pt idx="1">
                  <c:v>Contributed income</c:v>
                </c:pt>
                <c:pt idx="2">
                  <c:v>Investment income</c:v>
                </c:pt>
              </c:strCache>
            </c:strRef>
          </c:cat>
          <c:val>
            <c:numRef>
              <c:f>Sheet1!$B$6:$B$8</c:f>
              <c:numCache>
                <c:formatCode>0%</c:formatCode>
                <c:ptCount val="3"/>
                <c:pt idx="0">
                  <c:v>0.78</c:v>
                </c:pt>
                <c:pt idx="1">
                  <c:v>0.2</c:v>
                </c:pt>
                <c:pt idx="2">
                  <c:v>2.0000000000000004E-2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0.02778</cdr:x>
      <cdr:y>0.03367</cdr:y>
    </cdr:from>
    <cdr:to>
      <cdr:x>0.25</cdr:x>
      <cdr:y>0.28622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152400"/>
          <a:ext cx="18288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Revenue distribution for a </a:t>
          </a:r>
        </a:p>
        <a:p xmlns:a="http://schemas.openxmlformats.org/drawingml/2006/main">
          <a:r>
            <a:rPr lang="en-US" sz="1800" dirty="0" smtClean="0"/>
            <a:t>“typical” camp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C14E6-3F25-4EEC-B2A5-6B426541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26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11/2/2014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BD309-7015-46E6-A55B-67115AFE8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80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BD309-7015-46E6-A55B-67115AFE8C3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11/2/2014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58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00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9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7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6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75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17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2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800" dirty="0" smtClean="0"/>
              <a:t>David </a:t>
            </a:r>
            <a:r>
              <a:rPr lang="en-US" sz="1800" dirty="0" err="1" smtClean="0"/>
              <a:t>Orlinoff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Concord Financial Organization</a:t>
            </a:r>
            <a:br>
              <a:rPr lang="en-US" sz="1800" dirty="0" smtClean="0"/>
            </a:br>
            <a:r>
              <a:rPr lang="en-US" sz="1800" dirty="0" smtClean="0"/>
              <a:t>orlinoff@1cfo.com</a:t>
            </a:r>
            <a:br>
              <a:rPr lang="en-US" sz="1800" dirty="0" smtClean="0"/>
            </a:br>
            <a:r>
              <a:rPr lang="en-US" sz="1800" dirty="0" smtClean="0"/>
              <a:t>978 828-6100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	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7B8C-65B1-4261-8079-A4E24E4F5D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camp-transparent-135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48400" y="609600"/>
            <a:ext cx="1714286" cy="5460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Baskerville Old Fac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David Orlinoff, orlinoff@1cfo.com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5A9-F119-4CD1-B0D6-FEC28BB1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5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kern="1200" dirty="0" smtClean="0">
                <a:solidFill>
                  <a:srgbClr val="FF0000"/>
                </a:solidFill>
                <a:latin typeface="+mj-lt"/>
              </a:rPr>
              <a:t>You Can’t Save Your Way to</a:t>
            </a:r>
            <a:br>
              <a:rPr lang="en-US" sz="4400" b="1" kern="1200" dirty="0" smtClean="0">
                <a:solidFill>
                  <a:srgbClr val="FF0000"/>
                </a:solidFill>
                <a:latin typeface="+mj-lt"/>
              </a:rPr>
            </a:br>
            <a:r>
              <a:rPr lang="en-US" sz="4400" b="1" kern="1200" dirty="0" smtClean="0">
                <a:solidFill>
                  <a:srgbClr val="FF0000"/>
                </a:solidFill>
                <a:latin typeface="+mj-lt"/>
              </a:rPr>
              <a:t>Financial Sustainability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latin typeface="Baskerville Old Face" pitchFamily="18" charset="0"/>
              </a:rPr>
              <a:t>David </a:t>
            </a:r>
            <a:r>
              <a:rPr lang="en-US" sz="1600" dirty="0" err="1" smtClean="0">
                <a:latin typeface="Baskerville Old Face" pitchFamily="18" charset="0"/>
              </a:rPr>
              <a:t>Orlinoff</a:t>
            </a:r>
            <a:r>
              <a:rPr lang="en-US" sz="1600" dirty="0" smtClean="0">
                <a:latin typeface="Baskerville Old Face" pitchFamily="18" charset="0"/>
              </a:rPr>
              <a:t/>
            </a:r>
            <a:br>
              <a:rPr lang="en-US" sz="1600" dirty="0" smtClean="0">
                <a:latin typeface="Baskerville Old Face" pitchFamily="18" charset="0"/>
              </a:rPr>
            </a:br>
            <a:r>
              <a:rPr lang="en-US" sz="1600" dirty="0" smtClean="0">
                <a:latin typeface="Baskerville Old Face" pitchFamily="18" charset="0"/>
              </a:rPr>
              <a:t>Concord Financial Organization</a:t>
            </a:r>
            <a:br>
              <a:rPr lang="en-US" sz="1600" dirty="0" smtClean="0">
                <a:latin typeface="Baskerville Old Face" pitchFamily="18" charset="0"/>
              </a:rPr>
            </a:br>
            <a:r>
              <a:rPr lang="en-US" sz="1600" dirty="0" smtClean="0">
                <a:latin typeface="Baskerville Old Face" pitchFamily="18" charset="0"/>
              </a:rPr>
              <a:t>orlinoff@1cfo.com</a:t>
            </a:r>
            <a:br>
              <a:rPr lang="en-US" sz="1600" dirty="0" smtClean="0">
                <a:latin typeface="Baskerville Old Face" pitchFamily="18" charset="0"/>
              </a:rPr>
            </a:br>
            <a:r>
              <a:rPr lang="en-US" sz="1600" dirty="0" smtClean="0">
                <a:latin typeface="Baskerville Old Face" pitchFamily="18" charset="0"/>
              </a:rPr>
              <a:t>978 828-6100</a:t>
            </a:r>
            <a:endParaRPr lang="en-US" sz="16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annual operating plan is also a </a:t>
            </a:r>
            <a:r>
              <a:rPr lang="en-US" u="sng" dirty="0" smtClean="0"/>
              <a:t>non</a:t>
            </a:r>
            <a:r>
              <a:rPr lang="en-US" dirty="0" smtClean="0"/>
              <a:t>-financial document reflecting the organization’s priorities.</a:t>
            </a:r>
          </a:p>
          <a:p>
            <a:r>
              <a:rPr lang="en-US" dirty="0" smtClean="0"/>
              <a:t>Priorities are driven by: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Fit with long-term strategy</a:t>
            </a:r>
          </a:p>
          <a:p>
            <a:pPr lvl="1"/>
            <a:r>
              <a:rPr lang="en-US" dirty="0" smtClean="0"/>
              <a:t>And, of course, available resources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 phrase here is “available resources”</a:t>
            </a:r>
          </a:p>
          <a:p>
            <a:pPr lvl="1"/>
            <a:r>
              <a:rPr lang="en-US" dirty="0" smtClean="0"/>
              <a:t>Resources are “available” only if you have control over money coming in or money going out</a:t>
            </a:r>
          </a:p>
          <a:p>
            <a:pPr lvl="2"/>
            <a:r>
              <a:rPr lang="en-US" dirty="0" smtClean="0"/>
              <a:t>Money coming in is fairly uncontrollable once the season starts</a:t>
            </a:r>
          </a:p>
          <a:p>
            <a:pPr lvl="2"/>
            <a:r>
              <a:rPr lang="en-US" dirty="0" smtClean="0"/>
              <a:t>Money going out is controllable only to the extent that savings decisions can be made in real time</a:t>
            </a:r>
          </a:p>
          <a:p>
            <a:pPr lvl="1"/>
            <a:r>
              <a:rPr lang="en-US" dirty="0" smtClean="0"/>
              <a:t>You also need to hold onto some of your money to reinvest in your physical plant, technology, and vehicles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try a thought experiment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ake a camp with a $2 or $3 million budget</a:t>
            </a:r>
          </a:p>
          <a:p>
            <a:pPr lvl="2"/>
            <a:r>
              <a:rPr lang="en-US" dirty="0" smtClean="0"/>
              <a:t>Roughly two-thirds of its expenses are people-related. </a:t>
            </a:r>
            <a:r>
              <a:rPr lang="en-US" dirty="0" smtClean="0">
                <a:solidFill>
                  <a:srgbClr val="FF0000"/>
                </a:solidFill>
              </a:rPr>
              <a:t>How much can you save?</a:t>
            </a:r>
            <a:endParaRPr lang="en-US" dirty="0" smtClean="0"/>
          </a:p>
          <a:p>
            <a:pPr lvl="2"/>
            <a:r>
              <a:rPr lang="en-US" dirty="0" smtClean="0"/>
              <a:t>All the rest of the expenses amount to about one-third of the total; food, maintenance, transportation, pro-gram expenses, and marketing are some of the big items and most are fixed or non-controllable. </a:t>
            </a:r>
            <a:r>
              <a:rPr lang="en-US" dirty="0" smtClean="0">
                <a:solidFill>
                  <a:srgbClr val="FF0000"/>
                </a:solidFill>
              </a:rPr>
              <a:t>How much can you save?</a:t>
            </a:r>
            <a:endParaRPr lang="en-US" dirty="0"/>
          </a:p>
          <a:p>
            <a:pPr lvl="2"/>
            <a:r>
              <a:rPr lang="en-US" dirty="0" smtClean="0"/>
              <a:t>But if you can increase your philanthropic income (at a reasonable fundraising expense),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much </a:t>
            </a:r>
            <a:r>
              <a:rPr lang="en-US" dirty="0" smtClean="0">
                <a:solidFill>
                  <a:srgbClr val="FF0000"/>
                </a:solidFill>
              </a:rPr>
              <a:t>more can </a:t>
            </a:r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dirty="0" smtClean="0">
                <a:solidFill>
                  <a:srgbClr val="FF0000"/>
                </a:solidFill>
              </a:rPr>
              <a:t>earn?</a:t>
            </a:r>
            <a:endParaRPr lang="en-US" dirty="0"/>
          </a:p>
          <a:p>
            <a:pPr marL="914400" lvl="2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301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4734757"/>
            <a:ext cx="35007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You can double your surplus if you can save 5% on your expenses, or if you increase revenue by 10% with a 5% increase in expenses. Which is more feasible, and which is more sustainable?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Questions/issues for discussion:</a:t>
            </a:r>
          </a:p>
          <a:p>
            <a:pPr lvl="1"/>
            <a:r>
              <a:rPr lang="en-US" dirty="0" smtClean="0"/>
              <a:t>What does your camp’s revenue distribution look like (percentages from each major stream)?</a:t>
            </a:r>
          </a:p>
          <a:p>
            <a:pPr lvl="1"/>
            <a:r>
              <a:rPr lang="en-US" dirty="0" smtClean="0"/>
              <a:t>What is the growth potential of each stream?</a:t>
            </a:r>
          </a:p>
          <a:p>
            <a:pPr lvl="1"/>
            <a:r>
              <a:rPr lang="en-US" dirty="0" smtClean="0"/>
              <a:t>What steps would it take to increase each stream?</a:t>
            </a:r>
          </a:p>
          <a:p>
            <a:pPr lvl="1"/>
            <a:r>
              <a:rPr lang="en-US" dirty="0"/>
              <a:t>What are the risks in each stream?</a:t>
            </a:r>
          </a:p>
          <a:p>
            <a:pPr lvl="1"/>
            <a:r>
              <a:rPr lang="en-US" dirty="0" smtClean="0"/>
              <a:t>What factors in the competitive environment affect your thinking?</a:t>
            </a:r>
          </a:p>
          <a:p>
            <a:pPr lvl="1"/>
            <a:r>
              <a:rPr lang="en-US" dirty="0" smtClean="0"/>
              <a:t>What factors in the Jewish environment affect your thinking?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are the current trends in expenses?</a:t>
            </a:r>
          </a:p>
          <a:p>
            <a:pPr lvl="1"/>
            <a:r>
              <a:rPr lang="en-US" dirty="0" smtClean="0"/>
              <a:t>What steps can you take to make some of your fixed and uncontrollable costs more manageable?</a:t>
            </a:r>
          </a:p>
          <a:p>
            <a:pPr lvl="1"/>
            <a:r>
              <a:rPr lang="en-US" dirty="0" smtClean="0"/>
              <a:t>Do you have a contingency plan?</a:t>
            </a:r>
          </a:p>
          <a:p>
            <a:pPr lvl="1"/>
            <a:r>
              <a:rPr lang="en-US" dirty="0" smtClean="0"/>
              <a:t>Do you have a risk management plan?</a:t>
            </a:r>
          </a:p>
          <a:p>
            <a:pPr lvl="1"/>
            <a:r>
              <a:rPr lang="en-US" dirty="0" smtClean="0"/>
              <a:t>Do you have a disaster recovery plan?</a:t>
            </a:r>
          </a:p>
          <a:p>
            <a:pPr lvl="1"/>
            <a:r>
              <a:rPr lang="en-US" dirty="0" smtClean="0"/>
              <a:t>Do you have a good working partnership between board and senior staff?</a:t>
            </a:r>
          </a:p>
          <a:p>
            <a:pPr lvl="1"/>
            <a:r>
              <a:rPr lang="en-US" dirty="0" smtClean="0"/>
              <a:t>Finally, what keeps you up at night?</a:t>
            </a:r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 for this session: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 we mean by sustainability?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200" dirty="0" smtClean="0"/>
              <a:t>What are the revenue streams that support our mission?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expenditures we incur in carrying out the mission?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200" baseline="0" dirty="0" smtClean="0"/>
              <a:t>Questions/issues</a:t>
            </a:r>
            <a:r>
              <a:rPr lang="en-US" sz="3200" dirty="0" smtClean="0"/>
              <a:t> for discussion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formal description of sustainability: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An </a:t>
            </a:r>
            <a:r>
              <a:rPr lang="en-US" sz="3600" dirty="0"/>
              <a:t>organization's long-term financial capacity is sustainable if its rate of change is sufficient to maintain assets at their replacement cost. </a:t>
            </a:r>
            <a:r>
              <a:rPr lang="en-US" sz="3600" dirty="0" smtClean="0"/>
              <a:t>A series of annual budget surpluses is key in achieving this target.</a:t>
            </a:r>
            <a:endParaRPr lang="en-US" sz="36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Short-term sustainability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emphasizes resiliency – the availability to provide or obtain resources to deal with unexpected financial events.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less formal description of sustainability: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How far in the future do you see yourself sleeping well at night?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does our money come from?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Nonprofit revenue streams fall into three broad classes: earned income, contributed income, and investment income.</a:t>
            </a:r>
            <a:endParaRPr lang="en-US" sz="36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Earned income includes such categories as tuition and fees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(net of scholarships) and event rentals.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Contributed income includes donations, grants, federation/JCC subsidies, special events, etc.</a:t>
            </a:r>
            <a:endParaRPr lang="en-US" sz="36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Investment income includes interest on bank accounts </a:t>
            </a:r>
            <a:r>
              <a:rPr lang="en-US" sz="3600" dirty="0" smtClean="0"/>
              <a:t>and earnings/gains/</a:t>
            </a:r>
            <a:br>
              <a:rPr lang="en-US" sz="3600" dirty="0" smtClean="0"/>
            </a:br>
            <a:r>
              <a:rPr lang="en-US" sz="3600" dirty="0" smtClean="0"/>
              <a:t>losses on endowment or similar assets.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854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does our money go?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Most of our expenses relate to people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Salaries and wages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Taxes, benefits, workers’ comp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600" dirty="0" smtClean="0"/>
              <a:t>Other big categories are facilities (operations and maintenance), food (less for day camps), transportation</a:t>
            </a:r>
            <a:endParaRPr lang="en-US" sz="3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budget surpluses are a key to sustainability, how can we use our budget to help us?</a:t>
            </a:r>
          </a:p>
          <a:p>
            <a:r>
              <a:rPr lang="en-US" dirty="0" smtClean="0"/>
              <a:t>Let’s make sure our budget…</a:t>
            </a:r>
          </a:p>
          <a:p>
            <a:pPr lvl="1"/>
            <a:r>
              <a:rPr lang="en-US" dirty="0" smtClean="0"/>
              <a:t>shows forecasts for revenues and expenses by line item</a:t>
            </a:r>
          </a:p>
          <a:p>
            <a:pPr lvl="1"/>
            <a:r>
              <a:rPr lang="en-US" dirty="0" smtClean="0"/>
              <a:t>sets a profitability target for the year</a:t>
            </a:r>
          </a:p>
          <a:p>
            <a:pPr lvl="1"/>
            <a:r>
              <a:rPr lang="en-US" dirty="0" smtClean="0"/>
              <a:t>provides a basis for measuring results against the plan and for</a:t>
            </a:r>
            <a:r>
              <a:rPr lang="en-US" dirty="0"/>
              <a:t> </a:t>
            </a:r>
            <a:r>
              <a:rPr lang="en-US" dirty="0" smtClean="0"/>
              <a:t>deciding on course corrections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Orlinoff, orlinoff@1cfo.com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7B8C-65B1-4261-8079-A4E24E4F5D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810</Words>
  <Application>Microsoft Office PowerPoint</Application>
  <PresentationFormat>On-screen Show (4:3)</PresentationFormat>
  <Paragraphs>125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Baskerville Old Face</vt:lpstr>
      <vt:lpstr>Calibri</vt:lpstr>
      <vt:lpstr>Office Theme</vt:lpstr>
      <vt:lpstr>Custom Design</vt:lpstr>
      <vt:lpstr>You Can’t Save Your Way to Financial Sustainability</vt:lpstr>
      <vt:lpstr>  </vt:lpstr>
      <vt:lpstr>  </vt:lpstr>
      <vt:lpstr>  </vt:lpstr>
      <vt:lpstr>  </vt:lpstr>
      <vt:lpstr>  </vt:lpstr>
      <vt:lpstr>PowerPoint Presentation</vt:lpstr>
      <vt:lpstr>  </vt:lpstr>
      <vt:lpstr>  </vt:lpstr>
      <vt:lpstr>  </vt:lpstr>
      <vt:lpstr>  </vt:lpstr>
      <vt:lpstr> 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Board role in Budget and Finance</dc:title>
  <dc:creator>M-O</dc:creator>
  <cp:lastModifiedBy>Kevin Martone</cp:lastModifiedBy>
  <cp:revision>44</cp:revision>
  <cp:lastPrinted>2014-11-01T17:22:37Z</cp:lastPrinted>
  <dcterms:created xsi:type="dcterms:W3CDTF">2013-11-02T21:46:06Z</dcterms:created>
  <dcterms:modified xsi:type="dcterms:W3CDTF">2017-03-01T15:32:01Z</dcterms:modified>
</cp:coreProperties>
</file>