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406" r:id="rId3"/>
    <p:sldId id="838" r:id="rId4"/>
    <p:sldId id="844" r:id="rId5"/>
    <p:sldId id="845" r:id="rId6"/>
    <p:sldId id="847" r:id="rId7"/>
    <p:sldId id="259" r:id="rId8"/>
    <p:sldId id="265" r:id="rId9"/>
    <p:sldId id="846" r:id="rId10"/>
    <p:sldId id="3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D22"/>
    <a:srgbClr val="007CC3"/>
    <a:srgbClr val="749019"/>
    <a:srgbClr val="E5B53B"/>
    <a:srgbClr val="591F00"/>
    <a:srgbClr val="073674"/>
    <a:srgbClr val="EDE7DD"/>
    <a:srgbClr val="887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E29CB-BBF6-4F25-BE8D-E8F23E90E0B0}" v="11" dt="2021-02-17T15:17:04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5802" autoAdjust="0"/>
  </p:normalViewPr>
  <p:slideViewPr>
    <p:cSldViewPr>
      <p:cViewPr varScale="1">
        <p:scale>
          <a:sx n="54" d="100"/>
          <a:sy n="54" d="100"/>
        </p:scale>
        <p:origin x="10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2A608-6651-4475-A49D-BE76E0A6E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3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2A608-6651-4475-A49D-BE76E0A6E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54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jcamp180.org/tool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5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45D5E1BA-6BDC-48E7-A458-97BC64468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28145"/>
            <a:ext cx="8305800" cy="26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body of water&#10;&#10;Description automatically generated">
            <a:extLst>
              <a:ext uri="{FF2B5EF4-FFF2-40B4-BE49-F238E27FC236}">
                <a16:creationId xmlns:a16="http://schemas.microsoft.com/office/drawing/2014/main" id="{1C6AA590-E1D5-4F8A-B0BD-C22D38B8E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B63BE-D54F-4CBB-B5F3-58ABC54B367D}"/>
              </a:ext>
            </a:extLst>
          </p:cNvPr>
          <p:cNvSpPr/>
          <p:nvPr/>
        </p:nvSpPr>
        <p:spPr>
          <a:xfrm>
            <a:off x="0" y="0"/>
            <a:ext cx="7949925" cy="1070236"/>
          </a:xfrm>
          <a:prstGeom prst="rect">
            <a:avLst/>
          </a:prstGeom>
          <a:solidFill>
            <a:srgbClr val="00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CC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E1E77-93B2-475D-B6C8-F5845ED7890F}"/>
              </a:ext>
            </a:extLst>
          </p:cNvPr>
          <p:cNvSpPr/>
          <p:nvPr/>
        </p:nvSpPr>
        <p:spPr>
          <a:xfrm>
            <a:off x="7949925" y="-6354"/>
            <a:ext cx="1056150" cy="1076589"/>
          </a:xfrm>
          <a:prstGeom prst="rect">
            <a:avLst/>
          </a:prstGeom>
          <a:solidFill>
            <a:srgbClr val="5A1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A2E62-4660-492E-9547-0E65974A771F}"/>
              </a:ext>
            </a:extLst>
          </p:cNvPr>
          <p:cNvSpPr/>
          <p:nvPr/>
        </p:nvSpPr>
        <p:spPr>
          <a:xfrm>
            <a:off x="9004964" y="-18648"/>
            <a:ext cx="1063681" cy="1076590"/>
          </a:xfrm>
          <a:prstGeom prst="rect">
            <a:avLst/>
          </a:prstGeom>
          <a:solidFill>
            <a:srgbClr val="E5B43B"/>
          </a:solidFill>
          <a:ln>
            <a:solidFill>
              <a:srgbClr val="E6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FC1C4-44EF-40BB-A843-235445066DA1}"/>
              </a:ext>
            </a:extLst>
          </p:cNvPr>
          <p:cNvSpPr/>
          <p:nvPr/>
        </p:nvSpPr>
        <p:spPr>
          <a:xfrm>
            <a:off x="10073521" y="-6354"/>
            <a:ext cx="1053929" cy="1076590"/>
          </a:xfrm>
          <a:prstGeom prst="rect">
            <a:avLst/>
          </a:prstGeom>
          <a:solidFill>
            <a:srgbClr val="F2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AFEB1-FE92-4BC2-8BB6-C812F6E17D28}"/>
              </a:ext>
            </a:extLst>
          </p:cNvPr>
          <p:cNvSpPr/>
          <p:nvPr/>
        </p:nvSpPr>
        <p:spPr>
          <a:xfrm>
            <a:off x="11127450" y="-6354"/>
            <a:ext cx="1064550" cy="1076590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8A6CE-A540-450D-924D-8E8B9C0CDDA4}"/>
              </a:ext>
            </a:extLst>
          </p:cNvPr>
          <p:cNvSpPr txBox="1"/>
          <p:nvPr/>
        </p:nvSpPr>
        <p:spPr>
          <a:xfrm>
            <a:off x="2855195" y="116441"/>
            <a:ext cx="60861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610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mmer camp&quot;">
            <a:extLst>
              <a:ext uri="{FF2B5EF4-FFF2-40B4-BE49-F238E27FC236}">
                <a16:creationId xmlns:a16="http://schemas.microsoft.com/office/drawing/2014/main" id="{28D55CB2-81B8-49FC-838C-91B59E15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C5F1B1-4FD8-49CF-AFFB-919BF43D31F9}"/>
              </a:ext>
            </a:extLst>
          </p:cNvPr>
          <p:cNvSpPr/>
          <p:nvPr/>
        </p:nvSpPr>
        <p:spPr>
          <a:xfrm>
            <a:off x="-15657" y="707886"/>
            <a:ext cx="12223295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B6E11-CE68-48F0-A3A0-7900BC9EEA0D}"/>
              </a:ext>
            </a:extLst>
          </p:cNvPr>
          <p:cNvSpPr txBox="1"/>
          <p:nvPr/>
        </p:nvSpPr>
        <p:spPr>
          <a:xfrm>
            <a:off x="-45948" y="838200"/>
            <a:ext cx="121919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CC3"/>
                </a:solidFill>
                <a:latin typeface="Ink Free" panose="03080402000500000000" pitchFamily="66" charset="0"/>
              </a:rPr>
              <a:t>Welcome!</a:t>
            </a:r>
            <a:endParaRPr lang="en-US" dirty="0">
              <a:latin typeface="Ink Free" panose="03080402000500000000" pitchFamily="66" charset="0"/>
            </a:endParaRPr>
          </a:p>
          <a:p>
            <a:pPr algn="ctr"/>
            <a:r>
              <a:rPr lang="en-US" sz="3200" dirty="0">
                <a:latin typeface="Gill Sans MT" panose="020B0502020104020203" pitchFamily="34" charset="0"/>
              </a:rPr>
              <a:t>Update your </a:t>
            </a:r>
            <a:r>
              <a:rPr lang="en-US" sz="3200" b="1" dirty="0">
                <a:latin typeface="Gill Sans MT" panose="020B0502020104020203" pitchFamily="34" charset="0"/>
              </a:rPr>
              <a:t>ZOOM name</a:t>
            </a:r>
            <a:r>
              <a:rPr lang="en-US" sz="3200" dirty="0">
                <a:latin typeface="Gill Sans MT" panose="020B0502020104020203" pitchFamily="34" charset="0"/>
              </a:rPr>
              <a:t> to include your camp or organization</a:t>
            </a:r>
            <a:r>
              <a:rPr lang="en-US" sz="3200" i="1" dirty="0">
                <a:latin typeface="Gill Sans MT" panose="020B0502020104020203" pitchFamily="34" charset="0"/>
              </a:rPr>
              <a:t>. 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6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FF07D9A-DF86-452C-ACD4-AD5F3D16C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2989"/>
            <a:ext cx="6858000" cy="12192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A10E22-0055-450F-B292-B5E203A8F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3810001" cy="4004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2667000"/>
            <a:ext cx="66294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YOUR Strategy for Success</a:t>
            </a:r>
            <a:br>
              <a:rPr lang="en-US" sz="54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br>
              <a:rPr lang="en-US" sz="5400" b="1" dirty="0">
                <a:solidFill>
                  <a:schemeClr val="accent1"/>
                </a:solidFill>
                <a:latin typeface="Gill Sans MT" panose="020B0502020104020203" pitchFamily="34" charset="0"/>
              </a:rPr>
            </a:br>
            <a:r>
              <a:rPr lang="en-US" sz="5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Aligned with Your Goals &amp; Plan</a:t>
            </a:r>
          </a:p>
        </p:txBody>
      </p:sp>
    </p:spTree>
    <p:extLst>
      <p:ext uri="{BB962C8B-B14F-4D97-AF65-F5344CB8AC3E}">
        <p14:creationId xmlns:p14="http://schemas.microsoft.com/office/powerpoint/2010/main" val="62817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FF07D9A-DF86-452C-ACD4-AD5F3D16C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117" y="-2671011"/>
            <a:ext cx="6858000" cy="12192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90E487-57F8-40C4-A343-44A7E64E0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80751"/>
              </p:ext>
            </p:extLst>
          </p:nvPr>
        </p:nvGraphicFramePr>
        <p:xfrm>
          <a:off x="1143000" y="457200"/>
          <a:ext cx="10820400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66177748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535601074"/>
                    </a:ext>
                  </a:extLst>
                </a:gridCol>
              </a:tblGrid>
              <a:tr h="21647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Setting Your Strategy</a:t>
                      </a:r>
                      <a:endParaRPr lang="en-US" sz="6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47240"/>
                  </a:ext>
                </a:extLst>
              </a:tr>
              <a:tr h="13862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591F00"/>
                          </a:solidFill>
                          <a:latin typeface="Gill Sans MT" panose="020B0502020104020203" pitchFamily="34" charset="0"/>
                        </a:rPr>
                        <a:t>1.) Target Audience</a:t>
                      </a:r>
                      <a:endParaRPr lang="en-US" sz="3600" dirty="0">
                        <a:solidFill>
                          <a:srgbClr val="591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CC3"/>
                          </a:solidFill>
                          <a:latin typeface="Gill Sans MT" panose="020B0502020104020203" pitchFamily="34" charset="0"/>
                        </a:rPr>
                        <a:t>3.)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39525"/>
                  </a:ext>
                </a:extLst>
              </a:tr>
              <a:tr h="2392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749019"/>
                          </a:solidFill>
                          <a:latin typeface="Gill Sans MT" panose="020B0502020104020203" pitchFamily="34" charset="0"/>
                        </a:rPr>
                        <a:t>2.) Uses for the Money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749019"/>
                          </a:solidFill>
                          <a:latin typeface="Gill Sans MT" panose="020B0502020104020203" pitchFamily="34" charset="0"/>
                        </a:rPr>
                        <a:t>    Case for Support</a:t>
                      </a:r>
                      <a:endParaRPr lang="en-US" sz="3600" dirty="0">
                        <a:solidFill>
                          <a:srgbClr val="749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15D22"/>
                          </a:solidFill>
                          <a:latin typeface="Gill Sans MT" panose="020B0502020104020203" pitchFamily="34" charset="0"/>
                        </a:rPr>
                        <a:t>4.) Timing / Urgency </a:t>
                      </a:r>
                      <a:endParaRPr lang="en-US" sz="3600" dirty="0">
                        <a:solidFill>
                          <a:srgbClr val="F15D22"/>
                        </a:solidFill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6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63EC224-DBCD-48F9-8E4C-A6A4DBF8E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117" y="-2671011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81B59-C4F4-4C63-91B6-E68838C4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CC3"/>
                </a:solidFill>
              </a:rPr>
              <a:t>One Camp’s Plan for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1AEF-ED5D-4C67-997F-4ADB5895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21691"/>
            <a:ext cx="10287000" cy="52537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March and April			One-on-one major donor asks</a:t>
            </a:r>
          </a:p>
          <a:p>
            <a:pPr marL="457200" lvl="1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May and June	 		Public phase asks/ Spring Appeal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Summer				On-line Alumni Event/ Giving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August/September		Community-based Outreach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Year End Campaign  		Year End Appeal </a:t>
            </a:r>
          </a:p>
        </p:txBody>
      </p:sp>
    </p:spTree>
    <p:extLst>
      <p:ext uri="{BB962C8B-B14F-4D97-AF65-F5344CB8AC3E}">
        <p14:creationId xmlns:p14="http://schemas.microsoft.com/office/powerpoint/2010/main" val="192888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63EC224-DBCD-48F9-8E4C-A6A4DBF8E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9117" y="-2671011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81B59-C4F4-4C63-91B6-E68838C4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CC3"/>
                </a:solidFill>
              </a:rPr>
              <a:t>One Camp’s Plan for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1AEF-ED5D-4C67-997F-4ADB5895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21691"/>
            <a:ext cx="10287000" cy="52537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March and April			One-on-one major donor 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donation, given now will go to work right away for this summer for things like . . .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your help we could try to get the $10K bonus early, before the start of camp, to help with the unprecedented need this summer. </a:t>
            </a:r>
          </a:p>
        </p:txBody>
      </p:sp>
    </p:spTree>
    <p:extLst>
      <p:ext uri="{BB962C8B-B14F-4D97-AF65-F5344CB8AC3E}">
        <p14:creationId xmlns:p14="http://schemas.microsoft.com/office/powerpoint/2010/main" val="129353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7481A5-E0CD-4070-A7D8-4F5369248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117394" cy="71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8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8ACDBF1-0DF5-4C3E-8506-D142EAF6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2989"/>
            <a:ext cx="6858000" cy="1219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234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  <a:latin typeface="Ink Free" panose="03080402000500000000" pitchFamily="66" charset="0"/>
              </a:rPr>
              <a:t>People like me donate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351805"/>
            <a:ext cx="11277600" cy="29273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Gill Sans MT" panose="020B0502020104020203" pitchFamily="34" charset="0"/>
              </a:rPr>
              <a:t>Collect SHORT Testimonials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0"/>
              </a:rPr>
              <a:t>Donating outright after donating tuition last year: Why?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0"/>
              </a:rPr>
              <a:t>Alumni who gave for the first time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0"/>
              </a:rPr>
              <a:t>Parent donor / Grandparent donor / Camp staff donor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98AF97-7610-4984-B79A-49CF60217860}"/>
              </a:ext>
            </a:extLst>
          </p:cNvPr>
          <p:cNvCxnSpPr/>
          <p:nvPr/>
        </p:nvCxnSpPr>
        <p:spPr>
          <a:xfrm>
            <a:off x="1143000" y="1656887"/>
            <a:ext cx="571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8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8ACDBF1-0DF5-4C3E-8506-D142EAF6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2989"/>
            <a:ext cx="6858000" cy="1219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02624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  <a:latin typeface="Ink Free" panose="03080402000500000000" pitchFamily="66" charset="0"/>
              </a:rPr>
              <a:t>Here for Your Success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351805"/>
            <a:ext cx="11277600" cy="2927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0"/>
              </a:rPr>
              <a:t>Fundraising Toolkit (</a:t>
            </a:r>
            <a:r>
              <a:rPr lang="en-US" dirty="0">
                <a:latin typeface="Gill Sans MT" panose="020B0502020104020203" pitchFamily="34" charset="0"/>
                <a:hlinkClick r:id="rId4"/>
              </a:rPr>
              <a:t>www.jcamp180.org/toolkit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0"/>
              </a:rPr>
              <a:t>ATN 2021 drop-in/learning sessions open to all camps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6919"/>
            <a:ext cx="3377195" cy="10578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98AF97-7610-4984-B79A-49CF60217860}"/>
              </a:ext>
            </a:extLst>
          </p:cNvPr>
          <p:cNvCxnSpPr/>
          <p:nvPr/>
        </p:nvCxnSpPr>
        <p:spPr>
          <a:xfrm>
            <a:off x="1219200" y="3048000"/>
            <a:ext cx="571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1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247</Words>
  <Application>Microsoft Office PowerPoint</Application>
  <PresentationFormat>Widescreen</PresentationFormat>
  <Paragraphs>44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Ink Free</vt:lpstr>
      <vt:lpstr>Office Theme</vt:lpstr>
      <vt:lpstr>PowerPoint Presentation</vt:lpstr>
      <vt:lpstr>PowerPoint Presentation</vt:lpstr>
      <vt:lpstr>YOUR Strategy for Success  Aligned with Your Goals &amp; Plan</vt:lpstr>
      <vt:lpstr>PowerPoint Presentation</vt:lpstr>
      <vt:lpstr>One Camp’s Plan for 2021</vt:lpstr>
      <vt:lpstr>One Camp’s Plan for 2021</vt:lpstr>
      <vt:lpstr>PowerPoint Presentation</vt:lpstr>
      <vt:lpstr>People like me donate</vt:lpstr>
      <vt:lpstr>Here for Your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Riseman</dc:creator>
  <cp:lastModifiedBy>Kevin Martone</cp:lastModifiedBy>
  <cp:revision>53</cp:revision>
  <dcterms:created xsi:type="dcterms:W3CDTF">2021-01-28T16:38:53Z</dcterms:created>
  <dcterms:modified xsi:type="dcterms:W3CDTF">2021-02-17T20:25:56Z</dcterms:modified>
</cp:coreProperties>
</file>