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393" r:id="rId5"/>
    <p:sldId id="377" r:id="rId6"/>
    <p:sldId id="401" r:id="rId7"/>
    <p:sldId id="322" r:id="rId8"/>
    <p:sldId id="395" r:id="rId9"/>
    <p:sldId id="400" r:id="rId10"/>
    <p:sldId id="396" r:id="rId11"/>
    <p:sldId id="372" r:id="rId12"/>
    <p:sldId id="389" r:id="rId13"/>
    <p:sldId id="375" r:id="rId14"/>
    <p:sldId id="397" r:id="rId15"/>
    <p:sldId id="373" r:id="rId16"/>
    <p:sldId id="392" r:id="rId17"/>
    <p:sldId id="3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D22"/>
    <a:srgbClr val="88746B"/>
    <a:srgbClr val="EEE7DD"/>
    <a:srgbClr val="E5B43B"/>
    <a:srgbClr val="E6B53C"/>
    <a:srgbClr val="CBD7E9"/>
    <a:srgbClr val="EDE7DD"/>
    <a:srgbClr val="5A1F01"/>
    <a:srgbClr val="591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FD1EA-3B05-4F2E-8FF9-51C2F2C5C18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263F-446B-45F0-A68B-1F5D3FED0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263F-446B-45F0-A68B-1F5D3FED0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6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AD26A5-85F7-4683-A929-3042515F62C1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FFDD13-C588-4B0A-8608-74A172811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35" y="2235200"/>
            <a:ext cx="9144000" cy="1366838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4505FB-E075-4AEB-9AD0-7311CDAFD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35" y="37745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7DB67-6D2C-4660-9A78-4FA5BC7CC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4530" y="704677"/>
            <a:ext cx="6668815" cy="17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F3C9422-6383-4492-8554-6076DC4218B1}"/>
              </a:ext>
            </a:extLst>
          </p:cNvPr>
          <p:cNvSpPr/>
          <p:nvPr userDrawn="1"/>
        </p:nvSpPr>
        <p:spPr>
          <a:xfrm>
            <a:off x="8635041" y="4"/>
            <a:ext cx="3467819" cy="1325563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C0649-C11D-BD4D-8EFE-CE7FF541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9" y="400635"/>
            <a:ext cx="96960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3A94-C347-CE47-A542-45FFA413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89" y="1867445"/>
            <a:ext cx="969609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40B22E-584B-44DD-8D70-C42CE5C52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425353" y="-66282"/>
            <a:ext cx="2984907" cy="328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0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F1DBB2-B2AF-4275-9173-D46063DC42A2}"/>
              </a:ext>
            </a:extLst>
          </p:cNvPr>
          <p:cNvSpPr/>
          <p:nvPr userDrawn="1"/>
        </p:nvSpPr>
        <p:spPr>
          <a:xfrm>
            <a:off x="8635041" y="4"/>
            <a:ext cx="3467819" cy="1325563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5D23E-FA2C-4401-97C6-FB28A1F2E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425353" y="-66282"/>
            <a:ext cx="2984907" cy="328099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1F5C-A4F1-48C8-B1EC-E0BE401FAFC6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63BA-3EBC-B34A-9568-1F2E5EB2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20" y="466854"/>
            <a:ext cx="10515600" cy="1164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60A0-7438-3F4D-9D8E-BFF1388ED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45A0E-B5C4-4A48-BF01-ED8C586A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93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CDCCA5-12A2-478C-99E0-78AFB8F0EFFF}"/>
              </a:ext>
            </a:extLst>
          </p:cNvPr>
          <p:cNvSpPr/>
          <p:nvPr userDrawn="1"/>
        </p:nvSpPr>
        <p:spPr>
          <a:xfrm>
            <a:off x="8635041" y="4"/>
            <a:ext cx="3467819" cy="1325563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F774D-8B25-4BF7-8D9D-C6631BD10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425353" y="-66282"/>
            <a:ext cx="2984907" cy="3280997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A14D02-3BD1-4D2D-9F3E-E7D6FAB209D7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158A-AC85-8848-A8D1-BF22E2BC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2BA58-434A-AF48-8837-93E3AB5E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6B1CF-38F1-5446-B7A2-0B7DFEBA3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98589-ED16-C344-B8D4-C713E3451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E4C27-A2A9-E14E-BB99-A204B51B5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79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BB4FAC-0672-4099-A8FA-20EBBD90B606}"/>
              </a:ext>
            </a:extLst>
          </p:cNvPr>
          <p:cNvSpPr/>
          <p:nvPr userDrawn="1"/>
        </p:nvSpPr>
        <p:spPr>
          <a:xfrm>
            <a:off x="8635041" y="4"/>
            <a:ext cx="3467819" cy="1325563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632D2B-E3FD-4F6D-904D-B9BD71690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9425353" y="-66282"/>
            <a:ext cx="2984907" cy="328099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332F2C-EF80-408E-917B-60CC6DD1D848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29D32-1407-B24E-81EA-DE2DB726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45" y="662781"/>
            <a:ext cx="10515600" cy="1164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95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319537-FE88-4551-A7EE-6D88AAE4F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82DFC-7065-5D43-BEE8-F7AD7885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661209"/>
            <a:ext cx="488240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A41F5-7581-344E-AB47-3DEBB6414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376577"/>
            <a:ext cx="488240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EEA96-AAD4-4012-998A-E9B0F56207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970945" y="3429004"/>
            <a:ext cx="2984907" cy="328099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C753D-336B-4CC6-BE95-8F57195A9CD9}"/>
              </a:ext>
            </a:extLst>
          </p:cNvPr>
          <p:cNvSpPr/>
          <p:nvPr userDrawn="1"/>
        </p:nvSpPr>
        <p:spPr>
          <a:xfrm>
            <a:off x="6469813" y="340297"/>
            <a:ext cx="4344267" cy="5253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76171-8DCF-4644-9CD5-A3D7E4BE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13013" y="530229"/>
            <a:ext cx="405786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319537-FE88-4551-A7EE-6D88AAE4F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82DFC-7065-5D43-BEE8-F7AD7885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10" y="679625"/>
            <a:ext cx="434426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A41F5-7581-344E-AB47-3DEBB6414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4010" y="2394993"/>
            <a:ext cx="434426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204F00-C82B-4001-A0AF-1879A684F983}"/>
              </a:ext>
            </a:extLst>
          </p:cNvPr>
          <p:cNvSpPr/>
          <p:nvPr userDrawn="1"/>
        </p:nvSpPr>
        <p:spPr>
          <a:xfrm>
            <a:off x="3" y="-3015"/>
            <a:ext cx="1097103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9FCFA5-63B1-45C7-9FD6-825D63848362}"/>
              </a:ext>
            </a:extLst>
          </p:cNvPr>
          <p:cNvSpPr/>
          <p:nvPr userDrawn="1"/>
        </p:nvSpPr>
        <p:spPr>
          <a:xfrm>
            <a:off x="3" y="1367572"/>
            <a:ext cx="1097103" cy="1371600"/>
          </a:xfrm>
          <a:prstGeom prst="rect">
            <a:avLst/>
          </a:prstGeom>
          <a:solidFill>
            <a:srgbClr val="5A1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251F49-9788-4A49-B809-AEE8A6CEC22E}"/>
              </a:ext>
            </a:extLst>
          </p:cNvPr>
          <p:cNvSpPr/>
          <p:nvPr userDrawn="1"/>
        </p:nvSpPr>
        <p:spPr>
          <a:xfrm>
            <a:off x="3" y="2738159"/>
            <a:ext cx="1097103" cy="1371600"/>
          </a:xfrm>
          <a:prstGeom prst="rect">
            <a:avLst/>
          </a:prstGeom>
          <a:solidFill>
            <a:srgbClr val="E5B43B"/>
          </a:solidFill>
          <a:ln>
            <a:solidFill>
              <a:srgbClr val="E6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F00646-77F2-405D-ABA3-013E67B7ABEC}"/>
              </a:ext>
            </a:extLst>
          </p:cNvPr>
          <p:cNvSpPr/>
          <p:nvPr userDrawn="1"/>
        </p:nvSpPr>
        <p:spPr>
          <a:xfrm>
            <a:off x="3" y="4108746"/>
            <a:ext cx="1097103" cy="1371600"/>
          </a:xfrm>
          <a:prstGeom prst="rect">
            <a:avLst/>
          </a:prstGeom>
          <a:solidFill>
            <a:srgbClr val="F2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17DC9-FE72-4416-8B8F-79E464D2B2B7}"/>
              </a:ext>
            </a:extLst>
          </p:cNvPr>
          <p:cNvSpPr/>
          <p:nvPr userDrawn="1"/>
        </p:nvSpPr>
        <p:spPr>
          <a:xfrm>
            <a:off x="3" y="5479334"/>
            <a:ext cx="1097103" cy="1371600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76171-8DCF-4644-9CD5-A3D7E4BE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0939" y="515499"/>
            <a:ext cx="5315063" cy="5827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4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3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AD26A5-85F7-4683-A929-3042515F62C1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9F4170-C261-4AB1-ACA8-8A139420B801}"/>
              </a:ext>
            </a:extLst>
          </p:cNvPr>
          <p:cNvSpPr/>
          <p:nvPr userDrawn="1"/>
        </p:nvSpPr>
        <p:spPr>
          <a:xfrm>
            <a:off x="0" y="0"/>
            <a:ext cx="12192000" cy="656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EB6DF-7402-0949-96B6-E0990B9E3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05E9B-0216-5146-AEE1-B2A7F5435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904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AD26A5-85F7-4683-A929-3042515F62C1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9F4170-C261-4AB1-ACA8-8A139420B801}"/>
              </a:ext>
            </a:extLst>
          </p:cNvPr>
          <p:cNvSpPr/>
          <p:nvPr userDrawn="1"/>
        </p:nvSpPr>
        <p:spPr>
          <a:xfrm>
            <a:off x="0" y="0"/>
            <a:ext cx="12192000" cy="656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EB6DF-7402-0949-96B6-E0990B9E3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935" y="2235200"/>
            <a:ext cx="9144000" cy="1366838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F05E9B-0216-5146-AEE1-B2A7F5435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935" y="37745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A96D5-BCC0-43BC-AA00-8A1DDC12D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4530" y="704677"/>
            <a:ext cx="6668815" cy="179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8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AFAB7E-C2F3-462D-91A9-F7F84E236E83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8E379-054E-43A0-8686-DAAF44ACB6D4}"/>
              </a:ext>
            </a:extLst>
          </p:cNvPr>
          <p:cNvSpPr/>
          <p:nvPr userDrawn="1"/>
        </p:nvSpPr>
        <p:spPr>
          <a:xfrm>
            <a:off x="0" y="0"/>
            <a:ext cx="12192000" cy="656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C0649-C11D-BD4D-8EFE-CE7FF541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834"/>
            <a:ext cx="10515600" cy="116490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3A94-C347-CE47-A542-45FFA413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821"/>
            <a:ext cx="10515600" cy="424054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9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8A1F5C-A4F1-48C8-B1EC-E0BE401FAFC6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F7C57-F6DD-4E72-A6F7-CE7CF0AD8D38}"/>
              </a:ext>
            </a:extLst>
          </p:cNvPr>
          <p:cNvSpPr/>
          <p:nvPr userDrawn="1"/>
        </p:nvSpPr>
        <p:spPr>
          <a:xfrm>
            <a:off x="0" y="0"/>
            <a:ext cx="12192000" cy="656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63BA-3EBC-B34A-9568-1F2E5EB2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854"/>
            <a:ext cx="10515600" cy="11649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60A0-7438-3F4D-9D8E-BFF1388ED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45A0E-B5C4-4A48-BF01-ED8C586A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45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A14D02-3BD1-4D2D-9F3E-E7D6FAB209D7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AD2DC9-AF14-42F5-8199-5B784601106F}"/>
              </a:ext>
            </a:extLst>
          </p:cNvPr>
          <p:cNvSpPr/>
          <p:nvPr userDrawn="1"/>
        </p:nvSpPr>
        <p:spPr>
          <a:xfrm>
            <a:off x="0" y="0"/>
            <a:ext cx="12192000" cy="6564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158A-AC85-8848-A8D1-BF22E2BC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2BA58-434A-AF48-8837-93E3AB5EE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6B1CF-38F1-5446-B7A2-0B7DFEBA3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98589-ED16-C344-B8D4-C713E3451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E4C27-A2A9-E14E-BB99-A204B51B5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12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4242F10-2849-422A-BDD9-0EB50E3C2E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C0649-C11D-BD4D-8EFE-CE7FF541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633" y="541886"/>
            <a:ext cx="969609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3A94-C347-CE47-A542-45FFA413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633" y="2008696"/>
            <a:ext cx="969609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79C86E-5FB1-4B59-8AF3-D171A178C3DE}"/>
              </a:ext>
            </a:extLst>
          </p:cNvPr>
          <p:cNvSpPr/>
          <p:nvPr userDrawn="1"/>
        </p:nvSpPr>
        <p:spPr>
          <a:xfrm>
            <a:off x="3" y="-3015"/>
            <a:ext cx="1097103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20968B-2F5B-46D5-9EE0-B804DE662C4F}"/>
              </a:ext>
            </a:extLst>
          </p:cNvPr>
          <p:cNvSpPr/>
          <p:nvPr userDrawn="1"/>
        </p:nvSpPr>
        <p:spPr>
          <a:xfrm>
            <a:off x="3" y="1367572"/>
            <a:ext cx="1097103" cy="1371600"/>
          </a:xfrm>
          <a:prstGeom prst="rect">
            <a:avLst/>
          </a:prstGeom>
          <a:solidFill>
            <a:srgbClr val="5A1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FD825-6DDD-4295-ABAD-303F132B906E}"/>
              </a:ext>
            </a:extLst>
          </p:cNvPr>
          <p:cNvSpPr/>
          <p:nvPr userDrawn="1"/>
        </p:nvSpPr>
        <p:spPr>
          <a:xfrm>
            <a:off x="3" y="2738159"/>
            <a:ext cx="1097103" cy="1371600"/>
          </a:xfrm>
          <a:prstGeom prst="rect">
            <a:avLst/>
          </a:prstGeom>
          <a:solidFill>
            <a:srgbClr val="E5B43B"/>
          </a:solidFill>
          <a:ln>
            <a:solidFill>
              <a:srgbClr val="E6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68FE16-C79F-48C5-BC12-9B56D29881B2}"/>
              </a:ext>
            </a:extLst>
          </p:cNvPr>
          <p:cNvSpPr/>
          <p:nvPr userDrawn="1"/>
        </p:nvSpPr>
        <p:spPr>
          <a:xfrm>
            <a:off x="3" y="4108746"/>
            <a:ext cx="1097103" cy="1371600"/>
          </a:xfrm>
          <a:prstGeom prst="rect">
            <a:avLst/>
          </a:prstGeom>
          <a:solidFill>
            <a:srgbClr val="F2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583707-2967-4B2D-B48D-191112526322}"/>
              </a:ext>
            </a:extLst>
          </p:cNvPr>
          <p:cNvSpPr/>
          <p:nvPr userDrawn="1"/>
        </p:nvSpPr>
        <p:spPr>
          <a:xfrm>
            <a:off x="3" y="5479334"/>
            <a:ext cx="1097103" cy="1371600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63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8A1F5C-A4F1-48C8-B1EC-E0BE401FAFC6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3F7C57-F6DD-4E72-A6F7-CE7CF0AD8D38}"/>
              </a:ext>
            </a:extLst>
          </p:cNvPr>
          <p:cNvSpPr/>
          <p:nvPr userDrawn="1"/>
        </p:nvSpPr>
        <p:spPr>
          <a:xfrm>
            <a:off x="0" y="0"/>
            <a:ext cx="12192000" cy="6850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563BA-3EBC-B34A-9568-1F2E5EB2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857" y="451938"/>
            <a:ext cx="95853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60A0-7438-3F4D-9D8E-BFF1388ED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1859" y="2006631"/>
            <a:ext cx="466689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45A0E-B5C4-4A48-BF01-ED8C586A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0290" y="2006631"/>
            <a:ext cx="466689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6AF42D-3F03-46F2-BF22-E6BF32124C38}"/>
              </a:ext>
            </a:extLst>
          </p:cNvPr>
          <p:cNvSpPr/>
          <p:nvPr userDrawn="1"/>
        </p:nvSpPr>
        <p:spPr>
          <a:xfrm>
            <a:off x="3" y="-3015"/>
            <a:ext cx="1097103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55DF19-9769-4E0A-B582-E2E578736C3C}"/>
              </a:ext>
            </a:extLst>
          </p:cNvPr>
          <p:cNvSpPr/>
          <p:nvPr userDrawn="1"/>
        </p:nvSpPr>
        <p:spPr>
          <a:xfrm>
            <a:off x="3" y="1367572"/>
            <a:ext cx="1097103" cy="1371600"/>
          </a:xfrm>
          <a:prstGeom prst="rect">
            <a:avLst/>
          </a:prstGeom>
          <a:solidFill>
            <a:srgbClr val="5A1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666CFD-2ED7-443C-B815-30B609347D75}"/>
              </a:ext>
            </a:extLst>
          </p:cNvPr>
          <p:cNvSpPr/>
          <p:nvPr userDrawn="1"/>
        </p:nvSpPr>
        <p:spPr>
          <a:xfrm>
            <a:off x="3" y="2738159"/>
            <a:ext cx="1097103" cy="1371600"/>
          </a:xfrm>
          <a:prstGeom prst="rect">
            <a:avLst/>
          </a:prstGeom>
          <a:solidFill>
            <a:srgbClr val="E5B43B"/>
          </a:solidFill>
          <a:ln>
            <a:solidFill>
              <a:srgbClr val="E6B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324D6A-2887-4756-AA8B-0F212BE574A1}"/>
              </a:ext>
            </a:extLst>
          </p:cNvPr>
          <p:cNvSpPr/>
          <p:nvPr userDrawn="1"/>
        </p:nvSpPr>
        <p:spPr>
          <a:xfrm>
            <a:off x="3" y="4108746"/>
            <a:ext cx="1097103" cy="1371600"/>
          </a:xfrm>
          <a:prstGeom prst="rect">
            <a:avLst/>
          </a:prstGeom>
          <a:solidFill>
            <a:srgbClr val="F2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03B5-A0F6-44F1-8690-358C364CD649}"/>
              </a:ext>
            </a:extLst>
          </p:cNvPr>
          <p:cNvSpPr/>
          <p:nvPr userDrawn="1"/>
        </p:nvSpPr>
        <p:spPr>
          <a:xfrm>
            <a:off x="3" y="5479334"/>
            <a:ext cx="1097103" cy="1371600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79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68907C-BB23-402D-B039-F939A0C0EC42}"/>
              </a:ext>
            </a:extLst>
          </p:cNvPr>
          <p:cNvSpPr/>
          <p:nvPr userDrawn="1"/>
        </p:nvSpPr>
        <p:spPr>
          <a:xfrm>
            <a:off x="11343736" y="6564702"/>
            <a:ext cx="848264" cy="293298"/>
          </a:xfrm>
          <a:prstGeom prst="rect">
            <a:avLst/>
          </a:prstGeom>
          <a:solidFill>
            <a:srgbClr val="887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C8629-06C4-7A46-AB09-22F34ED8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80C6-48E9-A34C-A9AB-397E4817F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44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50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71" r:id="rId3"/>
    <p:sldLayoutId id="2147483650" r:id="rId4"/>
    <p:sldLayoutId id="2147483652" r:id="rId5"/>
    <p:sldLayoutId id="2147483653" r:id="rId6"/>
    <p:sldLayoutId id="2147483668" r:id="rId7"/>
    <p:sldLayoutId id="2147483669" r:id="rId8"/>
    <p:sldLayoutId id="2147483665" r:id="rId9"/>
    <p:sldLayoutId id="2147483664" r:id="rId10"/>
    <p:sldLayoutId id="2147483666" r:id="rId11"/>
    <p:sldLayoutId id="2147483667" r:id="rId12"/>
    <p:sldLayoutId id="2147483654" r:id="rId13"/>
    <p:sldLayoutId id="2147483657" r:id="rId14"/>
    <p:sldLayoutId id="2147483670" r:id="rId15"/>
    <p:sldLayoutId id="2147483655" r:id="rId16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my@campramah.or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95C8196-F6EA-43CA-B4E9-AE34FDDC2FD0}"/>
              </a:ext>
            </a:extLst>
          </p:cNvPr>
          <p:cNvSpPr txBox="1">
            <a:spLocks/>
          </p:cNvSpPr>
          <p:nvPr/>
        </p:nvSpPr>
        <p:spPr>
          <a:xfrm>
            <a:off x="7553816" y="-887056"/>
            <a:ext cx="4638184" cy="7761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br>
              <a:rPr lang="en-US" sz="1500" dirty="0"/>
            </a:br>
            <a:r>
              <a:rPr lang="en-US" sz="2500" dirty="0"/>
              <a:t>WELCOME</a:t>
            </a:r>
          </a:p>
          <a:p>
            <a:pPr algn="ctr" defTabSz="914400"/>
            <a:r>
              <a:rPr lang="en-US" sz="2500" dirty="0"/>
              <a:t> while you are waiting ..,</a:t>
            </a:r>
          </a:p>
          <a:p>
            <a:pPr algn="ctr" defTabSz="914400"/>
            <a:endParaRPr lang="en-US" sz="1500" b="1" dirty="0"/>
          </a:p>
          <a:p>
            <a:pPr algn="ctr" defTabSz="914400"/>
            <a:endParaRPr lang="en-US" sz="1500" b="1" dirty="0"/>
          </a:p>
          <a:p>
            <a:pPr algn="ctr" defTabSz="914400"/>
            <a:endParaRPr lang="en-US" sz="1500" b="1" dirty="0"/>
          </a:p>
          <a:p>
            <a:pPr algn="ctr" defTabSz="914400"/>
            <a:endParaRPr lang="en-US" sz="1500" b="1" dirty="0"/>
          </a:p>
          <a:p>
            <a:pPr algn="ctr" defTabSz="914400"/>
            <a:endParaRPr lang="en-US" sz="1500" b="1" dirty="0"/>
          </a:p>
          <a:p>
            <a:pPr algn="ctr" defTabSz="914400"/>
            <a:r>
              <a:rPr lang="en-US" sz="3600" b="1" dirty="0"/>
              <a:t>If we could drone-deliver a care package to you right now, what one thing would you most want?</a:t>
            </a:r>
            <a:br>
              <a:rPr lang="en-US" sz="1500" b="1" dirty="0"/>
            </a:br>
            <a:br>
              <a:rPr lang="en-US" sz="1500" dirty="0"/>
            </a:br>
            <a:endParaRPr lang="en-US" sz="1500" dirty="0"/>
          </a:p>
          <a:p>
            <a:pPr algn="ctr" defTabSz="914400"/>
            <a:endParaRPr lang="en-US" sz="1500" dirty="0"/>
          </a:p>
          <a:p>
            <a:pPr algn="ctr" defTabSz="914400"/>
            <a:endParaRPr lang="en-US" sz="1500" dirty="0"/>
          </a:p>
          <a:p>
            <a:pPr algn="ctr" defTabSz="914400"/>
            <a:br>
              <a:rPr lang="en-US" sz="1500" dirty="0"/>
            </a:br>
            <a:br>
              <a:rPr lang="en-US" sz="1500" dirty="0"/>
            </a:br>
            <a:r>
              <a:rPr lang="en-US" sz="2500" b="1" i="1" dirty="0"/>
              <a:t>Use chat </a:t>
            </a:r>
            <a:r>
              <a:rPr lang="en-US" sz="2500" i="1" dirty="0"/>
              <a:t>to share your answer, ask questions, offer ideas throughout the hour.</a:t>
            </a:r>
            <a:endParaRPr lang="en-US" sz="1500" i="1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2DACF64-587B-44B8-BFCB-7AE55D88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648" r="39207" b="-1"/>
          <a:stretch/>
        </p:blipFill>
        <p:spPr>
          <a:xfrm>
            <a:off x="0" y="0"/>
            <a:ext cx="7553816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8E99B7-A0A6-408C-B362-E620CB4B738F}"/>
              </a:ext>
            </a:extLst>
          </p:cNvPr>
          <p:cNvSpPr/>
          <p:nvPr/>
        </p:nvSpPr>
        <p:spPr>
          <a:xfrm>
            <a:off x="0" y="0"/>
            <a:ext cx="7553816" cy="1200329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4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All Together Now </a:t>
            </a:r>
          </a:p>
          <a:p>
            <a:pPr algn="ctr"/>
            <a:endParaRPr lang="en-US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i="1" dirty="0"/>
              <a:t>Matching Grant from the Harold Grinspoon Foundation </a:t>
            </a:r>
          </a:p>
        </p:txBody>
      </p:sp>
    </p:spTree>
    <p:extLst>
      <p:ext uri="{BB962C8B-B14F-4D97-AF65-F5344CB8AC3E}">
        <p14:creationId xmlns:p14="http://schemas.microsoft.com/office/powerpoint/2010/main" val="202224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AE98-CA6E-446C-91B9-3D7F183E8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460" y="1377953"/>
            <a:ext cx="9696091" cy="4847757"/>
          </a:xfrm>
        </p:spPr>
        <p:txBody>
          <a:bodyPr anchor="t"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Marketing and PR resources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for Support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Talking Points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Appeal Letters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Thank You Letters 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Social media post ideas 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JewishCampStrong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6565" lvl="1" algn="l"/>
            <a:r>
              <a:rPr lang="en-US" dirty="0">
                <a:solidFill>
                  <a:schemeClr val="accent1"/>
                </a:solidFill>
              </a:rPr>
              <a:t>		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marL="456565" lvl="1" algn="l"/>
            <a:endParaRPr lang="en-US" dirty="0"/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14184C-D43A-41EB-968E-D71F79DF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Toolbox - Coming Soon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51029-22BE-4AD0-9CA8-138516CC54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" t="21798" r="5310" b="32743"/>
          <a:stretch/>
        </p:blipFill>
        <p:spPr>
          <a:xfrm rot="21243451">
            <a:off x="7349849" y="2872306"/>
            <a:ext cx="4373881" cy="23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1D2E-CE77-4D6B-9BD0-BF2F0873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jumping in the air&#10;&#10;Description automatically generated">
            <a:extLst>
              <a:ext uri="{FF2B5EF4-FFF2-40B4-BE49-F238E27FC236}">
                <a16:creationId xmlns:a16="http://schemas.microsoft.com/office/drawing/2014/main" id="{D2AC3AF8-2D88-4B8F-8340-BBA771014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578" y="-381430"/>
            <a:ext cx="11078422" cy="76208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C9214-6FCD-4BA8-98D6-2590B861B7E2}"/>
              </a:ext>
            </a:extLst>
          </p:cNvPr>
          <p:cNvSpPr txBox="1"/>
          <p:nvPr/>
        </p:nvSpPr>
        <p:spPr>
          <a:xfrm>
            <a:off x="6995160" y="290426"/>
            <a:ext cx="490347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143109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2DF26-0E95-4FD2-B931-6852C8A75A9A}"/>
              </a:ext>
            </a:extLst>
          </p:cNvPr>
          <p:cNvSpPr txBox="1"/>
          <p:nvPr/>
        </p:nvSpPr>
        <p:spPr>
          <a:xfrm>
            <a:off x="3619499" y="1238251"/>
            <a:ext cx="5629275" cy="18573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3C0E5-81E9-4C09-9247-24A58DBB83E8}"/>
              </a:ext>
            </a:extLst>
          </p:cNvPr>
          <p:cNvSpPr txBox="1"/>
          <p:nvPr/>
        </p:nvSpPr>
        <p:spPr>
          <a:xfrm>
            <a:off x="3013817" y="4317357"/>
            <a:ext cx="6840638" cy="223391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E1F20-A532-47BA-A2BF-3522C53A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632" y="1345915"/>
            <a:ext cx="9696091" cy="4961366"/>
          </a:xfrm>
        </p:spPr>
        <p:txBody>
          <a:bodyPr/>
          <a:lstStyle/>
          <a:p>
            <a:r>
              <a:rPr lang="en-US" dirty="0"/>
              <a:t>Inform, Engage, Ask Major Donors</a:t>
            </a:r>
          </a:p>
          <a:p>
            <a:r>
              <a:rPr lang="en-US" dirty="0"/>
              <a:t>Submit Gifts to HGF</a:t>
            </a:r>
          </a:p>
          <a:p>
            <a:r>
              <a:rPr lang="en-US" dirty="0"/>
              <a:t>Prep for Public Phase</a:t>
            </a:r>
          </a:p>
          <a:p>
            <a:endParaRPr lang="en-US" sz="4000" dirty="0">
              <a:solidFill>
                <a:schemeClr val="accent1"/>
              </a:solidFill>
            </a:endParaRPr>
          </a:p>
          <a:p>
            <a:r>
              <a:rPr lang="en-US" sz="4000" dirty="0">
                <a:solidFill>
                  <a:schemeClr val="accent1"/>
                </a:solidFill>
              </a:rPr>
              <a:t>Resources</a:t>
            </a:r>
            <a:endParaRPr lang="en-US" sz="4000" dirty="0"/>
          </a:p>
          <a:p>
            <a:endParaRPr lang="en-US" dirty="0"/>
          </a:p>
          <a:p>
            <a:r>
              <a:rPr lang="en-US" dirty="0"/>
              <a:t>JCamp 180 Mentor </a:t>
            </a:r>
          </a:p>
          <a:p>
            <a:r>
              <a:rPr lang="en-US" dirty="0">
                <a:solidFill>
                  <a:schemeClr val="accent2"/>
                </a:solidFill>
              </a:rPr>
              <a:t>Weekly drop-in session on Tuesdays at 2pm</a:t>
            </a:r>
          </a:p>
          <a:p>
            <a:r>
              <a:rPr lang="en-US" b="1" dirty="0"/>
              <a:t>jcamp180.org/</a:t>
            </a:r>
            <a:r>
              <a:rPr lang="en-US" b="1" dirty="0">
                <a:solidFill>
                  <a:schemeClr val="accent1"/>
                </a:solidFill>
              </a:rPr>
              <a:t>all-together-now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0604C-75E1-4630-BFF7-42CA881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Recap – Do Now</a:t>
            </a:r>
          </a:p>
        </p:txBody>
      </p:sp>
    </p:spTree>
    <p:extLst>
      <p:ext uri="{BB962C8B-B14F-4D97-AF65-F5344CB8AC3E}">
        <p14:creationId xmlns:p14="http://schemas.microsoft.com/office/powerpoint/2010/main" val="212654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9A4D-CB0E-4683-B9CE-03CB70E2B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954" y="222910"/>
            <a:ext cx="10596716" cy="1325563"/>
          </a:xfrm>
        </p:spPr>
        <p:txBody>
          <a:bodyPr/>
          <a:lstStyle/>
          <a:p>
            <a:r>
              <a:rPr lang="en-US" dirty="0"/>
              <a:t>What topics would be most helpful to you?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Email </a:t>
            </a:r>
            <a:r>
              <a:rPr lang="en-US" u="sng" dirty="0">
                <a:solidFill>
                  <a:schemeClr val="accent1"/>
                </a:solidFill>
              </a:rPr>
              <a:t>Julia@hgf.org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F8217387-45A9-4A0F-A417-CA4211AEA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80" r="1" b="13859"/>
          <a:stretch/>
        </p:blipFill>
        <p:spPr>
          <a:xfrm rot="21480000">
            <a:off x="2183563" y="2740156"/>
            <a:ext cx="7824875" cy="37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EE8A3436-561B-4C14-A08D-B5EEA1B44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C381F-14E7-4F06-BB4F-7EF9B495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94"/>
            <a:ext cx="10515600" cy="1164902"/>
          </a:xfrm>
        </p:spPr>
        <p:txBody>
          <a:bodyPr/>
          <a:lstStyle/>
          <a:p>
            <a:pPr algn="ctr"/>
            <a:r>
              <a:rPr lang="en-US" sz="3200" dirty="0"/>
              <a:t>AGENDA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270C9-FCBC-44CD-B961-82950BBF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832245"/>
            <a:ext cx="10515600" cy="4922579"/>
          </a:xfrm>
        </p:spPr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accent6"/>
                </a:solidFill>
              </a:rPr>
              <a:t>Updates</a:t>
            </a: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accent2"/>
                </a:solidFill>
              </a:rPr>
              <a:t>Field reports: </a:t>
            </a:r>
            <a:r>
              <a:rPr lang="en-US" sz="4000" dirty="0"/>
              <a:t>Sharing from Camps &amp;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accent1"/>
                </a:solidFill>
              </a:rPr>
              <a:t>Answer your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chemeClr val="accent6"/>
                </a:solidFill>
              </a:rPr>
              <a:t>What’s next? </a:t>
            </a:r>
            <a:r>
              <a:rPr lang="en-US" sz="4000" dirty="0"/>
              <a:t>A look up ahead</a:t>
            </a:r>
            <a:endParaRPr lang="en-US" sz="4000" i="1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Recap and Resources</a:t>
            </a:r>
          </a:p>
          <a:p>
            <a:br>
              <a:rPr lang="en-US" dirty="0"/>
            </a:br>
            <a:r>
              <a:rPr lang="en-US" dirty="0"/>
              <a:t>            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10E51-31A4-4AE8-B064-65BD9017D4F9}"/>
              </a:ext>
            </a:extLst>
          </p:cNvPr>
          <p:cNvSpPr/>
          <p:nvPr/>
        </p:nvSpPr>
        <p:spPr>
          <a:xfrm>
            <a:off x="758190" y="6015631"/>
            <a:ext cx="10416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All Together Now </a:t>
            </a: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i="1" dirty="0"/>
              <a:t>Matching Grant from the Harold Grinspoon Foundation </a:t>
            </a:r>
          </a:p>
        </p:txBody>
      </p:sp>
    </p:spTree>
    <p:extLst>
      <p:ext uri="{BB962C8B-B14F-4D97-AF65-F5344CB8AC3E}">
        <p14:creationId xmlns:p14="http://schemas.microsoft.com/office/powerpoint/2010/main" val="293238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 down the street&#10;&#10;Description automatically generated">
            <a:extLst>
              <a:ext uri="{FF2B5EF4-FFF2-40B4-BE49-F238E27FC236}">
                <a16:creationId xmlns:a16="http://schemas.microsoft.com/office/drawing/2014/main" id="{EE8A3436-561B-4C14-A08D-B5EEA1B44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351605-17DD-4456-A931-8E21980D6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678" y="1594884"/>
            <a:ext cx="9548037" cy="4401879"/>
          </a:xfrm>
        </p:spPr>
        <p:txBody>
          <a:bodyPr>
            <a:normAutofit/>
          </a:bodyPr>
          <a:lstStyle/>
          <a:p>
            <a:r>
              <a:rPr lang="en-US" b="1" dirty="0"/>
              <a:t>Schechter Spark </a:t>
            </a:r>
          </a:p>
          <a:p>
            <a:r>
              <a:rPr lang="en-US" b="1" dirty="0"/>
              <a:t>The Show Must Go Online!</a:t>
            </a:r>
          </a:p>
          <a:p>
            <a:r>
              <a:rPr lang="en-US" i="1" dirty="0"/>
              <a:t>BE THE SPARK, LIGHT THE WAY.</a:t>
            </a:r>
            <a:endParaRPr lang="en-US" dirty="0"/>
          </a:p>
          <a:p>
            <a:r>
              <a:rPr lang="en-US" b="1" dirty="0"/>
              <a:t>An online celebration honoring the legacy of Rabbi Joshua &amp; Goldie </a:t>
            </a:r>
            <a:r>
              <a:rPr lang="en-US" b="1" dirty="0" err="1"/>
              <a:t>Stampfer</a:t>
            </a:r>
            <a:r>
              <a:rPr lang="en-US" b="1" dirty="0"/>
              <a:t>, Z”L</a:t>
            </a:r>
            <a:endParaRPr lang="en-US" dirty="0"/>
          </a:p>
          <a:p>
            <a:r>
              <a:rPr lang="en-US" dirty="0"/>
              <a:t>May 3, 2020 – 11:00 am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70C2DC4-F266-497B-BCD8-FF444CBD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5" y="-472448"/>
            <a:ext cx="3901448" cy="3901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450AD-42C2-49E5-8487-CF1E0B40F5AA}"/>
              </a:ext>
            </a:extLst>
          </p:cNvPr>
          <p:cNvSpPr txBox="1"/>
          <p:nvPr/>
        </p:nvSpPr>
        <p:spPr>
          <a:xfrm>
            <a:off x="2275249" y="5301327"/>
            <a:ext cx="969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Julie </a:t>
            </a:r>
            <a:r>
              <a:rPr lang="en-US" sz="2800" dirty="0" err="1"/>
              <a:t>Shumofsky</a:t>
            </a:r>
            <a:r>
              <a:rPr lang="en-US" sz="2800" dirty="0"/>
              <a:t> </a:t>
            </a:r>
            <a:r>
              <a:rPr lang="en-US" sz="2800" dirty="0" err="1"/>
              <a:t>Chivo</a:t>
            </a:r>
            <a:r>
              <a:rPr lang="en-US" sz="2800" dirty="0"/>
              <a:t>,  Camp Solomon Schechter</a:t>
            </a:r>
          </a:p>
        </p:txBody>
      </p:sp>
    </p:spTree>
    <p:extLst>
      <p:ext uri="{BB962C8B-B14F-4D97-AF65-F5344CB8AC3E}">
        <p14:creationId xmlns:p14="http://schemas.microsoft.com/office/powerpoint/2010/main" val="200110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4318-AFAC-4CB2-BC27-43D13E2A9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6AD19-F64D-43F6-B1CD-0234AA51D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BF5BD035-1993-4195-8644-40365722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97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AAC1A-B98D-48C0-97F8-900DDA060CC6}"/>
              </a:ext>
            </a:extLst>
          </p:cNvPr>
          <p:cNvSpPr txBox="1"/>
          <p:nvPr/>
        </p:nvSpPr>
        <p:spPr>
          <a:xfrm>
            <a:off x="9224010" y="1122362"/>
            <a:ext cx="296799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86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4CFF-A815-4B01-AF60-9AA76EA3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Amy                           </a:t>
            </a:r>
            <a:r>
              <a:rPr lang="en-US" dirty="0" err="1"/>
              <a:t>Amy</a:t>
            </a:r>
            <a:r>
              <a:rPr lang="en-US" dirty="0"/>
              <a:t> </a:t>
            </a:r>
            <a:r>
              <a:rPr lang="en-US" dirty="0" err="1"/>
              <a:t>Skopp</a:t>
            </a:r>
            <a:r>
              <a:rPr lang="en-US" dirty="0"/>
              <a:t> Cooper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ACD18-554B-4631-98AE-615F339B18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Executive Director</a:t>
            </a:r>
          </a:p>
          <a:p>
            <a:r>
              <a:rPr lang="en-US" dirty="0"/>
              <a:t>Ramah Nyack</a:t>
            </a:r>
          </a:p>
          <a:p>
            <a:endParaRPr lang="en-US" dirty="0"/>
          </a:p>
          <a:p>
            <a:r>
              <a:rPr lang="en-US" dirty="0"/>
              <a:t> National Associate Director</a:t>
            </a:r>
          </a:p>
          <a:p>
            <a:r>
              <a:rPr lang="en-US" dirty="0"/>
              <a:t>National Ramah Commission</a:t>
            </a:r>
            <a:br>
              <a:rPr lang="en-US" dirty="0"/>
            </a:br>
            <a:endParaRPr lang="en-US" dirty="0"/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amy@campramah.org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Year-Round Staff – Ramah Day Camp In Nyack">
            <a:extLst>
              <a:ext uri="{FF2B5EF4-FFF2-40B4-BE49-F238E27FC236}">
                <a16:creationId xmlns:a16="http://schemas.microsoft.com/office/drawing/2014/main" id="{5E6B607E-8F40-4C24-8D17-54819ABAE5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16" y="-78399"/>
            <a:ext cx="5060751" cy="66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25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12FF-3E4A-42EE-80CF-065BEDA35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59944-11F7-44C3-8358-9919B045F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standing in front of a body of water&#10;&#10;Description automatically generated">
            <a:extLst>
              <a:ext uri="{FF2B5EF4-FFF2-40B4-BE49-F238E27FC236}">
                <a16:creationId xmlns:a16="http://schemas.microsoft.com/office/drawing/2014/main" id="{C6C3AFCB-835E-4EC1-BE46-C78201E2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800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B7AE1-C012-4987-A74B-39B83DEDEEF2}"/>
              </a:ext>
            </a:extLst>
          </p:cNvPr>
          <p:cNvSpPr txBox="1"/>
          <p:nvPr/>
        </p:nvSpPr>
        <p:spPr>
          <a:xfrm>
            <a:off x="3017520" y="522456"/>
            <a:ext cx="414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38705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CB7F-31D2-46FF-915D-3F5FFB458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7" y="94446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Strategy and Tactics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A238A6-5AA4-4C24-9F76-FC1D98DC06C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6902913"/>
              </p:ext>
            </p:extLst>
          </p:nvPr>
        </p:nvGraphicFramePr>
        <p:xfrm>
          <a:off x="452762" y="1224812"/>
          <a:ext cx="10824200" cy="6275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6822">
                  <a:extLst>
                    <a:ext uri="{9D8B030D-6E8A-4147-A177-3AD203B41FA5}">
                      <a16:colId xmlns:a16="http://schemas.microsoft.com/office/drawing/2014/main" val="1055839618"/>
                    </a:ext>
                  </a:extLst>
                </a:gridCol>
                <a:gridCol w="3748943">
                  <a:extLst>
                    <a:ext uri="{9D8B030D-6E8A-4147-A177-3AD203B41FA5}">
                      <a16:colId xmlns:a16="http://schemas.microsoft.com/office/drawing/2014/main" val="2440149529"/>
                    </a:ext>
                  </a:extLst>
                </a:gridCol>
                <a:gridCol w="3998435">
                  <a:extLst>
                    <a:ext uri="{9D8B030D-6E8A-4147-A177-3AD203B41FA5}">
                      <a16:colId xmlns:a16="http://schemas.microsoft.com/office/drawing/2014/main" val="2972365321"/>
                    </a:ext>
                  </a:extLst>
                </a:gridCol>
              </a:tblGrid>
              <a:tr h="380459">
                <a:tc>
                  <a:txBody>
                    <a:bodyPr/>
                    <a:lstStyle/>
                    <a:p>
                      <a:pPr algn="ctr"/>
                      <a:endParaRPr lang="en-US" sz="1900" b="1"/>
                    </a:p>
                    <a:p>
                      <a:pPr algn="ctr"/>
                      <a:r>
                        <a:rPr lang="en-US" sz="1900" b="1"/>
                        <a:t>April</a:t>
                      </a:r>
                    </a:p>
                    <a:p>
                      <a:pPr algn="ctr"/>
                      <a:endParaRPr lang="en-US" sz="1900" b="1"/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/>
                    </a:p>
                    <a:p>
                      <a:pPr algn="ctr"/>
                      <a:r>
                        <a:rPr lang="en-US" sz="1900" b="1"/>
                        <a:t>May / June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/>
                    </a:p>
                    <a:p>
                      <a:pPr algn="ctr"/>
                      <a:r>
                        <a:rPr lang="en-US" sz="1900" b="1"/>
                        <a:t>Fall / December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364061"/>
                  </a:ext>
                </a:extLst>
              </a:tr>
              <a:tr h="325229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8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000" dirty="0"/>
                        <a:t>Gather your </a:t>
                      </a:r>
                      <a:r>
                        <a:rPr lang="en-US" sz="2000" b="1" dirty="0"/>
                        <a:t>volunteer team </a:t>
                      </a:r>
                      <a:endParaRPr lang="en-US" sz="20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000" dirty="0"/>
                        <a:t>Engage your</a:t>
                      </a:r>
                      <a:r>
                        <a:rPr lang="en-US" sz="2000" b="0" dirty="0"/>
                        <a:t> </a:t>
                      </a:r>
                      <a:r>
                        <a:rPr lang="en-US" sz="2000" b="1" dirty="0"/>
                        <a:t>Inner Circle</a:t>
                      </a:r>
                      <a:endParaRPr lang="en-US" sz="2000" dirty="0"/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000" dirty="0"/>
                        <a:t>One or a few </a:t>
                      </a:r>
                      <a:r>
                        <a:rPr lang="en-US" sz="2000" b="1" dirty="0"/>
                        <a:t>Major Gifts</a:t>
                      </a:r>
                      <a:r>
                        <a:rPr lang="en-US" sz="2000" dirty="0"/>
                        <a:t>?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2000" dirty="0"/>
                        <a:t>Start planning broader public campaign (Go/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000" dirty="0"/>
                        <a:t>     No-Go Announcement)</a:t>
                      </a:r>
                    </a:p>
                    <a:p>
                      <a:pPr marL="0" indent="0" algn="l">
                        <a:buNone/>
                      </a:pPr>
                      <a:endParaRPr lang="en-US" sz="1800" dirty="0"/>
                    </a:p>
                    <a:p>
                      <a:pPr marL="0" indent="0" algn="l">
                        <a:buNone/>
                      </a:pPr>
                      <a:endParaRPr lang="en-US" sz="1800" dirty="0"/>
                    </a:p>
                    <a:p>
                      <a:pPr marL="0" indent="0" algn="ctr">
                        <a:buNone/>
                      </a:pPr>
                      <a:endParaRPr lang="en-US" sz="1800" dirty="0"/>
                    </a:p>
                    <a:p>
                      <a:pPr marL="0" indent="0" algn="ctr">
                        <a:buNone/>
                      </a:pPr>
                      <a:endParaRPr lang="en-US" sz="2400" dirty="0"/>
                    </a:p>
                    <a:p>
                      <a:pPr marL="0" indent="0" algn="l">
                        <a:buNone/>
                      </a:pPr>
                      <a:endParaRPr lang="en-US" dirty="0"/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a typeface="+mn-lt"/>
                        <a:cs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a typeface="+mn-lt"/>
                        <a:cs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a typeface="+mn-lt"/>
                        <a:cs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a typeface="+mn-lt"/>
                        <a:cs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a typeface="+mn-lt"/>
                          <a:cs typeface="+mn-lt"/>
                        </a:rPr>
                        <a:t>Broader Public Phase 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900" b="0"/>
                    </a:p>
                    <a:p>
                      <a:pPr marL="0" indent="0" algn="l">
                        <a:buNone/>
                      </a:pPr>
                      <a:endParaRPr lang="en-US" sz="1900" b="0"/>
                    </a:p>
                    <a:p>
                      <a:pPr marL="0" indent="0" algn="l">
                        <a:buNone/>
                      </a:pPr>
                      <a:endParaRPr lang="en-US" sz="1900" b="0"/>
                    </a:p>
                    <a:p>
                      <a:pPr marL="0" indent="0" algn="l">
                        <a:buNone/>
                      </a:pPr>
                      <a:endParaRPr lang="en-US" sz="1900" b="0"/>
                    </a:p>
                    <a:p>
                      <a:pPr marL="0" indent="0" algn="ctr">
                        <a:buNone/>
                      </a:pPr>
                      <a:r>
                        <a:rPr lang="en-US" sz="2400" b="0"/>
                        <a:t>End of Year Campaign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400" b="0"/>
                        <a:t>+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2400" b="0"/>
                        <a:t>Celebration Phase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630506"/>
                  </a:ext>
                </a:extLst>
              </a:tr>
              <a:tr h="73067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800" b="1">
                          <a:ea typeface="+mn-lt"/>
                          <a:cs typeface="+mn-lt"/>
                        </a:rPr>
                        <a:t>Major Gifts 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Many Gifts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/>
                        <a:t>Finish line</a:t>
                      </a:r>
                    </a:p>
                  </a:txBody>
                  <a:tcPr marL="97940" marR="97940" marT="48971" marB="4897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53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0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C381F-14E7-4F06-BB4F-7EF9B495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5989955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br>
              <a:rPr lang="en-US" sz="8800" dirty="0">
                <a:solidFill>
                  <a:schemeClr val="accent4">
                    <a:lumMod val="75000"/>
                  </a:schemeClr>
                </a:solidFill>
                <a:latin typeface="Bernard MT Condensed" panose="02050806060905020404" pitchFamily="18" charset="0"/>
              </a:rPr>
            </a:br>
            <a:r>
              <a:rPr lang="en-US" sz="8800" dirty="0">
                <a:solidFill>
                  <a:schemeClr val="accent4">
                    <a:lumMod val="75000"/>
                  </a:schemeClr>
                </a:solidFill>
                <a:latin typeface="Bernard MT Condensed" panose="02050806060905020404" pitchFamily="18" charset="0"/>
              </a:rPr>
              <a:t>Successes and challenges</a:t>
            </a:r>
            <a:br>
              <a:rPr lang="en-US" sz="8800" dirty="0">
                <a:solidFill>
                  <a:schemeClr val="accent4">
                    <a:lumMod val="75000"/>
                  </a:schemeClr>
                </a:solidFill>
                <a:latin typeface="Bernard MT Condensed" panose="02050806060905020404" pitchFamily="18" charset="0"/>
              </a:rPr>
            </a:br>
            <a:endParaRPr lang="en-US" sz="8800" dirty="0">
              <a:solidFill>
                <a:schemeClr val="accent4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24F33314-30B8-44B9-BE99-B04D9B34C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17851">
            <a:off x="8159935" y="1426198"/>
            <a:ext cx="3181839" cy="31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CC2"/>
      </a:accent1>
      <a:accent2>
        <a:srgbClr val="F15D22"/>
      </a:accent2>
      <a:accent3>
        <a:srgbClr val="591F00"/>
      </a:accent3>
      <a:accent4>
        <a:srgbClr val="E5B53B"/>
      </a:accent4>
      <a:accent5>
        <a:srgbClr val="887469"/>
      </a:accent5>
      <a:accent6>
        <a:srgbClr val="70AD47"/>
      </a:accent6>
      <a:hlink>
        <a:srgbClr val="055F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516624621494BADAF0B02C0DF353F" ma:contentTypeVersion="10" ma:contentTypeDescription="Create a new document." ma:contentTypeScope="" ma:versionID="89f24a85a1378276c9acc9c001975159">
  <xsd:schema xmlns:xsd="http://www.w3.org/2001/XMLSchema" xmlns:xs="http://www.w3.org/2001/XMLSchema" xmlns:p="http://schemas.microsoft.com/office/2006/metadata/properties" xmlns:ns3="ea8ead01-050c-4a15-9932-30d10577c760" targetNamespace="http://schemas.microsoft.com/office/2006/metadata/properties" ma:root="true" ma:fieldsID="1744758eb42c5f98876b843270bc5f6b" ns3:_="">
    <xsd:import namespace="ea8ead01-050c-4a15-9932-30d10577c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ead01-050c-4a15-9932-30d10577c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12C349-740B-4F4A-89D1-3D4C479E2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8ead01-050c-4a15-9932-30d10577c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B9E28-EA86-434C-9802-89F630AE4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E6F1C2-0962-4AF3-953A-54C072AC6F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330</Words>
  <Application>Microsoft Office PowerPoint</Application>
  <PresentationFormat>Widescreen</PresentationFormat>
  <Paragraphs>99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Bernard MT Condensed</vt:lpstr>
      <vt:lpstr>Calibri</vt:lpstr>
      <vt:lpstr>Gill Sans MT</vt:lpstr>
      <vt:lpstr>Office Theme</vt:lpstr>
      <vt:lpstr>PowerPoint Presentation</vt:lpstr>
      <vt:lpstr>AGENDA </vt:lpstr>
      <vt:lpstr>PowerPoint Presentation</vt:lpstr>
      <vt:lpstr>PowerPoint Presentation</vt:lpstr>
      <vt:lpstr>PowerPoint Presentation</vt:lpstr>
      <vt:lpstr>Amy                           Amy Skopp Cooper</vt:lpstr>
      <vt:lpstr>PowerPoint Presentation</vt:lpstr>
      <vt:lpstr>Strategy and Tactics</vt:lpstr>
      <vt:lpstr> Successes and challenges </vt:lpstr>
      <vt:lpstr>Your Toolbox - Coming Soon</vt:lpstr>
      <vt:lpstr>PowerPoint Presentation</vt:lpstr>
      <vt:lpstr>Recap – Do Now</vt:lpstr>
      <vt:lpstr>What topics would be most helpful to you?   Email Julia@hgf.org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while you are waiting ..  If we could drone-deliver a care package to you right now, what one thing would you most want?    Please feel free to  use chat to ask your questions and comments throughout the hour.</dc:title>
  <dc:creator>Jill Paul</dc:creator>
  <cp:lastModifiedBy>Kevin Martone</cp:lastModifiedBy>
  <cp:revision>16</cp:revision>
  <dcterms:created xsi:type="dcterms:W3CDTF">2020-04-20T18:41:52Z</dcterms:created>
  <dcterms:modified xsi:type="dcterms:W3CDTF">2020-04-21T17:49:57Z</dcterms:modified>
</cp:coreProperties>
</file>