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7"/>
  </p:handoutMasterIdLst>
  <p:sldIdLst>
    <p:sldId id="257" r:id="rId2"/>
    <p:sldId id="258" r:id="rId3"/>
    <p:sldId id="261" r:id="rId4"/>
    <p:sldId id="259" r:id="rId5"/>
    <p:sldId id="264" r:id="rId6"/>
    <p:sldId id="263" r:id="rId7"/>
    <p:sldId id="276" r:id="rId8"/>
    <p:sldId id="265" r:id="rId9"/>
    <p:sldId id="266" r:id="rId10"/>
    <p:sldId id="267" r:id="rId11"/>
    <p:sldId id="268" r:id="rId12"/>
    <p:sldId id="269" r:id="rId13"/>
    <p:sldId id="270" r:id="rId14"/>
    <p:sldId id="271" r:id="rId15"/>
    <p:sldId id="272" r:id="rId16"/>
    <p:sldId id="277" r:id="rId17"/>
    <p:sldId id="278" r:id="rId18"/>
    <p:sldId id="274" r:id="rId19"/>
    <p:sldId id="273" r:id="rId20"/>
    <p:sldId id="275" r:id="rId21"/>
    <p:sldId id="279" r:id="rId22"/>
    <p:sldId id="280" r:id="rId23"/>
    <p:sldId id="281" r:id="rId24"/>
    <p:sldId id="282" r:id="rId25"/>
    <p:sldId id="283" r:id="rId26"/>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18" autoAdjust="0"/>
    <p:restoredTop sz="94660"/>
  </p:normalViewPr>
  <p:slideViewPr>
    <p:cSldViewPr>
      <p:cViewPr>
        <p:scale>
          <a:sx n="118" d="100"/>
          <a:sy n="118" d="100"/>
        </p:scale>
        <p:origin x="-1566" y="-72"/>
      </p:cViewPr>
      <p:guideLst>
        <p:guide orient="horz" pos="2160"/>
        <p:guide pos="2880"/>
      </p:guideLst>
    </p:cSldViewPr>
  </p:slideViewPr>
  <p:notesTextViewPr>
    <p:cViewPr>
      <p:scale>
        <a:sx n="1" d="1"/>
        <a:sy n="1" d="1"/>
      </p:scale>
      <p:origin x="0" y="0"/>
    </p:cViewPr>
  </p:notesTextViewPr>
  <p:notesViewPr>
    <p:cSldViewPr>
      <p:cViewPr varScale="1">
        <p:scale>
          <a:sx n="87" d="100"/>
          <a:sy n="87" d="100"/>
        </p:scale>
        <p:origin x="-3804" y="-78"/>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a:defRPr sz="1200"/>
            </a:lvl1pPr>
          </a:lstStyle>
          <a:p>
            <a:fld id="{170B4A43-296F-4162-AC2A-39C3430430C9}" type="slidenum">
              <a:rPr lang="en-US" smtClean="0"/>
              <a:t>‹#›</a:t>
            </a:fld>
            <a:endParaRPr lang="en-US"/>
          </a:p>
        </p:txBody>
      </p:sp>
    </p:spTree>
    <p:extLst>
      <p:ext uri="{BB962C8B-B14F-4D97-AF65-F5344CB8AC3E}">
        <p14:creationId xmlns:p14="http://schemas.microsoft.com/office/powerpoint/2010/main" val="140846505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40827C-A85B-40B8-B387-32642D901281}" type="datetimeFigureOut">
              <a:rPr lang="en-US" smtClean="0"/>
              <a:t>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696706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40827C-A85B-40B8-B387-32642D901281}" type="datetimeFigureOut">
              <a:rPr lang="en-US" smtClean="0"/>
              <a:t>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794751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40827C-A85B-40B8-B387-32642D901281}" type="datetimeFigureOut">
              <a:rPr lang="en-US" smtClean="0"/>
              <a:t>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268279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40827C-A85B-40B8-B387-32642D901281}" type="datetimeFigureOut">
              <a:rPr lang="en-US" smtClean="0"/>
              <a:t>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355060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40827C-A85B-40B8-B387-32642D901281}" type="datetimeFigureOut">
              <a:rPr lang="en-US" smtClean="0"/>
              <a:t>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4220822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40827C-A85B-40B8-B387-32642D901281}" type="datetimeFigureOut">
              <a:rPr lang="en-US" smtClean="0"/>
              <a:t>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2059360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40827C-A85B-40B8-B387-32642D901281}" type="datetimeFigureOut">
              <a:rPr lang="en-US" smtClean="0"/>
              <a:t>1/9/2013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611475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40827C-A85B-40B8-B387-32642D901281}" type="datetimeFigureOut">
              <a:rPr lang="en-US" smtClean="0"/>
              <a:t>1/9/2013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349548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40827C-A85B-40B8-B387-32642D901281}" type="datetimeFigureOut">
              <a:rPr lang="en-US" smtClean="0"/>
              <a:t>1/9/2013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180453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40827C-A85B-40B8-B387-32642D901281}" type="datetimeFigureOut">
              <a:rPr lang="en-US" smtClean="0"/>
              <a:t>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2973039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40827C-A85B-40B8-B387-32642D901281}" type="datetimeFigureOut">
              <a:rPr lang="en-US" smtClean="0"/>
              <a:t>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442216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40827C-A85B-40B8-B387-32642D901281}" type="datetimeFigureOut">
              <a:rPr lang="en-US" smtClean="0"/>
              <a:t>1/9/2013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D3B52-6652-43F0-9C4B-E195A96E2254}" type="slidenum">
              <a:rPr lang="en-US" smtClean="0"/>
              <a:t>‹#›</a:t>
            </a:fld>
            <a:endParaRPr lang="en-US"/>
          </a:p>
        </p:txBody>
      </p:sp>
    </p:spTree>
    <p:extLst>
      <p:ext uri="{BB962C8B-B14F-4D97-AF65-F5344CB8AC3E}">
        <p14:creationId xmlns:p14="http://schemas.microsoft.com/office/powerpoint/2010/main" val="870865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0.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4.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5.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6.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7.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8.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9.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6.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4.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0.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4.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5.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4.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7.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5.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6.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7.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8.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9.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1752600" y="1953901"/>
            <a:ext cx="5945508" cy="4127327"/>
          </a:xfrm>
        </p:spPr>
        <p:txBody>
          <a:bodyPr>
            <a:noAutofit/>
          </a:bodyPr>
          <a:lstStyle/>
          <a:p>
            <a:pPr algn="l">
              <a:lnSpc>
                <a:spcPct val="130000"/>
              </a:lnSpc>
            </a:pPr>
            <a:endParaRPr lang="en-US" sz="2000" b="1" dirty="0">
              <a:solidFill>
                <a:srgbClr val="090809"/>
              </a:solidFill>
              <a:latin typeface="Helvetica 65 Medium"/>
              <a:cs typeface="Aharoni" pitchFamily="2" charset="-79"/>
            </a:endParaRPr>
          </a:p>
          <a:p>
            <a:pPr algn="l">
              <a:lnSpc>
                <a:spcPct val="130000"/>
              </a:lnSpc>
            </a:pPr>
            <a:r>
              <a:rPr lang="en-US" sz="2800" b="1" dirty="0" smtClean="0">
                <a:solidFill>
                  <a:srgbClr val="090809"/>
                </a:solidFill>
                <a:latin typeface="Helvetica 65 Medium"/>
                <a:cs typeface="Aharoni" pitchFamily="2" charset="-79"/>
              </a:rPr>
              <a:t>January 10, 2013</a:t>
            </a:r>
          </a:p>
          <a:p>
            <a:pPr algn="l">
              <a:lnSpc>
                <a:spcPct val="130000"/>
              </a:lnSpc>
            </a:pPr>
            <a:endParaRPr lang="en-US" sz="2000" b="1" dirty="0">
              <a:solidFill>
                <a:srgbClr val="090809"/>
              </a:solidFill>
              <a:latin typeface="Helvetica 65 Medium"/>
              <a:cs typeface="Aharoni" pitchFamily="2" charset="-79"/>
            </a:endParaRPr>
          </a:p>
          <a:p>
            <a:pPr algn="l">
              <a:lnSpc>
                <a:spcPct val="130000"/>
              </a:lnSpc>
            </a:pPr>
            <a:r>
              <a:rPr lang="en-US" sz="1600" b="1" dirty="0" smtClean="0">
                <a:solidFill>
                  <a:srgbClr val="090809"/>
                </a:solidFill>
                <a:latin typeface="Helvetica 65 Medium"/>
                <a:cs typeface="Aharoni" pitchFamily="2" charset="-79"/>
              </a:rPr>
              <a:t>Mark Gold		Marta Boas</a:t>
            </a:r>
            <a:br>
              <a:rPr lang="en-US" sz="1600" b="1" dirty="0" smtClean="0">
                <a:solidFill>
                  <a:srgbClr val="090809"/>
                </a:solidFill>
                <a:latin typeface="Helvetica 65 Medium"/>
                <a:cs typeface="Aharoni" pitchFamily="2" charset="-79"/>
              </a:rPr>
            </a:br>
            <a:r>
              <a:rPr lang="en-US" sz="1600" b="1" dirty="0" smtClean="0">
                <a:solidFill>
                  <a:srgbClr val="090809"/>
                </a:solidFill>
                <a:latin typeface="Helvetica 65 Medium"/>
                <a:cs typeface="Aharoni" pitchFamily="2" charset="-79"/>
              </a:rPr>
              <a:t>Director		  	Grants Administrator</a:t>
            </a:r>
            <a:br>
              <a:rPr lang="en-US" sz="1600" b="1" dirty="0" smtClean="0">
                <a:solidFill>
                  <a:srgbClr val="090809"/>
                </a:solidFill>
                <a:latin typeface="Helvetica 65 Medium"/>
                <a:cs typeface="Aharoni" pitchFamily="2" charset="-79"/>
              </a:rPr>
            </a:br>
            <a:r>
              <a:rPr lang="en-US" sz="1600" b="1" dirty="0" smtClean="0">
                <a:solidFill>
                  <a:srgbClr val="090809"/>
                </a:solidFill>
                <a:latin typeface="Helvetica 65 Medium"/>
                <a:cs typeface="Aharoni" pitchFamily="2" charset="-79"/>
              </a:rPr>
              <a:t>JCamp180		Harold Grinspoon Foundation</a:t>
            </a:r>
          </a:p>
        </p:txBody>
      </p:sp>
      <p:pic>
        <p:nvPicPr>
          <p:cNvPr id="2" name="Picture 1"/>
          <p:cNvPicPr>
            <a:picLocks noChangeAspect="1"/>
          </p:cNvPicPr>
          <p:nvPr/>
        </p:nvPicPr>
        <p:blipFill>
          <a:blip r:embed="rId16"/>
          <a:stretch>
            <a:fillRect/>
          </a:stretch>
        </p:blipFill>
        <p:spPr>
          <a:xfrm>
            <a:off x="4407" y="1031017"/>
            <a:ext cx="3424593" cy="1178783"/>
          </a:xfrm>
          <a:prstGeom prst="rect">
            <a:avLst/>
          </a:prstGeom>
        </p:spPr>
      </p:pic>
      <p:sp>
        <p:nvSpPr>
          <p:cNvPr id="31" name="Subtitle 2"/>
          <p:cNvSpPr txBox="1">
            <a:spLocks/>
          </p:cNvSpPr>
          <p:nvPr/>
        </p:nvSpPr>
        <p:spPr>
          <a:xfrm>
            <a:off x="228600" y="1031017"/>
            <a:ext cx="3352800" cy="1178783"/>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800" b="1" spc="300" dirty="0" smtClean="0">
                <a:solidFill>
                  <a:schemeClr val="bg2"/>
                </a:solidFill>
                <a:latin typeface="Gill Sans MT"/>
                <a:cs typeface="Gill Sans MT"/>
              </a:rPr>
              <a:t>Chai Match 2 </a:t>
            </a:r>
            <a:br>
              <a:rPr lang="en-US" sz="3800" b="1" spc="300" dirty="0" smtClean="0">
                <a:solidFill>
                  <a:schemeClr val="bg2"/>
                </a:solidFill>
                <a:latin typeface="Gill Sans MT"/>
                <a:cs typeface="Gill Sans MT"/>
              </a:rPr>
            </a:br>
            <a:r>
              <a:rPr lang="en-US" sz="3800" b="1" spc="300" dirty="0" smtClean="0">
                <a:solidFill>
                  <a:schemeClr val="bg2"/>
                </a:solidFill>
                <a:latin typeface="Gill Sans MT"/>
                <a:cs typeface="Gill Sans MT"/>
              </a:rPr>
              <a:t>Information Session</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20097573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394714"/>
            <a:ext cx="3886200" cy="976885"/>
          </a:xfrm>
          <a:prstGeom prst="rect">
            <a:avLst/>
          </a:prstGeom>
        </p:spPr>
      </p:pic>
      <p:sp>
        <p:nvSpPr>
          <p:cNvPr id="31" name="Subtitle 2"/>
          <p:cNvSpPr txBox="1">
            <a:spLocks/>
          </p:cNvSpPr>
          <p:nvPr/>
        </p:nvSpPr>
        <p:spPr>
          <a:xfrm>
            <a:off x="-2" y="475367"/>
            <a:ext cx="3886201"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smtClean="0">
                <a:solidFill>
                  <a:schemeClr val="bg2"/>
                </a:solidFill>
                <a:latin typeface="Gill Sans MT"/>
                <a:cs typeface="Gill Sans MT"/>
              </a:rPr>
              <a:t>Program Overview</a:t>
            </a:r>
            <a:br>
              <a:rPr lang="en-US" sz="2400" b="1" spc="300" dirty="0" smtClean="0">
                <a:solidFill>
                  <a:schemeClr val="bg2"/>
                </a:solidFill>
                <a:latin typeface="Gill Sans MT"/>
                <a:cs typeface="Gill Sans MT"/>
              </a:rPr>
            </a:br>
            <a:r>
              <a:rPr lang="en-US" sz="2400" b="1" spc="300" dirty="0" smtClean="0">
                <a:solidFill>
                  <a:schemeClr val="bg2"/>
                </a:solidFill>
                <a:latin typeface="Gill Sans MT"/>
                <a:cs typeface="Gill Sans MT"/>
              </a:rPr>
              <a:t>Phase 1 Gifts:</a:t>
            </a:r>
          </a:p>
          <a:p>
            <a:pPr algn="l"/>
            <a:endParaRPr lang="en-US" sz="1400" spc="300" dirty="0">
              <a:solidFill>
                <a:schemeClr val="bg2"/>
              </a:solidFill>
              <a:latin typeface="Arial"/>
              <a:cs typeface="Arial"/>
            </a:endParaRPr>
          </a:p>
        </p:txBody>
      </p:sp>
      <p:sp>
        <p:nvSpPr>
          <p:cNvPr id="26" name="Rectangle 25"/>
          <p:cNvSpPr/>
          <p:nvPr/>
        </p:nvSpPr>
        <p:spPr>
          <a:xfrm>
            <a:off x="457200" y="167640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Phase 1</a:t>
            </a:r>
            <a:endParaRPr lang="en-US" dirty="0">
              <a:solidFill>
                <a:schemeClr val="tx1"/>
              </a:solidFill>
            </a:endParaRPr>
          </a:p>
        </p:txBody>
      </p:sp>
      <p:pic>
        <p:nvPicPr>
          <p:cNvPr id="27" name="Picture 26"/>
          <p:cNvPicPr>
            <a:picLocks noChangeAspect="1"/>
          </p:cNvPicPr>
          <p:nvPr/>
        </p:nvPicPr>
        <p:blipFill>
          <a:blip r:embed="rId6"/>
          <a:stretch>
            <a:fillRect/>
          </a:stretch>
        </p:blipFill>
        <p:spPr>
          <a:xfrm>
            <a:off x="3393989" y="1676400"/>
            <a:ext cx="1903332" cy="990600"/>
          </a:xfrm>
          <a:prstGeom prst="rect">
            <a:avLst/>
          </a:prstGeom>
        </p:spPr>
      </p:pic>
      <p:sp>
        <p:nvSpPr>
          <p:cNvPr id="3" name="Rectangle 2"/>
          <p:cNvSpPr/>
          <p:nvPr/>
        </p:nvSpPr>
        <p:spPr>
          <a:xfrm>
            <a:off x="3491911" y="1759803"/>
            <a:ext cx="1707488" cy="830997"/>
          </a:xfrm>
          <a:prstGeom prst="rect">
            <a:avLst/>
          </a:prstGeom>
        </p:spPr>
        <p:txBody>
          <a:bodyPr wrap="square">
            <a:spAutoFit/>
          </a:bodyPr>
          <a:lstStyle/>
          <a:p>
            <a:pPr algn="ctr"/>
            <a:r>
              <a:rPr lang="en-US" sz="2400" dirty="0"/>
              <a:t>Your Major </a:t>
            </a:r>
            <a:r>
              <a:rPr lang="en-US" sz="2400" dirty="0" smtClean="0"/>
              <a:t/>
            </a:r>
            <a:br>
              <a:rPr lang="en-US" sz="2400" dirty="0" smtClean="0"/>
            </a:br>
            <a:r>
              <a:rPr lang="en-US" sz="2400" dirty="0" smtClean="0"/>
              <a:t>Donor(s</a:t>
            </a:r>
            <a:r>
              <a:rPr lang="en-US" sz="2400" dirty="0"/>
              <a:t>)</a:t>
            </a:r>
          </a:p>
        </p:txBody>
      </p:sp>
      <p:sp>
        <p:nvSpPr>
          <p:cNvPr id="5" name="TextBox 4"/>
          <p:cNvSpPr txBox="1"/>
          <p:nvPr/>
        </p:nvSpPr>
        <p:spPr>
          <a:xfrm>
            <a:off x="1524000" y="3048000"/>
            <a:ext cx="6350035" cy="2554545"/>
          </a:xfrm>
          <a:prstGeom prst="rect">
            <a:avLst/>
          </a:prstGeom>
          <a:noFill/>
        </p:spPr>
        <p:txBody>
          <a:bodyPr wrap="square" rtlCol="0">
            <a:spAutoFit/>
          </a:bodyPr>
          <a:lstStyle/>
          <a:p>
            <a:pPr marL="285750" indent="-285750">
              <a:buFont typeface="Arial" pitchFamily="34" charset="0"/>
              <a:buChar char="•"/>
            </a:pPr>
            <a:r>
              <a:rPr lang="en-US" sz="2000" b="1" dirty="0" smtClean="0"/>
              <a:t>Phase 1 Gifts:</a:t>
            </a:r>
          </a:p>
          <a:p>
            <a:pPr marL="285750" indent="-285750">
              <a:buFont typeface="Arial" pitchFamily="34" charset="0"/>
              <a:buChar char="•"/>
            </a:pPr>
            <a:r>
              <a:rPr lang="en-US" sz="2000" b="1" dirty="0" smtClean="0"/>
              <a:t>    Must be cash or cash equivalents (no property, etc.)</a:t>
            </a:r>
          </a:p>
          <a:p>
            <a:pPr marL="285750" indent="-285750">
              <a:buFont typeface="Arial" pitchFamily="34" charset="0"/>
              <a:buChar char="•"/>
            </a:pPr>
            <a:r>
              <a:rPr lang="en-US" sz="2000" b="1" dirty="0" smtClean="0"/>
              <a:t>    Cannot be from FJC, Jewish Federation</a:t>
            </a:r>
          </a:p>
          <a:p>
            <a:pPr marL="285750" indent="-285750">
              <a:buFont typeface="Arial" pitchFamily="34" charset="0"/>
              <a:buChar char="•"/>
            </a:pPr>
            <a:r>
              <a:rPr lang="en-US" sz="2000" b="1" dirty="0"/>
              <a:t> </a:t>
            </a:r>
            <a:r>
              <a:rPr lang="en-US" sz="2000" b="1" dirty="0" smtClean="0"/>
              <a:t>   Can be from related family members</a:t>
            </a:r>
          </a:p>
          <a:p>
            <a:pPr marL="285750" indent="-285750">
              <a:buFont typeface="Arial" pitchFamily="34" charset="0"/>
              <a:buChar char="•"/>
            </a:pPr>
            <a:endParaRPr lang="en-US" sz="2000" b="1" dirty="0" smtClean="0"/>
          </a:p>
          <a:p>
            <a:pPr marL="285750" indent="-285750">
              <a:buFont typeface="Arial" pitchFamily="34" charset="0"/>
              <a:buChar char="•"/>
            </a:pPr>
            <a:r>
              <a:rPr lang="en-US" sz="2000" b="1" dirty="0" smtClean="0"/>
              <a:t>Pledges in hand by October 18, 2013</a:t>
            </a:r>
          </a:p>
          <a:p>
            <a:pPr marL="285750" indent="-285750">
              <a:buFont typeface="Arial" pitchFamily="34" charset="0"/>
              <a:buChar char="•"/>
            </a:pPr>
            <a:r>
              <a:rPr lang="en-US" sz="2000" b="1" dirty="0" smtClean="0"/>
              <a:t>    Identify these pledges to HGF within 30 days</a:t>
            </a:r>
          </a:p>
          <a:p>
            <a:pPr marL="285750" indent="-285750">
              <a:buFont typeface="Arial" pitchFamily="34" charset="0"/>
              <a:buChar char="•"/>
            </a:pPr>
            <a:r>
              <a:rPr lang="en-US" sz="2000" b="1" dirty="0"/>
              <a:t> </a:t>
            </a:r>
            <a:r>
              <a:rPr lang="en-US" sz="2000" b="1" dirty="0" smtClean="0"/>
              <a:t>   Pledges paid in full within 1 year (March 18, 2014)</a:t>
            </a:r>
            <a:endParaRPr lang="en-US" sz="2000" b="1" dirty="0"/>
          </a:p>
        </p:txBody>
      </p:sp>
      <p:pic>
        <p:nvPicPr>
          <p:cNvPr id="24" name="Picture 23"/>
          <p:cNvPicPr>
            <a:picLocks noChangeAspect="1"/>
          </p:cNvPicPr>
          <p:nvPr/>
        </p:nvPicPr>
        <p:blipFill>
          <a:blip r:embed="rId5"/>
          <a:stretch>
            <a:fillRect/>
          </a:stretch>
        </p:blipFill>
        <p:spPr>
          <a:xfrm>
            <a:off x="5304750" y="1676400"/>
            <a:ext cx="1813122" cy="990600"/>
          </a:xfrm>
          <a:prstGeom prst="rect">
            <a:avLst/>
          </a:prstGeom>
        </p:spPr>
      </p:pic>
      <p:sp>
        <p:nvSpPr>
          <p:cNvPr id="4" name="TextBox 3"/>
          <p:cNvSpPr txBox="1"/>
          <p:nvPr/>
        </p:nvSpPr>
        <p:spPr>
          <a:xfrm>
            <a:off x="5304750" y="1759803"/>
            <a:ext cx="1813122" cy="830997"/>
          </a:xfrm>
          <a:prstGeom prst="rect">
            <a:avLst/>
          </a:prstGeom>
          <a:noFill/>
        </p:spPr>
        <p:txBody>
          <a:bodyPr wrap="square" rtlCol="0">
            <a:spAutoFit/>
          </a:bodyPr>
          <a:lstStyle/>
          <a:p>
            <a:pPr algn="ctr"/>
            <a:r>
              <a:rPr lang="en-US" sz="2400" dirty="0" smtClean="0"/>
              <a:t>Grinspoon </a:t>
            </a:r>
            <a:br>
              <a:rPr lang="en-US" sz="2400" dirty="0" smtClean="0"/>
            </a:br>
            <a:r>
              <a:rPr lang="en-US" sz="2400" dirty="0" smtClean="0"/>
              <a:t>Match</a:t>
            </a:r>
            <a:endParaRPr lang="en-US" sz="2400" dirty="0"/>
          </a:p>
        </p:txBody>
      </p:sp>
    </p:spTree>
    <p:extLst>
      <p:ext uri="{BB962C8B-B14F-4D97-AF65-F5344CB8AC3E}">
        <p14:creationId xmlns:p14="http://schemas.microsoft.com/office/powerpoint/2010/main" val="1082317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394714"/>
            <a:ext cx="3886200" cy="976885"/>
          </a:xfrm>
          <a:prstGeom prst="rect">
            <a:avLst/>
          </a:prstGeom>
        </p:spPr>
      </p:pic>
      <p:sp>
        <p:nvSpPr>
          <p:cNvPr id="31" name="Subtitle 2"/>
          <p:cNvSpPr txBox="1">
            <a:spLocks/>
          </p:cNvSpPr>
          <p:nvPr/>
        </p:nvSpPr>
        <p:spPr>
          <a:xfrm>
            <a:off x="-2" y="475367"/>
            <a:ext cx="3886201"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smtClean="0">
                <a:solidFill>
                  <a:schemeClr val="bg2"/>
                </a:solidFill>
                <a:latin typeface="Gill Sans MT"/>
                <a:cs typeface="Gill Sans MT"/>
              </a:rPr>
              <a:t>Program Overview</a:t>
            </a:r>
            <a:br>
              <a:rPr lang="en-US" sz="2400" b="1" spc="300" dirty="0" smtClean="0">
                <a:solidFill>
                  <a:schemeClr val="bg2"/>
                </a:solidFill>
                <a:latin typeface="Gill Sans MT"/>
                <a:cs typeface="Gill Sans MT"/>
              </a:rPr>
            </a:br>
            <a:r>
              <a:rPr lang="en-US" sz="2400" b="1" spc="300" dirty="0" smtClean="0">
                <a:solidFill>
                  <a:schemeClr val="bg2"/>
                </a:solidFill>
                <a:latin typeface="Gill Sans MT"/>
                <a:cs typeface="Gill Sans MT"/>
              </a:rPr>
              <a:t>Phase 2 Gifts:</a:t>
            </a:r>
          </a:p>
          <a:p>
            <a:pPr algn="l"/>
            <a:endParaRPr lang="en-US" sz="1400" spc="300" dirty="0">
              <a:solidFill>
                <a:schemeClr val="bg2"/>
              </a:solidFill>
              <a:latin typeface="Arial"/>
              <a:cs typeface="Arial"/>
            </a:endParaRPr>
          </a:p>
        </p:txBody>
      </p:sp>
      <p:sp>
        <p:nvSpPr>
          <p:cNvPr id="26" name="Rectangle 25"/>
          <p:cNvSpPr/>
          <p:nvPr/>
        </p:nvSpPr>
        <p:spPr>
          <a:xfrm>
            <a:off x="457200" y="167640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Phase 1</a:t>
            </a:r>
            <a:endParaRPr lang="en-US" dirty="0">
              <a:solidFill>
                <a:schemeClr val="tx1"/>
              </a:solidFill>
            </a:endParaRPr>
          </a:p>
        </p:txBody>
      </p:sp>
      <p:pic>
        <p:nvPicPr>
          <p:cNvPr id="27" name="Picture 26"/>
          <p:cNvPicPr>
            <a:picLocks noChangeAspect="1"/>
          </p:cNvPicPr>
          <p:nvPr/>
        </p:nvPicPr>
        <p:blipFill>
          <a:blip r:embed="rId6"/>
          <a:stretch>
            <a:fillRect/>
          </a:stretch>
        </p:blipFill>
        <p:spPr>
          <a:xfrm>
            <a:off x="3393989" y="1676400"/>
            <a:ext cx="1903332" cy="990600"/>
          </a:xfrm>
          <a:prstGeom prst="rect">
            <a:avLst/>
          </a:prstGeom>
        </p:spPr>
      </p:pic>
      <p:sp>
        <p:nvSpPr>
          <p:cNvPr id="3" name="Rectangle 2"/>
          <p:cNvSpPr/>
          <p:nvPr/>
        </p:nvSpPr>
        <p:spPr>
          <a:xfrm>
            <a:off x="3491911" y="1759803"/>
            <a:ext cx="1707488" cy="830997"/>
          </a:xfrm>
          <a:prstGeom prst="rect">
            <a:avLst/>
          </a:prstGeom>
        </p:spPr>
        <p:txBody>
          <a:bodyPr wrap="square">
            <a:spAutoFit/>
          </a:bodyPr>
          <a:lstStyle/>
          <a:p>
            <a:pPr algn="ctr"/>
            <a:r>
              <a:rPr lang="en-US" sz="2400" dirty="0"/>
              <a:t>Your Major </a:t>
            </a:r>
            <a:r>
              <a:rPr lang="en-US" sz="2400" dirty="0" smtClean="0"/>
              <a:t/>
            </a:r>
            <a:br>
              <a:rPr lang="en-US" sz="2400" dirty="0" smtClean="0"/>
            </a:br>
            <a:r>
              <a:rPr lang="en-US" sz="2400" dirty="0" smtClean="0"/>
              <a:t>Donor(s</a:t>
            </a:r>
            <a:r>
              <a:rPr lang="en-US" sz="2400" dirty="0"/>
              <a:t>)</a:t>
            </a:r>
          </a:p>
        </p:txBody>
      </p:sp>
      <p:sp>
        <p:nvSpPr>
          <p:cNvPr id="28" name="Rectangle 27"/>
          <p:cNvSpPr/>
          <p:nvPr/>
        </p:nvSpPr>
        <p:spPr>
          <a:xfrm>
            <a:off x="477795" y="3894482"/>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Phase 2</a:t>
            </a:r>
            <a:endParaRPr lang="en-US" dirty="0">
              <a:solidFill>
                <a:schemeClr val="tx1"/>
              </a:solidFill>
            </a:endParaRPr>
          </a:p>
        </p:txBody>
      </p:sp>
      <p:pic>
        <p:nvPicPr>
          <p:cNvPr id="29" name="Picture 28"/>
          <p:cNvPicPr>
            <a:picLocks noChangeAspect="1"/>
          </p:cNvPicPr>
          <p:nvPr/>
        </p:nvPicPr>
        <p:blipFill>
          <a:blip r:embed="rId7"/>
          <a:stretch>
            <a:fillRect/>
          </a:stretch>
        </p:blipFill>
        <p:spPr>
          <a:xfrm>
            <a:off x="3393989" y="3140764"/>
            <a:ext cx="3785390" cy="2421836"/>
          </a:xfrm>
          <a:prstGeom prst="rect">
            <a:avLst/>
          </a:prstGeom>
        </p:spPr>
      </p:pic>
      <p:sp>
        <p:nvSpPr>
          <p:cNvPr id="7" name="TextBox 6"/>
          <p:cNvSpPr txBox="1"/>
          <p:nvPr/>
        </p:nvSpPr>
        <p:spPr>
          <a:xfrm>
            <a:off x="3393989" y="3346067"/>
            <a:ext cx="3761028" cy="1754326"/>
          </a:xfrm>
          <a:prstGeom prst="rect">
            <a:avLst/>
          </a:prstGeom>
          <a:noFill/>
        </p:spPr>
        <p:txBody>
          <a:bodyPr wrap="square" rtlCol="0">
            <a:spAutoFit/>
          </a:bodyPr>
          <a:lstStyle/>
          <a:p>
            <a:pPr algn="ctr"/>
            <a:r>
              <a:rPr lang="en-US" b="1" dirty="0" smtClean="0"/>
              <a:t>GIFTS FROM CAMP COMMUNITY</a:t>
            </a:r>
          </a:p>
          <a:p>
            <a:endParaRPr lang="en-US" b="1" dirty="0" smtClean="0"/>
          </a:p>
          <a:p>
            <a:pPr marL="285750" indent="-285750">
              <a:buFont typeface="Arial" pitchFamily="34" charset="0"/>
              <a:buChar char="•"/>
            </a:pPr>
            <a:r>
              <a:rPr lang="en-US" b="1" dirty="0"/>
              <a:t>Gifts must be </a:t>
            </a:r>
            <a:r>
              <a:rPr lang="en-US" b="1" dirty="0" smtClean="0"/>
              <a:t>$1,800 </a:t>
            </a:r>
            <a:r>
              <a:rPr lang="en-US" b="1" dirty="0"/>
              <a:t>or </a:t>
            </a:r>
            <a:r>
              <a:rPr lang="en-US" b="1" dirty="0" smtClean="0"/>
              <a:t>larger</a:t>
            </a:r>
          </a:p>
          <a:p>
            <a:pPr marL="285750" indent="-285750">
              <a:buFont typeface="Arial" pitchFamily="34" charset="0"/>
              <a:buChar char="•"/>
            </a:pPr>
            <a:endParaRPr lang="en-US" b="1" dirty="0"/>
          </a:p>
          <a:p>
            <a:pPr marL="285750" indent="-285750">
              <a:buFont typeface="Arial" pitchFamily="34" charset="0"/>
              <a:buChar char="•"/>
            </a:pPr>
            <a:r>
              <a:rPr lang="en-US" b="1" dirty="0" smtClean="0"/>
              <a:t>Matched from phase 1 funds 1:3</a:t>
            </a:r>
            <a:r>
              <a:rPr lang="en-US" b="1" dirty="0"/>
              <a:t/>
            </a:r>
            <a:br>
              <a:rPr lang="en-US" b="1" dirty="0"/>
            </a:br>
            <a:endParaRPr lang="en-US" dirty="0"/>
          </a:p>
        </p:txBody>
      </p:sp>
      <p:pic>
        <p:nvPicPr>
          <p:cNvPr id="30" name="Picture 29"/>
          <p:cNvPicPr>
            <a:picLocks noChangeAspect="1"/>
          </p:cNvPicPr>
          <p:nvPr/>
        </p:nvPicPr>
        <p:blipFill>
          <a:blip r:embed="rId5"/>
          <a:stretch>
            <a:fillRect/>
          </a:stretch>
        </p:blipFill>
        <p:spPr>
          <a:xfrm>
            <a:off x="5304750" y="1676400"/>
            <a:ext cx="1813122" cy="990600"/>
          </a:xfrm>
          <a:prstGeom prst="rect">
            <a:avLst/>
          </a:prstGeom>
        </p:spPr>
      </p:pic>
      <p:sp>
        <p:nvSpPr>
          <p:cNvPr id="32" name="TextBox 31"/>
          <p:cNvSpPr txBox="1"/>
          <p:nvPr/>
        </p:nvSpPr>
        <p:spPr>
          <a:xfrm>
            <a:off x="5304750" y="1759803"/>
            <a:ext cx="1813122" cy="830997"/>
          </a:xfrm>
          <a:prstGeom prst="rect">
            <a:avLst/>
          </a:prstGeom>
          <a:noFill/>
        </p:spPr>
        <p:txBody>
          <a:bodyPr wrap="square" rtlCol="0">
            <a:spAutoFit/>
          </a:bodyPr>
          <a:lstStyle/>
          <a:p>
            <a:pPr algn="ctr"/>
            <a:r>
              <a:rPr lang="en-US" sz="2400" dirty="0" smtClean="0"/>
              <a:t>Grinspoon </a:t>
            </a:r>
            <a:br>
              <a:rPr lang="en-US" sz="2400" dirty="0" smtClean="0"/>
            </a:br>
            <a:r>
              <a:rPr lang="en-US" sz="2400" dirty="0" smtClean="0"/>
              <a:t>Match</a:t>
            </a:r>
            <a:endParaRPr lang="en-US" sz="2400" dirty="0"/>
          </a:p>
        </p:txBody>
      </p:sp>
    </p:spTree>
    <p:extLst>
      <p:ext uri="{BB962C8B-B14F-4D97-AF65-F5344CB8AC3E}">
        <p14:creationId xmlns:p14="http://schemas.microsoft.com/office/powerpoint/2010/main" val="2799210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394714"/>
            <a:ext cx="3886200" cy="976885"/>
          </a:xfrm>
          <a:prstGeom prst="rect">
            <a:avLst/>
          </a:prstGeom>
        </p:spPr>
      </p:pic>
      <p:sp>
        <p:nvSpPr>
          <p:cNvPr id="31" name="Subtitle 2"/>
          <p:cNvSpPr txBox="1">
            <a:spLocks/>
          </p:cNvSpPr>
          <p:nvPr/>
        </p:nvSpPr>
        <p:spPr>
          <a:xfrm>
            <a:off x="-2" y="475367"/>
            <a:ext cx="3886201"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smtClean="0">
                <a:solidFill>
                  <a:schemeClr val="bg2"/>
                </a:solidFill>
                <a:latin typeface="Gill Sans MT"/>
                <a:cs typeface="Gill Sans MT"/>
              </a:rPr>
              <a:t>Program Overview</a:t>
            </a:r>
            <a:br>
              <a:rPr lang="en-US" sz="2400" b="1" spc="300" dirty="0" smtClean="0">
                <a:solidFill>
                  <a:schemeClr val="bg2"/>
                </a:solidFill>
                <a:latin typeface="Gill Sans MT"/>
                <a:cs typeface="Gill Sans MT"/>
              </a:rPr>
            </a:br>
            <a:r>
              <a:rPr lang="en-US" sz="2400" b="1" spc="300" dirty="0" smtClean="0">
                <a:solidFill>
                  <a:schemeClr val="bg2"/>
                </a:solidFill>
                <a:latin typeface="Gill Sans MT"/>
                <a:cs typeface="Gill Sans MT"/>
              </a:rPr>
              <a:t>Phase 2 Gifts:</a:t>
            </a:r>
          </a:p>
          <a:p>
            <a:pPr algn="l"/>
            <a:endParaRPr lang="en-US" sz="1400" spc="300" dirty="0">
              <a:solidFill>
                <a:schemeClr val="bg2"/>
              </a:solidFill>
              <a:latin typeface="Arial"/>
              <a:cs typeface="Arial"/>
            </a:endParaRPr>
          </a:p>
        </p:txBody>
      </p:sp>
      <p:sp>
        <p:nvSpPr>
          <p:cNvPr id="26" name="Rectangle 25"/>
          <p:cNvSpPr/>
          <p:nvPr/>
        </p:nvSpPr>
        <p:spPr>
          <a:xfrm>
            <a:off x="457200" y="167640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Phase 1</a:t>
            </a:r>
            <a:endParaRPr lang="en-US" dirty="0">
              <a:solidFill>
                <a:schemeClr val="tx1"/>
              </a:solidFill>
            </a:endParaRPr>
          </a:p>
        </p:txBody>
      </p:sp>
      <p:pic>
        <p:nvPicPr>
          <p:cNvPr id="27" name="Picture 26"/>
          <p:cNvPicPr>
            <a:picLocks noChangeAspect="1"/>
          </p:cNvPicPr>
          <p:nvPr/>
        </p:nvPicPr>
        <p:blipFill>
          <a:blip r:embed="rId6"/>
          <a:stretch>
            <a:fillRect/>
          </a:stretch>
        </p:blipFill>
        <p:spPr>
          <a:xfrm>
            <a:off x="3393989" y="1676400"/>
            <a:ext cx="1903332" cy="990600"/>
          </a:xfrm>
          <a:prstGeom prst="rect">
            <a:avLst/>
          </a:prstGeom>
        </p:spPr>
      </p:pic>
      <p:sp>
        <p:nvSpPr>
          <p:cNvPr id="3" name="Rectangle 2"/>
          <p:cNvSpPr/>
          <p:nvPr/>
        </p:nvSpPr>
        <p:spPr>
          <a:xfrm>
            <a:off x="3491911" y="1759803"/>
            <a:ext cx="1707488" cy="830997"/>
          </a:xfrm>
          <a:prstGeom prst="rect">
            <a:avLst/>
          </a:prstGeom>
        </p:spPr>
        <p:txBody>
          <a:bodyPr wrap="square">
            <a:spAutoFit/>
          </a:bodyPr>
          <a:lstStyle/>
          <a:p>
            <a:pPr algn="ctr"/>
            <a:r>
              <a:rPr lang="en-US" sz="2400" dirty="0"/>
              <a:t>Your Major </a:t>
            </a:r>
            <a:r>
              <a:rPr lang="en-US" sz="2400" dirty="0" smtClean="0"/>
              <a:t/>
            </a:r>
            <a:br>
              <a:rPr lang="en-US" sz="2400" dirty="0" smtClean="0"/>
            </a:br>
            <a:r>
              <a:rPr lang="en-US" sz="2400" dirty="0" smtClean="0"/>
              <a:t>Donor(s</a:t>
            </a:r>
            <a:r>
              <a:rPr lang="en-US" sz="2400" dirty="0"/>
              <a:t>)</a:t>
            </a:r>
          </a:p>
        </p:txBody>
      </p:sp>
      <p:sp>
        <p:nvSpPr>
          <p:cNvPr id="28" name="Rectangle 27"/>
          <p:cNvSpPr/>
          <p:nvPr/>
        </p:nvSpPr>
        <p:spPr>
          <a:xfrm>
            <a:off x="477795" y="3894482"/>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Phase 2</a:t>
            </a:r>
            <a:endParaRPr lang="en-US" dirty="0">
              <a:solidFill>
                <a:schemeClr val="tx1"/>
              </a:solidFill>
            </a:endParaRPr>
          </a:p>
        </p:txBody>
      </p:sp>
      <p:pic>
        <p:nvPicPr>
          <p:cNvPr id="29" name="Picture 28"/>
          <p:cNvPicPr>
            <a:picLocks noChangeAspect="1"/>
          </p:cNvPicPr>
          <p:nvPr/>
        </p:nvPicPr>
        <p:blipFill>
          <a:blip r:embed="rId7"/>
          <a:stretch>
            <a:fillRect/>
          </a:stretch>
        </p:blipFill>
        <p:spPr>
          <a:xfrm>
            <a:off x="3393989" y="3140764"/>
            <a:ext cx="3785390" cy="2421836"/>
          </a:xfrm>
          <a:prstGeom prst="rect">
            <a:avLst/>
          </a:prstGeom>
        </p:spPr>
      </p:pic>
      <p:sp>
        <p:nvSpPr>
          <p:cNvPr id="7" name="TextBox 6"/>
          <p:cNvSpPr txBox="1"/>
          <p:nvPr/>
        </p:nvSpPr>
        <p:spPr>
          <a:xfrm>
            <a:off x="3432638" y="3103228"/>
            <a:ext cx="3761028" cy="3108543"/>
          </a:xfrm>
          <a:prstGeom prst="rect">
            <a:avLst/>
          </a:prstGeom>
          <a:noFill/>
        </p:spPr>
        <p:txBody>
          <a:bodyPr wrap="square" rtlCol="0">
            <a:spAutoFit/>
          </a:bodyPr>
          <a:lstStyle/>
          <a:p>
            <a:pPr marL="285750" indent="-285750">
              <a:buFont typeface="Arial" pitchFamily="34" charset="0"/>
              <a:buChar char="•"/>
            </a:pPr>
            <a:r>
              <a:rPr lang="en-US" sz="2000" b="1" dirty="0" smtClean="0"/>
              <a:t>One year to get pledges:</a:t>
            </a:r>
            <a:br>
              <a:rPr lang="en-US" sz="2000" b="1" dirty="0" smtClean="0"/>
            </a:br>
            <a:r>
              <a:rPr lang="en-US" sz="2000" b="1" dirty="0" smtClean="0"/>
              <a:t>In </a:t>
            </a:r>
            <a:r>
              <a:rPr lang="en-US" sz="2000" b="1" dirty="0"/>
              <a:t>hand by </a:t>
            </a:r>
            <a:r>
              <a:rPr lang="en-US" sz="2000" b="1" dirty="0" smtClean="0"/>
              <a:t>3/18/2014</a:t>
            </a:r>
            <a:endParaRPr lang="en-US" sz="2000" b="1" dirty="0"/>
          </a:p>
          <a:p>
            <a:pPr marL="285750" indent="-285750">
              <a:buFont typeface="Arial" pitchFamily="34" charset="0"/>
              <a:buChar char="•"/>
            </a:pPr>
            <a:r>
              <a:rPr lang="en-US" sz="2000" b="1" dirty="0" smtClean="0"/>
              <a:t>Identify pledges </a:t>
            </a:r>
            <a:r>
              <a:rPr lang="en-US" sz="2000" b="1" dirty="0"/>
              <a:t>to HGF within 30 </a:t>
            </a:r>
            <a:r>
              <a:rPr lang="en-US" sz="2000" b="1" dirty="0" smtClean="0"/>
              <a:t>days of receipt</a:t>
            </a:r>
            <a:endParaRPr lang="en-US" sz="2000" b="1" dirty="0"/>
          </a:p>
          <a:p>
            <a:pPr marL="285750" indent="-285750">
              <a:buFont typeface="Arial" pitchFamily="34" charset="0"/>
              <a:buChar char="•"/>
            </a:pPr>
            <a:r>
              <a:rPr lang="en-US" sz="2000" b="1" dirty="0" smtClean="0"/>
              <a:t>Pledges </a:t>
            </a:r>
            <a:r>
              <a:rPr lang="en-US" sz="2000" b="1" dirty="0"/>
              <a:t>paid in full </a:t>
            </a:r>
            <a:r>
              <a:rPr lang="en-US" sz="2000" b="1" dirty="0" smtClean="0"/>
              <a:t>by September 18, 2016</a:t>
            </a:r>
          </a:p>
          <a:p>
            <a:pPr marL="285750" indent="-285750">
              <a:buFont typeface="Arial" pitchFamily="34" charset="0"/>
              <a:buChar char="•"/>
            </a:pPr>
            <a:r>
              <a:rPr lang="en-US" sz="2000" b="1" dirty="0" smtClean="0"/>
              <a:t>HGF share of pool is paid out when pledges are paid</a:t>
            </a:r>
            <a:endParaRPr lang="en-US" sz="2000" b="1" dirty="0"/>
          </a:p>
          <a:p>
            <a:r>
              <a:rPr lang="en-US" b="1" dirty="0"/>
              <a:t/>
            </a:r>
            <a:br>
              <a:rPr lang="en-US" b="1" dirty="0"/>
            </a:br>
            <a:endParaRPr lang="en-US" dirty="0"/>
          </a:p>
        </p:txBody>
      </p:sp>
      <p:pic>
        <p:nvPicPr>
          <p:cNvPr id="30" name="Picture 29"/>
          <p:cNvPicPr>
            <a:picLocks noChangeAspect="1"/>
          </p:cNvPicPr>
          <p:nvPr/>
        </p:nvPicPr>
        <p:blipFill>
          <a:blip r:embed="rId5"/>
          <a:stretch>
            <a:fillRect/>
          </a:stretch>
        </p:blipFill>
        <p:spPr>
          <a:xfrm>
            <a:off x="5304750" y="1676400"/>
            <a:ext cx="1813122" cy="990600"/>
          </a:xfrm>
          <a:prstGeom prst="rect">
            <a:avLst/>
          </a:prstGeom>
        </p:spPr>
      </p:pic>
      <p:sp>
        <p:nvSpPr>
          <p:cNvPr id="32" name="TextBox 31"/>
          <p:cNvSpPr txBox="1"/>
          <p:nvPr/>
        </p:nvSpPr>
        <p:spPr>
          <a:xfrm>
            <a:off x="5304750" y="1759803"/>
            <a:ext cx="1813122" cy="830997"/>
          </a:xfrm>
          <a:prstGeom prst="rect">
            <a:avLst/>
          </a:prstGeom>
          <a:noFill/>
        </p:spPr>
        <p:txBody>
          <a:bodyPr wrap="square" rtlCol="0">
            <a:spAutoFit/>
          </a:bodyPr>
          <a:lstStyle/>
          <a:p>
            <a:pPr algn="ctr"/>
            <a:r>
              <a:rPr lang="en-US" sz="2400" dirty="0" smtClean="0"/>
              <a:t>Grinspoon </a:t>
            </a:r>
            <a:br>
              <a:rPr lang="en-US" sz="2400" dirty="0" smtClean="0"/>
            </a:br>
            <a:r>
              <a:rPr lang="en-US" sz="2400" dirty="0" smtClean="0"/>
              <a:t>Match</a:t>
            </a:r>
            <a:endParaRPr lang="en-US" sz="2400" dirty="0"/>
          </a:p>
        </p:txBody>
      </p:sp>
    </p:spTree>
    <p:extLst>
      <p:ext uri="{BB962C8B-B14F-4D97-AF65-F5344CB8AC3E}">
        <p14:creationId xmlns:p14="http://schemas.microsoft.com/office/powerpoint/2010/main" val="2172419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783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394714"/>
            <a:ext cx="3886200" cy="976885"/>
          </a:xfrm>
          <a:prstGeom prst="rect">
            <a:avLst/>
          </a:prstGeom>
        </p:spPr>
      </p:pic>
      <p:sp>
        <p:nvSpPr>
          <p:cNvPr id="31" name="Subtitle 2"/>
          <p:cNvSpPr txBox="1">
            <a:spLocks/>
          </p:cNvSpPr>
          <p:nvPr/>
        </p:nvSpPr>
        <p:spPr>
          <a:xfrm>
            <a:off x="-2" y="475367"/>
            <a:ext cx="3886201"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smtClean="0">
                <a:solidFill>
                  <a:schemeClr val="bg2"/>
                </a:solidFill>
                <a:latin typeface="Gill Sans MT"/>
                <a:cs typeface="Gill Sans MT"/>
              </a:rPr>
              <a:t>Chai Match 2</a:t>
            </a:r>
            <a:br>
              <a:rPr lang="en-US" sz="2400" b="1" spc="300" dirty="0" smtClean="0">
                <a:solidFill>
                  <a:schemeClr val="bg2"/>
                </a:solidFill>
                <a:latin typeface="Gill Sans MT"/>
                <a:cs typeface="Gill Sans MT"/>
              </a:rPr>
            </a:br>
            <a:r>
              <a:rPr lang="en-US" sz="2400" b="1" spc="300" dirty="0" smtClean="0">
                <a:solidFill>
                  <a:schemeClr val="bg2"/>
                </a:solidFill>
                <a:latin typeface="Gill Sans MT"/>
                <a:cs typeface="Gill Sans MT"/>
              </a:rPr>
              <a:t>Program Example:</a:t>
            </a:r>
          </a:p>
          <a:p>
            <a:pPr algn="l"/>
            <a:endParaRPr lang="en-US" sz="1400" spc="300" dirty="0">
              <a:solidFill>
                <a:schemeClr val="bg2"/>
              </a:solidFill>
              <a:latin typeface="Arial"/>
              <a:cs typeface="Arial"/>
            </a:endParaRPr>
          </a:p>
        </p:txBody>
      </p:sp>
      <p:sp>
        <p:nvSpPr>
          <p:cNvPr id="26" name="Rectangle 25"/>
          <p:cNvSpPr/>
          <p:nvPr/>
        </p:nvSpPr>
        <p:spPr>
          <a:xfrm>
            <a:off x="457200" y="167640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Phase 1</a:t>
            </a:r>
            <a:endParaRPr lang="en-US" dirty="0">
              <a:solidFill>
                <a:schemeClr val="tx1"/>
              </a:solidFill>
            </a:endParaRPr>
          </a:p>
        </p:txBody>
      </p:sp>
      <p:pic>
        <p:nvPicPr>
          <p:cNvPr id="27" name="Picture 26"/>
          <p:cNvPicPr>
            <a:picLocks noChangeAspect="1"/>
          </p:cNvPicPr>
          <p:nvPr/>
        </p:nvPicPr>
        <p:blipFill>
          <a:blip r:embed="rId6"/>
          <a:stretch>
            <a:fillRect/>
          </a:stretch>
        </p:blipFill>
        <p:spPr>
          <a:xfrm>
            <a:off x="3393989" y="1676400"/>
            <a:ext cx="1903332" cy="990600"/>
          </a:xfrm>
          <a:prstGeom prst="rect">
            <a:avLst/>
          </a:prstGeom>
        </p:spPr>
      </p:pic>
      <p:sp>
        <p:nvSpPr>
          <p:cNvPr id="3" name="Rectangle 2"/>
          <p:cNvSpPr/>
          <p:nvPr/>
        </p:nvSpPr>
        <p:spPr>
          <a:xfrm>
            <a:off x="3516942" y="1949446"/>
            <a:ext cx="1707488" cy="461665"/>
          </a:xfrm>
          <a:prstGeom prst="rect">
            <a:avLst/>
          </a:prstGeom>
        </p:spPr>
        <p:txBody>
          <a:bodyPr wrap="square">
            <a:spAutoFit/>
          </a:bodyPr>
          <a:lstStyle/>
          <a:p>
            <a:pPr algn="ctr"/>
            <a:r>
              <a:rPr lang="en-US" sz="2400" dirty="0" smtClean="0"/>
              <a:t>$54,000</a:t>
            </a:r>
            <a:endParaRPr lang="en-US" sz="2400" dirty="0"/>
          </a:p>
        </p:txBody>
      </p:sp>
      <p:pic>
        <p:nvPicPr>
          <p:cNvPr id="24" name="Picture 23"/>
          <p:cNvPicPr>
            <a:picLocks noChangeAspect="1"/>
          </p:cNvPicPr>
          <p:nvPr/>
        </p:nvPicPr>
        <p:blipFill>
          <a:blip r:embed="rId5"/>
          <a:stretch>
            <a:fillRect/>
          </a:stretch>
        </p:blipFill>
        <p:spPr>
          <a:xfrm>
            <a:off x="5304749" y="1676400"/>
            <a:ext cx="1850267" cy="990600"/>
          </a:xfrm>
          <a:prstGeom prst="rect">
            <a:avLst/>
          </a:prstGeom>
        </p:spPr>
      </p:pic>
      <p:sp>
        <p:nvSpPr>
          <p:cNvPr id="4" name="TextBox 3"/>
          <p:cNvSpPr txBox="1"/>
          <p:nvPr/>
        </p:nvSpPr>
        <p:spPr>
          <a:xfrm>
            <a:off x="5327533" y="1949446"/>
            <a:ext cx="1888916" cy="461665"/>
          </a:xfrm>
          <a:prstGeom prst="rect">
            <a:avLst/>
          </a:prstGeom>
          <a:noFill/>
        </p:spPr>
        <p:txBody>
          <a:bodyPr wrap="square" rtlCol="0">
            <a:spAutoFit/>
          </a:bodyPr>
          <a:lstStyle/>
          <a:p>
            <a:pPr algn="ctr"/>
            <a:r>
              <a:rPr lang="en-US" sz="2400" dirty="0" smtClean="0"/>
              <a:t>$54,000</a:t>
            </a:r>
            <a:endParaRPr lang="en-US" sz="2400" dirty="0"/>
          </a:p>
        </p:txBody>
      </p:sp>
      <p:sp>
        <p:nvSpPr>
          <p:cNvPr id="28" name="Rectangle 27"/>
          <p:cNvSpPr/>
          <p:nvPr/>
        </p:nvSpPr>
        <p:spPr>
          <a:xfrm>
            <a:off x="477795" y="3894482"/>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Phase 2</a:t>
            </a:r>
            <a:endParaRPr lang="en-US" dirty="0">
              <a:solidFill>
                <a:schemeClr val="tx1"/>
              </a:solidFill>
            </a:endParaRPr>
          </a:p>
        </p:txBody>
      </p:sp>
      <p:pic>
        <p:nvPicPr>
          <p:cNvPr id="29" name="Picture 28"/>
          <p:cNvPicPr>
            <a:picLocks noChangeAspect="1"/>
          </p:cNvPicPr>
          <p:nvPr/>
        </p:nvPicPr>
        <p:blipFill>
          <a:blip r:embed="rId7"/>
          <a:stretch>
            <a:fillRect/>
          </a:stretch>
        </p:blipFill>
        <p:spPr>
          <a:xfrm>
            <a:off x="3369627" y="3113991"/>
            <a:ext cx="3785390" cy="2421836"/>
          </a:xfrm>
          <a:prstGeom prst="rect">
            <a:avLst/>
          </a:prstGeom>
        </p:spPr>
      </p:pic>
      <p:sp>
        <p:nvSpPr>
          <p:cNvPr id="7" name="TextBox 6"/>
          <p:cNvSpPr txBox="1"/>
          <p:nvPr/>
        </p:nvSpPr>
        <p:spPr>
          <a:xfrm>
            <a:off x="3381808" y="4038600"/>
            <a:ext cx="3761028" cy="1077218"/>
          </a:xfrm>
          <a:prstGeom prst="rect">
            <a:avLst/>
          </a:prstGeom>
          <a:noFill/>
        </p:spPr>
        <p:txBody>
          <a:bodyPr wrap="square" rtlCol="0">
            <a:spAutoFit/>
          </a:bodyPr>
          <a:lstStyle/>
          <a:p>
            <a:pPr algn="ctr"/>
            <a:r>
              <a:rPr lang="en-US" sz="2800" b="1" dirty="0" smtClean="0"/>
              <a:t>$324,000</a:t>
            </a:r>
            <a:endParaRPr lang="en-US" sz="2800" b="1" dirty="0"/>
          </a:p>
          <a:p>
            <a:r>
              <a:rPr lang="en-US" b="1" dirty="0"/>
              <a:t/>
            </a:r>
            <a:br>
              <a:rPr lang="en-US" b="1" dirty="0"/>
            </a:br>
            <a:endParaRPr lang="en-US" dirty="0"/>
          </a:p>
        </p:txBody>
      </p:sp>
      <p:sp>
        <p:nvSpPr>
          <p:cNvPr id="5" name="TextBox 4"/>
          <p:cNvSpPr txBox="1"/>
          <p:nvPr/>
        </p:nvSpPr>
        <p:spPr>
          <a:xfrm>
            <a:off x="2392312" y="5548184"/>
            <a:ext cx="5664235" cy="584775"/>
          </a:xfrm>
          <a:prstGeom prst="rect">
            <a:avLst/>
          </a:prstGeom>
          <a:noFill/>
        </p:spPr>
        <p:txBody>
          <a:bodyPr wrap="square" rtlCol="0">
            <a:spAutoFit/>
          </a:bodyPr>
          <a:lstStyle/>
          <a:p>
            <a:pPr algn="ctr"/>
            <a:r>
              <a:rPr lang="en-US" sz="3200" dirty="0" smtClean="0"/>
              <a:t>Campaign Total:  $432,000</a:t>
            </a:r>
            <a:endParaRPr lang="en-US" sz="3200" dirty="0"/>
          </a:p>
        </p:txBody>
      </p:sp>
    </p:spTree>
    <p:extLst>
      <p:ext uri="{BB962C8B-B14F-4D97-AF65-F5344CB8AC3E}">
        <p14:creationId xmlns:p14="http://schemas.microsoft.com/office/powerpoint/2010/main" val="1577050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783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394714"/>
            <a:ext cx="3886200" cy="976885"/>
          </a:xfrm>
          <a:prstGeom prst="rect">
            <a:avLst/>
          </a:prstGeom>
        </p:spPr>
      </p:pic>
      <p:sp>
        <p:nvSpPr>
          <p:cNvPr id="31" name="Subtitle 2"/>
          <p:cNvSpPr txBox="1">
            <a:spLocks/>
          </p:cNvSpPr>
          <p:nvPr/>
        </p:nvSpPr>
        <p:spPr>
          <a:xfrm>
            <a:off x="-2" y="475367"/>
            <a:ext cx="3886201"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smtClean="0">
                <a:solidFill>
                  <a:schemeClr val="bg2"/>
                </a:solidFill>
                <a:latin typeface="Gill Sans MT"/>
                <a:cs typeface="Gill Sans MT"/>
              </a:rPr>
              <a:t>Chai Match 2</a:t>
            </a:r>
            <a:br>
              <a:rPr lang="en-US" sz="2400" b="1" spc="300" dirty="0" smtClean="0">
                <a:solidFill>
                  <a:schemeClr val="bg2"/>
                </a:solidFill>
                <a:latin typeface="Gill Sans MT"/>
                <a:cs typeface="Gill Sans MT"/>
              </a:rPr>
            </a:br>
            <a:r>
              <a:rPr lang="en-US" sz="2400" b="1" spc="300" dirty="0" smtClean="0">
                <a:solidFill>
                  <a:schemeClr val="bg2"/>
                </a:solidFill>
                <a:latin typeface="Gill Sans MT"/>
                <a:cs typeface="Gill Sans MT"/>
              </a:rPr>
              <a:t>Program Example:</a:t>
            </a:r>
          </a:p>
          <a:p>
            <a:pPr algn="l"/>
            <a:endParaRPr lang="en-US" sz="1400" spc="300" dirty="0">
              <a:solidFill>
                <a:schemeClr val="bg2"/>
              </a:solidFill>
              <a:latin typeface="Arial"/>
              <a:cs typeface="Arial"/>
            </a:endParaRPr>
          </a:p>
        </p:txBody>
      </p:sp>
      <p:sp>
        <p:nvSpPr>
          <p:cNvPr id="26" name="Rectangle 25"/>
          <p:cNvSpPr/>
          <p:nvPr/>
        </p:nvSpPr>
        <p:spPr>
          <a:xfrm>
            <a:off x="457200" y="167640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Phase 1</a:t>
            </a:r>
            <a:endParaRPr lang="en-US" dirty="0">
              <a:solidFill>
                <a:schemeClr val="tx1"/>
              </a:solidFill>
            </a:endParaRPr>
          </a:p>
        </p:txBody>
      </p:sp>
      <p:pic>
        <p:nvPicPr>
          <p:cNvPr id="27" name="Picture 26"/>
          <p:cNvPicPr>
            <a:picLocks noChangeAspect="1"/>
          </p:cNvPicPr>
          <p:nvPr/>
        </p:nvPicPr>
        <p:blipFill>
          <a:blip r:embed="rId6"/>
          <a:stretch>
            <a:fillRect/>
          </a:stretch>
        </p:blipFill>
        <p:spPr>
          <a:xfrm>
            <a:off x="3393989" y="1676400"/>
            <a:ext cx="1903332" cy="990600"/>
          </a:xfrm>
          <a:prstGeom prst="rect">
            <a:avLst/>
          </a:prstGeom>
        </p:spPr>
      </p:pic>
      <p:sp>
        <p:nvSpPr>
          <p:cNvPr id="3" name="Rectangle 2"/>
          <p:cNvSpPr/>
          <p:nvPr/>
        </p:nvSpPr>
        <p:spPr>
          <a:xfrm>
            <a:off x="3516942" y="1949446"/>
            <a:ext cx="1707488" cy="461665"/>
          </a:xfrm>
          <a:prstGeom prst="rect">
            <a:avLst/>
          </a:prstGeom>
        </p:spPr>
        <p:txBody>
          <a:bodyPr wrap="square">
            <a:spAutoFit/>
          </a:bodyPr>
          <a:lstStyle/>
          <a:p>
            <a:pPr algn="ctr"/>
            <a:r>
              <a:rPr lang="en-US" sz="2400" dirty="0" smtClean="0"/>
              <a:t>$9,000</a:t>
            </a:r>
            <a:endParaRPr lang="en-US" sz="2400" dirty="0"/>
          </a:p>
        </p:txBody>
      </p:sp>
      <p:pic>
        <p:nvPicPr>
          <p:cNvPr id="24" name="Picture 23"/>
          <p:cNvPicPr>
            <a:picLocks noChangeAspect="1"/>
          </p:cNvPicPr>
          <p:nvPr/>
        </p:nvPicPr>
        <p:blipFill>
          <a:blip r:embed="rId5"/>
          <a:stretch>
            <a:fillRect/>
          </a:stretch>
        </p:blipFill>
        <p:spPr>
          <a:xfrm>
            <a:off x="5304749" y="1676400"/>
            <a:ext cx="1850267" cy="990600"/>
          </a:xfrm>
          <a:prstGeom prst="rect">
            <a:avLst/>
          </a:prstGeom>
        </p:spPr>
      </p:pic>
      <p:sp>
        <p:nvSpPr>
          <p:cNvPr id="4" name="TextBox 3"/>
          <p:cNvSpPr txBox="1"/>
          <p:nvPr/>
        </p:nvSpPr>
        <p:spPr>
          <a:xfrm>
            <a:off x="5327533" y="1949446"/>
            <a:ext cx="1790339" cy="461665"/>
          </a:xfrm>
          <a:prstGeom prst="rect">
            <a:avLst/>
          </a:prstGeom>
          <a:noFill/>
        </p:spPr>
        <p:txBody>
          <a:bodyPr wrap="square" rtlCol="0">
            <a:spAutoFit/>
          </a:bodyPr>
          <a:lstStyle/>
          <a:p>
            <a:pPr algn="ctr"/>
            <a:r>
              <a:rPr lang="en-US" sz="2400" dirty="0" smtClean="0"/>
              <a:t>$9,000</a:t>
            </a:r>
            <a:endParaRPr lang="en-US" sz="2400" dirty="0"/>
          </a:p>
        </p:txBody>
      </p:sp>
      <p:sp>
        <p:nvSpPr>
          <p:cNvPr id="28" name="Rectangle 27"/>
          <p:cNvSpPr/>
          <p:nvPr/>
        </p:nvSpPr>
        <p:spPr>
          <a:xfrm>
            <a:off x="477795" y="3894482"/>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Phase 2</a:t>
            </a:r>
            <a:endParaRPr lang="en-US" dirty="0">
              <a:solidFill>
                <a:schemeClr val="tx1"/>
              </a:solidFill>
            </a:endParaRPr>
          </a:p>
        </p:txBody>
      </p:sp>
      <p:pic>
        <p:nvPicPr>
          <p:cNvPr id="29" name="Picture 28"/>
          <p:cNvPicPr>
            <a:picLocks noChangeAspect="1"/>
          </p:cNvPicPr>
          <p:nvPr/>
        </p:nvPicPr>
        <p:blipFill>
          <a:blip r:embed="rId7"/>
          <a:stretch>
            <a:fillRect/>
          </a:stretch>
        </p:blipFill>
        <p:spPr>
          <a:xfrm>
            <a:off x="3369627" y="3113991"/>
            <a:ext cx="3785390" cy="2421836"/>
          </a:xfrm>
          <a:prstGeom prst="rect">
            <a:avLst/>
          </a:prstGeom>
        </p:spPr>
      </p:pic>
      <p:sp>
        <p:nvSpPr>
          <p:cNvPr id="7" name="TextBox 6"/>
          <p:cNvSpPr txBox="1"/>
          <p:nvPr/>
        </p:nvSpPr>
        <p:spPr>
          <a:xfrm>
            <a:off x="3381808" y="4038600"/>
            <a:ext cx="3761028" cy="1077218"/>
          </a:xfrm>
          <a:prstGeom prst="rect">
            <a:avLst/>
          </a:prstGeom>
          <a:noFill/>
        </p:spPr>
        <p:txBody>
          <a:bodyPr wrap="square" rtlCol="0">
            <a:spAutoFit/>
          </a:bodyPr>
          <a:lstStyle/>
          <a:p>
            <a:pPr algn="ctr"/>
            <a:r>
              <a:rPr lang="en-US" sz="2800" b="1" dirty="0" smtClean="0"/>
              <a:t>$54,000</a:t>
            </a:r>
            <a:endParaRPr lang="en-US" sz="2800" b="1" dirty="0"/>
          </a:p>
          <a:p>
            <a:r>
              <a:rPr lang="en-US" b="1" dirty="0"/>
              <a:t/>
            </a:r>
            <a:br>
              <a:rPr lang="en-US" b="1" dirty="0"/>
            </a:br>
            <a:endParaRPr lang="en-US" dirty="0"/>
          </a:p>
        </p:txBody>
      </p:sp>
      <p:sp>
        <p:nvSpPr>
          <p:cNvPr id="5" name="TextBox 4"/>
          <p:cNvSpPr txBox="1"/>
          <p:nvPr/>
        </p:nvSpPr>
        <p:spPr>
          <a:xfrm>
            <a:off x="2392312" y="5548184"/>
            <a:ext cx="5664235" cy="584775"/>
          </a:xfrm>
          <a:prstGeom prst="rect">
            <a:avLst/>
          </a:prstGeom>
          <a:noFill/>
        </p:spPr>
        <p:txBody>
          <a:bodyPr wrap="square" rtlCol="0">
            <a:spAutoFit/>
          </a:bodyPr>
          <a:lstStyle/>
          <a:p>
            <a:pPr algn="ctr"/>
            <a:r>
              <a:rPr lang="en-US" sz="3200" dirty="0" smtClean="0"/>
              <a:t>Campaign Total:  $72,000</a:t>
            </a:r>
            <a:endParaRPr lang="en-US" sz="3200" dirty="0"/>
          </a:p>
        </p:txBody>
      </p:sp>
    </p:spTree>
    <p:extLst>
      <p:ext uri="{BB962C8B-B14F-4D97-AF65-F5344CB8AC3E}">
        <p14:creationId xmlns:p14="http://schemas.microsoft.com/office/powerpoint/2010/main" val="3577483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838199" y="1178479"/>
            <a:ext cx="7298435" cy="5170431"/>
          </a:xfrm>
        </p:spPr>
        <p:txBody>
          <a:bodyPr>
            <a:noAutofit/>
          </a:bodyPr>
          <a:lstStyle/>
          <a:p>
            <a:pPr marL="457200" indent="-457200" algn="l">
              <a:buFont typeface="Arial" pitchFamily="34" charset="0"/>
              <a:buChar char="•"/>
            </a:pPr>
            <a:r>
              <a:rPr lang="en-US" dirty="0">
                <a:solidFill>
                  <a:schemeClr val="tx1"/>
                </a:solidFill>
              </a:rPr>
              <a:t>Gifts in both phases may come from new or previous donors and from individuals, families (spouse, parents, grandparents, siblings, and children), foundations or </a:t>
            </a:r>
            <a:r>
              <a:rPr lang="en-US" dirty="0" smtClean="0">
                <a:solidFill>
                  <a:schemeClr val="tx1"/>
                </a:solidFill>
              </a:rPr>
              <a:t>corporations.</a:t>
            </a:r>
          </a:p>
          <a:p>
            <a:pPr marL="457200" indent="-457200" algn="l">
              <a:buFont typeface="Arial" pitchFamily="34" charset="0"/>
              <a:buChar char="•"/>
            </a:pPr>
            <a:r>
              <a:rPr lang="en-US" dirty="0" smtClean="0">
                <a:solidFill>
                  <a:schemeClr val="tx1"/>
                </a:solidFill>
              </a:rPr>
              <a:t>Excluded </a:t>
            </a:r>
            <a:r>
              <a:rPr lang="en-US" dirty="0">
                <a:solidFill>
                  <a:schemeClr val="tx1"/>
                </a:solidFill>
              </a:rPr>
              <a:t>are gifts from a Jewish Federation or the Foundation for Jewish Camp. </a:t>
            </a:r>
          </a:p>
        </p:txBody>
      </p:sp>
      <p:pic>
        <p:nvPicPr>
          <p:cNvPr id="2" name="Picture 1"/>
          <p:cNvPicPr>
            <a:picLocks noChangeAspect="1"/>
          </p:cNvPicPr>
          <p:nvPr/>
        </p:nvPicPr>
        <p:blipFill>
          <a:blip r:embed="rId16"/>
          <a:stretch>
            <a:fillRect/>
          </a:stretch>
        </p:blipFill>
        <p:spPr>
          <a:xfrm>
            <a:off x="-1" y="394715"/>
            <a:ext cx="3087905" cy="588844"/>
          </a:xfrm>
          <a:prstGeom prst="rect">
            <a:avLst/>
          </a:prstGeom>
        </p:spPr>
      </p:pic>
      <p:sp>
        <p:nvSpPr>
          <p:cNvPr id="31" name="Subtitle 2"/>
          <p:cNvSpPr txBox="1">
            <a:spLocks/>
          </p:cNvSpPr>
          <p:nvPr/>
        </p:nvSpPr>
        <p:spPr>
          <a:xfrm>
            <a:off x="-63234" y="475367"/>
            <a:ext cx="3151138" cy="468741"/>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Gill Sans MT"/>
              </a:rPr>
              <a:t>Gift Restrictions:</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3333944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838199" y="1178479"/>
            <a:ext cx="7298435" cy="5170431"/>
          </a:xfrm>
        </p:spPr>
        <p:txBody>
          <a:bodyPr>
            <a:noAutofit/>
          </a:bodyPr>
          <a:lstStyle/>
          <a:p>
            <a:pPr marL="457200" indent="-457200" algn="l">
              <a:buFont typeface="Arial" pitchFamily="34" charset="0"/>
              <a:buChar char="•"/>
            </a:pPr>
            <a:r>
              <a:rPr lang="en-US" dirty="0" smtClean="0">
                <a:solidFill>
                  <a:schemeClr val="tx1"/>
                </a:solidFill>
              </a:rPr>
              <a:t>Application is now available on our website.</a:t>
            </a:r>
          </a:p>
          <a:p>
            <a:pPr marL="457200" indent="-457200" algn="l">
              <a:buFont typeface="Arial" pitchFamily="34" charset="0"/>
              <a:buChar char="•"/>
            </a:pPr>
            <a:r>
              <a:rPr lang="en-US" dirty="0" smtClean="0">
                <a:solidFill>
                  <a:schemeClr val="tx1"/>
                </a:solidFill>
              </a:rPr>
              <a:t>Submit by e-mail to </a:t>
            </a:r>
            <a:r>
              <a:rPr lang="en-US" dirty="0" err="1" smtClean="0">
                <a:solidFill>
                  <a:schemeClr val="tx1"/>
                </a:solidFill>
              </a:rPr>
              <a:t>Maddie</a:t>
            </a:r>
            <a:r>
              <a:rPr lang="en-US" dirty="0" smtClean="0">
                <a:solidFill>
                  <a:schemeClr val="tx1"/>
                </a:solidFill>
              </a:rPr>
              <a:t> Ramos</a:t>
            </a:r>
            <a:br>
              <a:rPr lang="en-US" dirty="0" smtClean="0">
                <a:solidFill>
                  <a:schemeClr val="tx1"/>
                </a:solidFill>
              </a:rPr>
            </a:br>
            <a:r>
              <a:rPr lang="en-US" dirty="0" smtClean="0">
                <a:solidFill>
                  <a:schemeClr val="tx1"/>
                </a:solidFill>
              </a:rPr>
              <a:t>(click submit on application)</a:t>
            </a:r>
            <a:endParaRPr lang="en-US" dirty="0">
              <a:solidFill>
                <a:schemeClr val="tx1"/>
              </a:solidFill>
            </a:endParaRPr>
          </a:p>
          <a:p>
            <a:pPr marL="457200" indent="-457200" algn="l">
              <a:buFont typeface="Arial" pitchFamily="34" charset="0"/>
              <a:buChar char="•"/>
            </a:pPr>
            <a:r>
              <a:rPr lang="en-US" dirty="0" smtClean="0">
                <a:solidFill>
                  <a:schemeClr val="tx1"/>
                </a:solidFill>
              </a:rPr>
              <a:t>Applications will be acknowledged within 24 hours of receipt.  It is the camp’s responsibility to assure the application has been received.</a:t>
            </a:r>
          </a:p>
        </p:txBody>
      </p:sp>
      <p:pic>
        <p:nvPicPr>
          <p:cNvPr id="2" name="Picture 1"/>
          <p:cNvPicPr>
            <a:picLocks noChangeAspect="1"/>
          </p:cNvPicPr>
          <p:nvPr/>
        </p:nvPicPr>
        <p:blipFill>
          <a:blip r:embed="rId16"/>
          <a:stretch>
            <a:fillRect/>
          </a:stretch>
        </p:blipFill>
        <p:spPr>
          <a:xfrm>
            <a:off x="-1" y="394715"/>
            <a:ext cx="3810001" cy="588844"/>
          </a:xfrm>
          <a:prstGeom prst="rect">
            <a:avLst/>
          </a:prstGeom>
        </p:spPr>
      </p:pic>
      <p:sp>
        <p:nvSpPr>
          <p:cNvPr id="31" name="Subtitle 2"/>
          <p:cNvSpPr txBox="1">
            <a:spLocks/>
          </p:cNvSpPr>
          <p:nvPr/>
        </p:nvSpPr>
        <p:spPr>
          <a:xfrm>
            <a:off x="-63234" y="475367"/>
            <a:ext cx="4330434"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Arial"/>
              </a:rPr>
              <a:t>Application Process:</a:t>
            </a:r>
            <a:endParaRPr lang="en-US" sz="1400" spc="300" dirty="0">
              <a:solidFill>
                <a:schemeClr val="bg2"/>
              </a:solidFill>
              <a:latin typeface="Arial"/>
              <a:cs typeface="Arial"/>
            </a:endParaRPr>
          </a:p>
        </p:txBody>
      </p:sp>
    </p:spTree>
    <p:extLst>
      <p:ext uri="{BB962C8B-B14F-4D97-AF65-F5344CB8AC3E}">
        <p14:creationId xmlns:p14="http://schemas.microsoft.com/office/powerpoint/2010/main" val="1277350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509498" y="1520813"/>
            <a:ext cx="7837360" cy="4575188"/>
          </a:xfrm>
        </p:spPr>
        <p:txBody>
          <a:bodyPr>
            <a:noAutofit/>
          </a:bodyPr>
          <a:lstStyle/>
          <a:p>
            <a:pPr marL="457200" indent="-457200" algn="l">
              <a:buFont typeface="Arial" pitchFamily="34" charset="0"/>
              <a:buChar char="•"/>
            </a:pPr>
            <a:r>
              <a:rPr lang="en-US" sz="2000" dirty="0" smtClean="0">
                <a:solidFill>
                  <a:schemeClr val="tx1"/>
                </a:solidFill>
              </a:rPr>
              <a:t>Describe </a:t>
            </a:r>
            <a:r>
              <a:rPr lang="en-US" sz="2000" dirty="0">
                <a:solidFill>
                  <a:schemeClr val="tx1"/>
                </a:solidFill>
              </a:rPr>
              <a:t>your camp’s previous record with </a:t>
            </a:r>
            <a:r>
              <a:rPr lang="en-US" sz="2000" b="1" dirty="0">
                <a:solidFill>
                  <a:schemeClr val="tx1"/>
                </a:solidFill>
              </a:rPr>
              <a:t>JCamp180</a:t>
            </a:r>
            <a:r>
              <a:rPr lang="en-US" sz="2000" dirty="0">
                <a:solidFill>
                  <a:schemeClr val="tx1"/>
                </a:solidFill>
              </a:rPr>
              <a:t> matching grant campaigns and your likelihood for success in this matching grant. </a:t>
            </a:r>
            <a:endParaRPr lang="en-US" sz="2000" dirty="0" smtClean="0">
              <a:solidFill>
                <a:schemeClr val="tx1"/>
              </a:solidFill>
            </a:endParaRPr>
          </a:p>
          <a:p>
            <a:pPr marL="457200" indent="-457200" algn="l">
              <a:buFont typeface="Arial" pitchFamily="34" charset="0"/>
              <a:buChar char="•"/>
            </a:pPr>
            <a:r>
              <a:rPr lang="en-US" sz="2000" dirty="0" smtClean="0">
                <a:solidFill>
                  <a:schemeClr val="tx1"/>
                </a:solidFill>
              </a:rPr>
              <a:t>Describe </a:t>
            </a:r>
            <a:r>
              <a:rPr lang="en-US" sz="2000" dirty="0">
                <a:solidFill>
                  <a:schemeClr val="tx1"/>
                </a:solidFill>
              </a:rPr>
              <a:t>the proposed use of the funds raised in the </a:t>
            </a:r>
            <a:r>
              <a:rPr lang="en-US" sz="2000" b="1" i="1" dirty="0">
                <a:solidFill>
                  <a:schemeClr val="tx1"/>
                </a:solidFill>
              </a:rPr>
              <a:t>Chai Match 2</a:t>
            </a:r>
            <a:r>
              <a:rPr lang="en-US" sz="2000" dirty="0">
                <a:solidFill>
                  <a:schemeClr val="tx1"/>
                </a:solidFill>
              </a:rPr>
              <a:t> </a:t>
            </a:r>
            <a:r>
              <a:rPr lang="en-US" sz="2000" dirty="0" smtClean="0">
                <a:solidFill>
                  <a:schemeClr val="tx1"/>
                </a:solidFill>
              </a:rPr>
              <a:t>program</a:t>
            </a:r>
          </a:p>
          <a:p>
            <a:pPr marL="457200" indent="-457200" algn="l">
              <a:buFont typeface="Arial" pitchFamily="34" charset="0"/>
              <a:buChar char="•"/>
            </a:pPr>
            <a:r>
              <a:rPr lang="en-US" sz="2000" dirty="0" smtClean="0">
                <a:solidFill>
                  <a:schemeClr val="tx1"/>
                </a:solidFill>
              </a:rPr>
              <a:t>How </a:t>
            </a:r>
            <a:r>
              <a:rPr lang="en-US" sz="2000" dirty="0">
                <a:solidFill>
                  <a:schemeClr val="tx1"/>
                </a:solidFill>
              </a:rPr>
              <a:t>does the timing of the </a:t>
            </a:r>
            <a:r>
              <a:rPr lang="en-US" sz="2000" b="1" i="1" dirty="0">
                <a:solidFill>
                  <a:schemeClr val="tx1"/>
                </a:solidFill>
              </a:rPr>
              <a:t>Chai Match2</a:t>
            </a:r>
            <a:r>
              <a:rPr lang="en-US" sz="2000" dirty="0">
                <a:solidFill>
                  <a:schemeClr val="tx1"/>
                </a:solidFill>
              </a:rPr>
              <a:t> program align with your Camp’s strategic goals, particularly with your overall fundraising plan? </a:t>
            </a:r>
            <a:endParaRPr lang="en-US" sz="2000" dirty="0" smtClean="0">
              <a:solidFill>
                <a:schemeClr val="tx1"/>
              </a:solidFill>
            </a:endParaRPr>
          </a:p>
          <a:p>
            <a:pPr marL="457200" indent="-457200" algn="l">
              <a:buFont typeface="Arial" pitchFamily="34" charset="0"/>
              <a:buChar char="•"/>
            </a:pPr>
            <a:r>
              <a:rPr lang="en-US" sz="2000" dirty="0" smtClean="0">
                <a:solidFill>
                  <a:schemeClr val="tx1"/>
                </a:solidFill>
              </a:rPr>
              <a:t>Why </a:t>
            </a:r>
            <a:r>
              <a:rPr lang="en-US" sz="2000" dirty="0">
                <a:solidFill>
                  <a:schemeClr val="tx1"/>
                </a:solidFill>
              </a:rPr>
              <a:t>should </a:t>
            </a:r>
            <a:r>
              <a:rPr lang="en-US" sz="2000" b="1" dirty="0">
                <a:solidFill>
                  <a:schemeClr val="tx1"/>
                </a:solidFill>
              </a:rPr>
              <a:t>JCamp180</a:t>
            </a:r>
            <a:r>
              <a:rPr lang="en-US" sz="2000" dirty="0">
                <a:solidFill>
                  <a:schemeClr val="tx1"/>
                </a:solidFill>
              </a:rPr>
              <a:t> select your camp over others for this grant?  What is your case for support? </a:t>
            </a:r>
            <a:endParaRPr lang="en-US" sz="2000" dirty="0" smtClean="0">
              <a:solidFill>
                <a:schemeClr val="tx1"/>
              </a:solidFill>
            </a:endParaRPr>
          </a:p>
          <a:p>
            <a:pPr marL="457200" indent="-457200" algn="l">
              <a:buFont typeface="Arial" pitchFamily="34" charset="0"/>
              <a:buChar char="•"/>
            </a:pPr>
            <a:r>
              <a:rPr lang="en-US" sz="2000" dirty="0">
                <a:solidFill>
                  <a:schemeClr val="tx1"/>
                </a:solidFill>
              </a:rPr>
              <a:t>What communications have there been (or will there be) with the Board/ Committee / Commission and staff of the camp to assure the success of the </a:t>
            </a:r>
            <a:r>
              <a:rPr lang="en-US" sz="2000" b="1" i="1" dirty="0">
                <a:solidFill>
                  <a:schemeClr val="tx1"/>
                </a:solidFill>
              </a:rPr>
              <a:t>Chai Match 2</a:t>
            </a:r>
            <a:r>
              <a:rPr lang="en-US" sz="2000" dirty="0">
                <a:solidFill>
                  <a:schemeClr val="tx1"/>
                </a:solidFill>
              </a:rPr>
              <a:t> program? </a:t>
            </a:r>
            <a:endParaRPr lang="en-US" sz="2000" dirty="0" smtClean="0">
              <a:solidFill>
                <a:schemeClr val="tx1"/>
              </a:solidFill>
            </a:endParaRPr>
          </a:p>
          <a:p>
            <a:pPr marL="457200" indent="-457200" algn="l">
              <a:buFont typeface="Arial" pitchFamily="34" charset="0"/>
              <a:buChar char="•"/>
            </a:pPr>
            <a:r>
              <a:rPr lang="en-US" sz="2000" dirty="0" smtClean="0">
                <a:solidFill>
                  <a:schemeClr val="tx1"/>
                </a:solidFill>
              </a:rPr>
              <a:t>And several administrative questions </a:t>
            </a:r>
          </a:p>
        </p:txBody>
      </p:sp>
      <p:pic>
        <p:nvPicPr>
          <p:cNvPr id="2" name="Picture 1"/>
          <p:cNvPicPr>
            <a:picLocks noChangeAspect="1"/>
          </p:cNvPicPr>
          <p:nvPr/>
        </p:nvPicPr>
        <p:blipFill>
          <a:blip r:embed="rId16"/>
          <a:stretch>
            <a:fillRect/>
          </a:stretch>
        </p:blipFill>
        <p:spPr>
          <a:xfrm>
            <a:off x="-1" y="394715"/>
            <a:ext cx="4267201" cy="588844"/>
          </a:xfrm>
          <a:prstGeom prst="rect">
            <a:avLst/>
          </a:prstGeom>
        </p:spPr>
      </p:pic>
      <p:sp>
        <p:nvSpPr>
          <p:cNvPr id="31" name="Subtitle 2"/>
          <p:cNvSpPr txBox="1">
            <a:spLocks/>
          </p:cNvSpPr>
          <p:nvPr/>
        </p:nvSpPr>
        <p:spPr>
          <a:xfrm>
            <a:off x="-63234" y="475367"/>
            <a:ext cx="4330434"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Arial"/>
              </a:rPr>
              <a:t>Application Questions:</a:t>
            </a:r>
            <a:endParaRPr lang="en-US" sz="1400" spc="300" dirty="0">
              <a:solidFill>
                <a:schemeClr val="bg2"/>
              </a:solidFill>
              <a:latin typeface="Arial"/>
              <a:cs typeface="Arial"/>
            </a:endParaRPr>
          </a:p>
        </p:txBody>
      </p:sp>
    </p:spTree>
    <p:extLst>
      <p:ext uri="{BB962C8B-B14F-4D97-AF65-F5344CB8AC3E}">
        <p14:creationId xmlns:p14="http://schemas.microsoft.com/office/powerpoint/2010/main" val="3244024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838199" y="1178479"/>
            <a:ext cx="7298435" cy="5170431"/>
          </a:xfrm>
        </p:spPr>
        <p:txBody>
          <a:bodyPr>
            <a:noAutofit/>
          </a:bodyPr>
          <a:lstStyle/>
          <a:p>
            <a:pPr marL="457200" indent="-457200" algn="l">
              <a:buFont typeface="Arial" pitchFamily="34" charset="0"/>
              <a:buChar char="•"/>
            </a:pPr>
            <a:r>
              <a:rPr lang="en-US" dirty="0" smtClean="0">
                <a:solidFill>
                  <a:schemeClr val="tx1"/>
                </a:solidFill>
              </a:rPr>
              <a:t>Appropriateness of timing to existing or planned campaigns</a:t>
            </a:r>
          </a:p>
          <a:p>
            <a:pPr marL="457200" indent="-457200" algn="l">
              <a:buFont typeface="Arial" pitchFamily="34" charset="0"/>
              <a:buChar char="•"/>
            </a:pPr>
            <a:r>
              <a:rPr lang="en-US" dirty="0" smtClean="0">
                <a:solidFill>
                  <a:schemeClr val="tx1"/>
                </a:solidFill>
              </a:rPr>
              <a:t>Proposed use of funds as described in application</a:t>
            </a:r>
          </a:p>
          <a:p>
            <a:pPr marL="457200" indent="-457200" algn="l">
              <a:buFont typeface="Arial" pitchFamily="34" charset="0"/>
              <a:buChar char="•"/>
            </a:pPr>
            <a:r>
              <a:rPr lang="en-US" dirty="0" smtClean="0">
                <a:solidFill>
                  <a:schemeClr val="tx1"/>
                </a:solidFill>
              </a:rPr>
              <a:t>Administrative track record with HGF</a:t>
            </a:r>
          </a:p>
          <a:p>
            <a:pPr marL="457200" indent="-457200" algn="l">
              <a:buFont typeface="Arial" pitchFamily="34" charset="0"/>
              <a:buChar char="•"/>
            </a:pPr>
            <a:r>
              <a:rPr lang="en-US" dirty="0" smtClean="0">
                <a:solidFill>
                  <a:schemeClr val="tx1"/>
                </a:solidFill>
              </a:rPr>
              <a:t>Recommendation of JCamp180 Mentor</a:t>
            </a:r>
          </a:p>
          <a:p>
            <a:pPr marL="457200" indent="-457200" algn="l">
              <a:buFont typeface="Arial" pitchFamily="34" charset="0"/>
              <a:buChar char="•"/>
            </a:pPr>
            <a:r>
              <a:rPr lang="en-US" dirty="0" smtClean="0">
                <a:solidFill>
                  <a:schemeClr val="tx1"/>
                </a:solidFill>
              </a:rPr>
              <a:t>Selection will be made by JCamp180 staff in consultation with HGF Founder and Trustees</a:t>
            </a:r>
          </a:p>
          <a:p>
            <a:pPr marL="457200" indent="-457200" algn="l">
              <a:buFont typeface="Arial" pitchFamily="34" charset="0"/>
              <a:buChar char="•"/>
            </a:pPr>
            <a:endParaRPr lang="en-US" dirty="0">
              <a:solidFill>
                <a:schemeClr val="tx1"/>
              </a:solidFill>
            </a:endParaRPr>
          </a:p>
        </p:txBody>
      </p:sp>
      <p:pic>
        <p:nvPicPr>
          <p:cNvPr id="2" name="Picture 1"/>
          <p:cNvPicPr>
            <a:picLocks noChangeAspect="1"/>
          </p:cNvPicPr>
          <p:nvPr/>
        </p:nvPicPr>
        <p:blipFill>
          <a:blip r:embed="rId16"/>
          <a:stretch>
            <a:fillRect/>
          </a:stretch>
        </p:blipFill>
        <p:spPr>
          <a:xfrm>
            <a:off x="-2" y="394715"/>
            <a:ext cx="3730487" cy="588844"/>
          </a:xfrm>
          <a:prstGeom prst="rect">
            <a:avLst/>
          </a:prstGeom>
        </p:spPr>
      </p:pic>
      <p:sp>
        <p:nvSpPr>
          <p:cNvPr id="31" name="Subtitle 2"/>
          <p:cNvSpPr txBox="1">
            <a:spLocks/>
          </p:cNvSpPr>
          <p:nvPr/>
        </p:nvSpPr>
        <p:spPr>
          <a:xfrm>
            <a:off x="-2" y="475367"/>
            <a:ext cx="3730487"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Gill Sans MT"/>
              </a:rPr>
              <a:t>Evaluation Process:</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1262588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838199" y="1178479"/>
            <a:ext cx="7298435" cy="5170431"/>
          </a:xfrm>
        </p:spPr>
        <p:txBody>
          <a:bodyPr>
            <a:noAutofit/>
          </a:bodyPr>
          <a:lstStyle/>
          <a:p>
            <a:pPr marL="457200" indent="-457200" algn="l">
              <a:buFont typeface="Arial" pitchFamily="34" charset="0"/>
              <a:buChar char="•"/>
            </a:pPr>
            <a:r>
              <a:rPr lang="en-US" dirty="0" smtClean="0">
                <a:solidFill>
                  <a:schemeClr val="tx1"/>
                </a:solidFill>
              </a:rPr>
              <a:t>There are limited funds available for Chai Match 2</a:t>
            </a:r>
          </a:p>
          <a:p>
            <a:pPr marL="457200" indent="-457200" algn="l">
              <a:buFont typeface="Arial" pitchFamily="34" charset="0"/>
              <a:buChar char="•"/>
            </a:pPr>
            <a:r>
              <a:rPr lang="en-US" dirty="0" smtClean="0">
                <a:solidFill>
                  <a:schemeClr val="tx1"/>
                </a:solidFill>
              </a:rPr>
              <a:t>A minimum of 18 camps will be invited to participate in this grant</a:t>
            </a:r>
          </a:p>
          <a:p>
            <a:pPr marL="457200" indent="-457200" algn="l">
              <a:buFont typeface="Arial" pitchFamily="34" charset="0"/>
              <a:buChar char="•"/>
            </a:pPr>
            <a:r>
              <a:rPr lang="en-US" dirty="0" smtClean="0">
                <a:solidFill>
                  <a:schemeClr val="tx1"/>
                </a:solidFill>
              </a:rPr>
              <a:t>Must not be active or eligible under a current JCamp180 matching grant program at the time of application</a:t>
            </a:r>
          </a:p>
          <a:p>
            <a:pPr marL="457200" indent="-457200" algn="l">
              <a:buFont typeface="Arial" pitchFamily="34" charset="0"/>
              <a:buChar char="•"/>
            </a:pPr>
            <a:r>
              <a:rPr lang="en-US" dirty="0" smtClean="0">
                <a:solidFill>
                  <a:schemeClr val="tx1"/>
                </a:solidFill>
              </a:rPr>
              <a:t>Applications must be received by February 18, 2013</a:t>
            </a:r>
            <a:endParaRPr lang="en-US" dirty="0">
              <a:solidFill>
                <a:schemeClr val="tx1"/>
              </a:solidFill>
            </a:endParaRPr>
          </a:p>
        </p:txBody>
      </p:sp>
      <p:pic>
        <p:nvPicPr>
          <p:cNvPr id="2" name="Picture 1"/>
          <p:cNvPicPr>
            <a:picLocks noChangeAspect="1"/>
          </p:cNvPicPr>
          <p:nvPr/>
        </p:nvPicPr>
        <p:blipFill>
          <a:blip r:embed="rId16"/>
          <a:stretch>
            <a:fillRect/>
          </a:stretch>
        </p:blipFill>
        <p:spPr>
          <a:xfrm>
            <a:off x="-1" y="391874"/>
            <a:ext cx="4671665" cy="588844"/>
          </a:xfrm>
          <a:prstGeom prst="rect">
            <a:avLst/>
          </a:prstGeom>
        </p:spPr>
      </p:pic>
      <p:sp>
        <p:nvSpPr>
          <p:cNvPr id="31" name="Subtitle 2"/>
          <p:cNvSpPr txBox="1">
            <a:spLocks/>
          </p:cNvSpPr>
          <p:nvPr/>
        </p:nvSpPr>
        <p:spPr>
          <a:xfrm>
            <a:off x="-1" y="475367"/>
            <a:ext cx="4671666"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Gill Sans MT"/>
              </a:rPr>
              <a:t>Participation Is Limited:</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570274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043" y="-80339"/>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sz="half" idx="1"/>
          </p:nvPr>
        </p:nvSpPr>
        <p:spPr/>
        <p:txBody>
          <a:bodyPr>
            <a:noAutofit/>
          </a:bodyPr>
          <a:lstStyle/>
          <a:p>
            <a:pPr marL="0" indent="0">
              <a:buClr>
                <a:srgbClr val="4E743D"/>
              </a:buClr>
              <a:buNone/>
              <a:tabLst>
                <a:tab pos="3084513" algn="l"/>
              </a:tabLst>
              <a:defRPr/>
            </a:pPr>
            <a:r>
              <a:rPr lang="en-US" sz="1600" dirty="0">
                <a:solidFill>
                  <a:srgbClr val="776C28"/>
                </a:solidFill>
                <a:latin typeface="Helvetica 65 Medium"/>
              </a:rPr>
              <a:t>A) Grab Tab – Click red arrow to open/close Control Panel. Click square to toggle Viewer Window between full screen/window mode. Click </a:t>
            </a:r>
            <a:r>
              <a:rPr lang="en-US" sz="1600" dirty="0" err="1">
                <a:solidFill>
                  <a:srgbClr val="776C28"/>
                </a:solidFill>
                <a:latin typeface="Helvetica 65 Medium"/>
              </a:rPr>
              <a:t>mic</a:t>
            </a:r>
            <a:r>
              <a:rPr lang="en-US" sz="1600" dirty="0">
                <a:solidFill>
                  <a:srgbClr val="776C28"/>
                </a:solidFill>
                <a:latin typeface="Helvetica 65 Medium"/>
              </a:rPr>
              <a:t> icon to mute/unmute your audio. Click hand icon to raise your hand.</a:t>
            </a:r>
          </a:p>
          <a:p>
            <a:pPr>
              <a:buClr>
                <a:srgbClr val="4E743D"/>
              </a:buClr>
              <a:tabLst>
                <a:tab pos="3084513" algn="l"/>
              </a:tabLst>
              <a:defRPr/>
            </a:pPr>
            <a:endParaRPr lang="en-US" sz="1600" dirty="0">
              <a:solidFill>
                <a:srgbClr val="776C28"/>
              </a:solidFill>
              <a:latin typeface="Helvetica 65 Medium"/>
            </a:endParaRPr>
          </a:p>
          <a:p>
            <a:pPr marL="0" indent="0">
              <a:buClr>
                <a:srgbClr val="4E743D"/>
              </a:buClr>
              <a:buNone/>
              <a:tabLst>
                <a:tab pos="3084513" algn="l"/>
              </a:tabLst>
              <a:defRPr/>
            </a:pPr>
            <a:r>
              <a:rPr lang="en-US" sz="1600" dirty="0">
                <a:solidFill>
                  <a:srgbClr val="776C28"/>
                </a:solidFill>
                <a:latin typeface="Helvetica 65 Medium"/>
              </a:rPr>
              <a:t>B) Audio Pane – Select audio format. Click Audio Setup to verify Speakers &amp; Microphone.</a:t>
            </a:r>
          </a:p>
          <a:p>
            <a:pPr>
              <a:buClr>
                <a:srgbClr val="4E743D"/>
              </a:buClr>
              <a:tabLst>
                <a:tab pos="3084513" algn="l"/>
              </a:tabLst>
              <a:defRPr/>
            </a:pPr>
            <a:endParaRPr lang="en-US" sz="1600" dirty="0">
              <a:solidFill>
                <a:srgbClr val="776C28"/>
              </a:solidFill>
              <a:latin typeface="Helvetica 65 Medium"/>
            </a:endParaRPr>
          </a:p>
          <a:p>
            <a:pPr marL="0" indent="0">
              <a:buClr>
                <a:srgbClr val="4E743D"/>
              </a:buClr>
              <a:buNone/>
              <a:tabLst>
                <a:tab pos="3084513" algn="l"/>
              </a:tabLst>
              <a:defRPr/>
            </a:pPr>
            <a:r>
              <a:rPr lang="en-US" sz="1600" dirty="0">
                <a:solidFill>
                  <a:srgbClr val="776C28"/>
                </a:solidFill>
                <a:latin typeface="Helvetica 65 Medium"/>
              </a:rPr>
              <a:t>C) Questions Pane – Attendees can submit questions and review answers.</a:t>
            </a:r>
          </a:p>
          <a:p>
            <a:pPr>
              <a:buClr>
                <a:srgbClr val="4E743D"/>
              </a:buClr>
              <a:tabLst>
                <a:tab pos="3084513" algn="l"/>
              </a:tabLst>
              <a:defRPr/>
            </a:pPr>
            <a:endParaRPr lang="en-US" sz="1600" dirty="0">
              <a:solidFill>
                <a:srgbClr val="776C28"/>
              </a:solidFill>
              <a:latin typeface="Helvetica 65 Medium"/>
            </a:endParaRPr>
          </a:p>
          <a:p>
            <a:pPr marL="0" indent="0">
              <a:buClr>
                <a:srgbClr val="4E743D"/>
              </a:buClr>
              <a:buNone/>
              <a:tabLst>
                <a:tab pos="3084513" algn="l"/>
              </a:tabLst>
              <a:defRPr/>
            </a:pPr>
            <a:r>
              <a:rPr lang="en-US" sz="1600" dirty="0">
                <a:solidFill>
                  <a:srgbClr val="776C28"/>
                </a:solidFill>
                <a:latin typeface="Helvetica 65 Medium"/>
              </a:rPr>
              <a:t>D) Type your question and click Send to submit it to the organizer. </a:t>
            </a:r>
          </a:p>
        </p:txBody>
      </p:sp>
      <p:pic>
        <p:nvPicPr>
          <p:cNvPr id="2" name="Picture 1"/>
          <p:cNvPicPr>
            <a:picLocks noChangeAspect="1"/>
          </p:cNvPicPr>
          <p:nvPr/>
        </p:nvPicPr>
        <p:blipFill>
          <a:blip r:embed="rId16"/>
          <a:stretch>
            <a:fillRect/>
          </a:stretch>
        </p:blipFill>
        <p:spPr>
          <a:xfrm>
            <a:off x="-8239" y="351006"/>
            <a:ext cx="4961239" cy="559296"/>
          </a:xfrm>
          <a:prstGeom prst="rect">
            <a:avLst/>
          </a:prstGeom>
        </p:spPr>
      </p:pic>
      <p:sp>
        <p:nvSpPr>
          <p:cNvPr id="31" name="Subtitle 2"/>
          <p:cNvSpPr txBox="1">
            <a:spLocks/>
          </p:cNvSpPr>
          <p:nvPr/>
        </p:nvSpPr>
        <p:spPr>
          <a:xfrm>
            <a:off x="47809" y="392182"/>
            <a:ext cx="4849142" cy="47694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err="1" smtClean="0">
                <a:solidFill>
                  <a:schemeClr val="bg2"/>
                </a:solidFill>
                <a:latin typeface="Gill Sans MT"/>
                <a:cs typeface="Gill Sans MT"/>
              </a:rPr>
              <a:t>GoTo</a:t>
            </a:r>
            <a:r>
              <a:rPr lang="en-US" sz="2400" b="1" spc="300" dirty="0" smtClean="0">
                <a:solidFill>
                  <a:schemeClr val="bg2"/>
                </a:solidFill>
                <a:latin typeface="Gill Sans MT"/>
                <a:cs typeface="Gill Sans MT"/>
              </a:rPr>
              <a:t> Meeting Logistics:</a:t>
            </a:r>
          </a:p>
          <a:p>
            <a:pPr algn="l"/>
            <a:endParaRPr lang="en-US" sz="1400" spc="300" dirty="0">
              <a:solidFill>
                <a:schemeClr val="bg2"/>
              </a:solidFill>
              <a:latin typeface="Arial"/>
              <a:cs typeface="Arial"/>
            </a:endParaRPr>
          </a:p>
        </p:txBody>
      </p:sp>
      <p:pic>
        <p:nvPicPr>
          <p:cNvPr id="24" name="Picture 12" descr="Control_Panel.png"/>
          <p:cNvPicPr>
            <a:picLocks noGrp="1" noChangeAspect="1"/>
          </p:cNvPicPr>
          <p:nvPr>
            <p:ph sz="half" idx="2"/>
          </p:nvPr>
        </p:nvPicPr>
        <p:blipFill>
          <a:blip r:embed="rId17" cstate="print"/>
          <a:srcRect/>
          <a:stretch>
            <a:fillRect/>
          </a:stretch>
        </p:blipFill>
        <p:spPr bwMode="auto">
          <a:xfrm>
            <a:off x="5046114" y="1447800"/>
            <a:ext cx="3869285" cy="4648200"/>
          </a:xfrm>
          <a:prstGeom prst="rect">
            <a:avLst/>
          </a:prstGeom>
          <a:noFill/>
          <a:ln w="9525">
            <a:noFill/>
            <a:miter lim="800000"/>
            <a:headEnd/>
            <a:tailEnd/>
          </a:ln>
        </p:spPr>
      </p:pic>
      <p:sp>
        <p:nvSpPr>
          <p:cNvPr id="26" name="Rectangle 11"/>
          <p:cNvSpPr>
            <a:spLocks noChangeArrowheads="1"/>
          </p:cNvSpPr>
          <p:nvPr/>
        </p:nvSpPr>
        <p:spPr bwMode="auto">
          <a:xfrm>
            <a:off x="4508828" y="1720056"/>
            <a:ext cx="695325" cy="369888"/>
          </a:xfrm>
          <a:prstGeom prst="rect">
            <a:avLst/>
          </a:prstGeom>
          <a:noFill/>
          <a:ln w="9525">
            <a:noFill/>
            <a:miter lim="800000"/>
            <a:headEnd/>
            <a:tailEnd/>
          </a:ln>
        </p:spPr>
        <p:txBody>
          <a:bodyPr anchor="ctr">
            <a:spAutoFit/>
          </a:bodyPr>
          <a:lstStyle/>
          <a:p>
            <a:pPr>
              <a:defRPr/>
            </a:pPr>
            <a:r>
              <a:rPr lang="en-US" dirty="0">
                <a:solidFill>
                  <a:srgbClr val="776C28"/>
                </a:solidFill>
                <a:latin typeface="Helvetica 65 Medium"/>
                <a:cs typeface="+mn-cs"/>
              </a:rPr>
              <a:t>A </a:t>
            </a:r>
            <a:r>
              <a:rPr lang="en-US" dirty="0">
                <a:solidFill>
                  <a:srgbClr val="776C28"/>
                </a:solidFill>
                <a:latin typeface="Helvetica 65 Medium"/>
                <a:cs typeface="+mn-cs"/>
                <a:sym typeface="Wingdings" pitchFamily="2" charset="2"/>
              </a:rPr>
              <a:t></a:t>
            </a:r>
            <a:endParaRPr lang="en-US" dirty="0">
              <a:solidFill>
                <a:srgbClr val="776C28"/>
              </a:solidFill>
              <a:latin typeface="Helvetica 65 Medium"/>
              <a:cs typeface="+mn-cs"/>
            </a:endParaRPr>
          </a:p>
        </p:txBody>
      </p:sp>
      <p:sp>
        <p:nvSpPr>
          <p:cNvPr id="27" name="Rectangle 11"/>
          <p:cNvSpPr>
            <a:spLocks noChangeArrowheads="1"/>
          </p:cNvSpPr>
          <p:nvPr/>
        </p:nvSpPr>
        <p:spPr bwMode="auto">
          <a:xfrm>
            <a:off x="4882035" y="2971800"/>
            <a:ext cx="695325" cy="369888"/>
          </a:xfrm>
          <a:prstGeom prst="rect">
            <a:avLst/>
          </a:prstGeom>
          <a:noFill/>
          <a:ln w="9525">
            <a:noFill/>
            <a:miter lim="800000"/>
            <a:headEnd/>
            <a:tailEnd/>
          </a:ln>
        </p:spPr>
        <p:txBody>
          <a:bodyPr anchor="ctr">
            <a:spAutoFit/>
          </a:bodyPr>
          <a:lstStyle/>
          <a:p>
            <a:pPr>
              <a:defRPr/>
            </a:pPr>
            <a:r>
              <a:rPr lang="en-US" dirty="0" smtClean="0">
                <a:solidFill>
                  <a:srgbClr val="776C28"/>
                </a:solidFill>
                <a:latin typeface="Helvetica 65 Medium"/>
                <a:cs typeface="+mn-cs"/>
              </a:rPr>
              <a:t>B </a:t>
            </a:r>
            <a:r>
              <a:rPr lang="en-US" dirty="0">
                <a:solidFill>
                  <a:srgbClr val="776C28"/>
                </a:solidFill>
                <a:latin typeface="Helvetica 65 Medium"/>
                <a:cs typeface="+mn-cs"/>
                <a:sym typeface="Wingdings" pitchFamily="2" charset="2"/>
              </a:rPr>
              <a:t></a:t>
            </a:r>
            <a:endParaRPr lang="en-US" dirty="0">
              <a:solidFill>
                <a:srgbClr val="776C28"/>
              </a:solidFill>
              <a:latin typeface="Helvetica 65 Medium"/>
              <a:cs typeface="+mn-cs"/>
            </a:endParaRPr>
          </a:p>
        </p:txBody>
      </p:sp>
      <p:sp>
        <p:nvSpPr>
          <p:cNvPr id="28" name="Rectangle 11"/>
          <p:cNvSpPr>
            <a:spLocks noChangeArrowheads="1"/>
          </p:cNvSpPr>
          <p:nvPr/>
        </p:nvSpPr>
        <p:spPr bwMode="auto">
          <a:xfrm>
            <a:off x="4896950" y="3429000"/>
            <a:ext cx="695325" cy="369888"/>
          </a:xfrm>
          <a:prstGeom prst="rect">
            <a:avLst/>
          </a:prstGeom>
          <a:noFill/>
          <a:ln w="9525">
            <a:noFill/>
            <a:miter lim="800000"/>
            <a:headEnd/>
            <a:tailEnd/>
          </a:ln>
        </p:spPr>
        <p:txBody>
          <a:bodyPr anchor="ctr">
            <a:spAutoFit/>
          </a:bodyPr>
          <a:lstStyle/>
          <a:p>
            <a:pPr>
              <a:defRPr/>
            </a:pPr>
            <a:r>
              <a:rPr lang="en-US" dirty="0" smtClean="0">
                <a:solidFill>
                  <a:srgbClr val="776C28"/>
                </a:solidFill>
                <a:latin typeface="Helvetica 65 Medium"/>
                <a:cs typeface="+mn-cs"/>
              </a:rPr>
              <a:t>C </a:t>
            </a:r>
            <a:r>
              <a:rPr lang="en-US" dirty="0">
                <a:solidFill>
                  <a:srgbClr val="776C28"/>
                </a:solidFill>
                <a:latin typeface="Helvetica 65 Medium"/>
                <a:cs typeface="+mn-cs"/>
                <a:sym typeface="Wingdings" pitchFamily="2" charset="2"/>
              </a:rPr>
              <a:t></a:t>
            </a:r>
            <a:endParaRPr lang="en-US" dirty="0">
              <a:solidFill>
                <a:srgbClr val="776C28"/>
              </a:solidFill>
              <a:latin typeface="Helvetica 65 Medium"/>
              <a:cs typeface="+mn-cs"/>
            </a:endParaRPr>
          </a:p>
        </p:txBody>
      </p:sp>
      <p:sp>
        <p:nvSpPr>
          <p:cNvPr id="30" name="Rectangle 11"/>
          <p:cNvSpPr>
            <a:spLocks noChangeArrowheads="1"/>
          </p:cNvSpPr>
          <p:nvPr/>
        </p:nvSpPr>
        <p:spPr bwMode="auto">
          <a:xfrm>
            <a:off x="4838957" y="4648200"/>
            <a:ext cx="695325" cy="369888"/>
          </a:xfrm>
          <a:prstGeom prst="rect">
            <a:avLst/>
          </a:prstGeom>
          <a:noFill/>
          <a:ln w="9525">
            <a:noFill/>
            <a:miter lim="800000"/>
            <a:headEnd/>
            <a:tailEnd/>
          </a:ln>
        </p:spPr>
        <p:txBody>
          <a:bodyPr anchor="ctr">
            <a:spAutoFit/>
          </a:bodyPr>
          <a:lstStyle/>
          <a:p>
            <a:pPr>
              <a:defRPr/>
            </a:pPr>
            <a:r>
              <a:rPr lang="en-US" dirty="0" smtClean="0">
                <a:solidFill>
                  <a:srgbClr val="776C28"/>
                </a:solidFill>
                <a:latin typeface="Helvetica 65 Medium"/>
                <a:cs typeface="+mn-cs"/>
              </a:rPr>
              <a:t>D </a:t>
            </a:r>
            <a:r>
              <a:rPr lang="en-US" dirty="0">
                <a:solidFill>
                  <a:srgbClr val="776C28"/>
                </a:solidFill>
                <a:latin typeface="Helvetica 65 Medium"/>
                <a:cs typeface="+mn-cs"/>
                <a:sym typeface="Wingdings" pitchFamily="2" charset="2"/>
              </a:rPr>
              <a:t></a:t>
            </a:r>
            <a:endParaRPr lang="en-US" dirty="0">
              <a:solidFill>
                <a:srgbClr val="776C28"/>
              </a:solidFill>
              <a:latin typeface="Helvetica 65 Medium"/>
              <a:cs typeface="+mn-cs"/>
            </a:endParaRPr>
          </a:p>
        </p:txBody>
      </p:sp>
    </p:spTree>
    <p:extLst>
      <p:ext uri="{BB962C8B-B14F-4D97-AF65-F5344CB8AC3E}">
        <p14:creationId xmlns:p14="http://schemas.microsoft.com/office/powerpoint/2010/main" val="993814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81000" y="1178479"/>
            <a:ext cx="8153399" cy="5170431"/>
          </a:xfrm>
        </p:spPr>
        <p:txBody>
          <a:bodyPr>
            <a:noAutofit/>
          </a:bodyPr>
          <a:lstStyle/>
          <a:p>
            <a:pPr marL="457200" indent="-457200" algn="l">
              <a:buFont typeface="Arial" pitchFamily="34" charset="0"/>
              <a:buChar char="•"/>
            </a:pPr>
            <a:r>
              <a:rPr lang="en-US" dirty="0" smtClean="0">
                <a:solidFill>
                  <a:schemeClr val="tx1"/>
                </a:solidFill>
              </a:rPr>
              <a:t>Applications due by Monday, February 18, 2013 at 5:00 PM EST</a:t>
            </a:r>
          </a:p>
          <a:p>
            <a:pPr marL="457200" indent="-457200" algn="l">
              <a:buFont typeface="Arial" pitchFamily="34" charset="0"/>
              <a:buChar char="•"/>
            </a:pPr>
            <a:r>
              <a:rPr lang="en-US" dirty="0" smtClean="0">
                <a:solidFill>
                  <a:schemeClr val="tx1"/>
                </a:solidFill>
              </a:rPr>
              <a:t>Participants announced Monday, March 18, 2013</a:t>
            </a:r>
          </a:p>
          <a:p>
            <a:pPr marL="457200" indent="-457200" algn="l">
              <a:buFont typeface="Arial" pitchFamily="34" charset="0"/>
              <a:buChar char="•"/>
            </a:pPr>
            <a:r>
              <a:rPr lang="en-US" dirty="0" smtClean="0">
                <a:solidFill>
                  <a:schemeClr val="tx1"/>
                </a:solidFill>
              </a:rPr>
              <a:t>Phase 1 pledges until October 18, 2013</a:t>
            </a:r>
          </a:p>
          <a:p>
            <a:pPr marL="457200" indent="-457200" algn="l">
              <a:buFont typeface="Arial" pitchFamily="34" charset="0"/>
              <a:buChar char="•"/>
            </a:pPr>
            <a:r>
              <a:rPr lang="en-US" dirty="0" smtClean="0">
                <a:solidFill>
                  <a:schemeClr val="tx1"/>
                </a:solidFill>
              </a:rPr>
              <a:t>Phase 2 fundraising until March 18, 2014</a:t>
            </a:r>
          </a:p>
          <a:p>
            <a:pPr marL="457200" indent="-457200" algn="l">
              <a:buFont typeface="Arial" pitchFamily="34" charset="0"/>
              <a:buChar char="•"/>
            </a:pPr>
            <a:r>
              <a:rPr lang="en-US" dirty="0" smtClean="0">
                <a:solidFill>
                  <a:schemeClr val="tx1"/>
                </a:solidFill>
              </a:rPr>
              <a:t>Payment of HGF matching funds available beginning December, 2013</a:t>
            </a:r>
          </a:p>
          <a:p>
            <a:pPr marL="457200" indent="-457200" algn="l">
              <a:buFont typeface="Arial" pitchFamily="34" charset="0"/>
              <a:buChar char="•"/>
            </a:pPr>
            <a:r>
              <a:rPr lang="en-US" dirty="0" smtClean="0">
                <a:solidFill>
                  <a:schemeClr val="tx1"/>
                </a:solidFill>
              </a:rPr>
              <a:t>Pledges paid in full by September 18, 2016</a:t>
            </a:r>
            <a:endParaRPr lang="en-US" dirty="0">
              <a:solidFill>
                <a:schemeClr val="tx1"/>
              </a:solidFill>
            </a:endParaRPr>
          </a:p>
        </p:txBody>
      </p:sp>
      <p:pic>
        <p:nvPicPr>
          <p:cNvPr id="2" name="Picture 1"/>
          <p:cNvPicPr>
            <a:picLocks noChangeAspect="1"/>
          </p:cNvPicPr>
          <p:nvPr/>
        </p:nvPicPr>
        <p:blipFill>
          <a:blip r:embed="rId16"/>
          <a:stretch>
            <a:fillRect/>
          </a:stretch>
        </p:blipFill>
        <p:spPr>
          <a:xfrm>
            <a:off x="-1" y="394715"/>
            <a:ext cx="2362202" cy="588844"/>
          </a:xfrm>
          <a:prstGeom prst="rect">
            <a:avLst/>
          </a:prstGeom>
        </p:spPr>
      </p:pic>
      <p:sp>
        <p:nvSpPr>
          <p:cNvPr id="31" name="Subtitle 2"/>
          <p:cNvSpPr txBox="1">
            <a:spLocks/>
          </p:cNvSpPr>
          <p:nvPr/>
        </p:nvSpPr>
        <p:spPr>
          <a:xfrm>
            <a:off x="-1" y="475367"/>
            <a:ext cx="2438402"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Gill Sans MT"/>
              </a:rPr>
              <a:t>Time Table:</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3483033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81000" y="1178479"/>
            <a:ext cx="8077199" cy="5170431"/>
          </a:xfrm>
        </p:spPr>
        <p:txBody>
          <a:bodyPr>
            <a:noAutofit/>
          </a:bodyPr>
          <a:lstStyle/>
          <a:p>
            <a:pPr marL="457200" indent="-457200" algn="l">
              <a:buFont typeface="Arial" pitchFamily="34" charset="0"/>
              <a:buChar char="•"/>
            </a:pPr>
            <a:r>
              <a:rPr lang="en-US" sz="3000" dirty="0" smtClean="0">
                <a:solidFill>
                  <a:schemeClr val="tx1"/>
                </a:solidFill>
              </a:rPr>
              <a:t>A Chai Match 2 donor information form must be submitted for each phase 1 donor</a:t>
            </a:r>
          </a:p>
          <a:p>
            <a:pPr marL="457200" indent="-457200" algn="l">
              <a:buFont typeface="Arial" pitchFamily="34" charset="0"/>
              <a:buChar char="•"/>
            </a:pPr>
            <a:r>
              <a:rPr lang="en-US" sz="3000" dirty="0" smtClean="0">
                <a:solidFill>
                  <a:schemeClr val="tx1"/>
                </a:solidFill>
              </a:rPr>
              <a:t>Proof of payment of first 1/3 (minimum) of each phase 2 gift must be sent within 60 days of sending pledge letters.</a:t>
            </a:r>
          </a:p>
          <a:p>
            <a:pPr marL="457200" indent="-457200" algn="l">
              <a:buFont typeface="Arial" pitchFamily="34" charset="0"/>
              <a:buChar char="•"/>
            </a:pPr>
            <a:r>
              <a:rPr lang="en-US" sz="3000" dirty="0" smtClean="0">
                <a:solidFill>
                  <a:schemeClr val="tx1"/>
                </a:solidFill>
              </a:rPr>
              <a:t>HGF reserves funds based on proof of payment of phase 1 pledges and pays out matching funds upon proof of payment of phase 2 gifts.</a:t>
            </a:r>
          </a:p>
          <a:p>
            <a:pPr marL="457200" indent="-457200" algn="l">
              <a:buFont typeface="Arial" pitchFamily="34" charset="0"/>
              <a:buChar char="•"/>
            </a:pPr>
            <a:r>
              <a:rPr lang="en-US" sz="3000" dirty="0" smtClean="0">
                <a:solidFill>
                  <a:schemeClr val="tx1"/>
                </a:solidFill>
              </a:rPr>
              <a:t>Be aware of timelines for submitting proof of pledges and payments.</a:t>
            </a:r>
          </a:p>
          <a:p>
            <a:pPr marL="914400" lvl="1" indent="-457200" algn="l">
              <a:buFont typeface="Arial" pitchFamily="34" charset="0"/>
              <a:buChar char="•"/>
            </a:pPr>
            <a:endParaRPr lang="en-US" dirty="0" smtClean="0">
              <a:solidFill>
                <a:schemeClr val="tx1"/>
              </a:solidFill>
            </a:endParaRPr>
          </a:p>
          <a:p>
            <a:pPr marL="457200" indent="-457200" algn="l">
              <a:buFont typeface="Arial" pitchFamily="34" charset="0"/>
              <a:buChar char="•"/>
            </a:pPr>
            <a:endParaRPr lang="en-US" dirty="0" smtClean="0">
              <a:solidFill>
                <a:schemeClr val="tx1"/>
              </a:solidFill>
            </a:endParaRPr>
          </a:p>
          <a:p>
            <a:pPr marL="457200" indent="-457200" algn="l">
              <a:buFont typeface="Arial" pitchFamily="34" charset="0"/>
              <a:buChar char="•"/>
            </a:pPr>
            <a:endParaRPr lang="en-US" dirty="0">
              <a:solidFill>
                <a:schemeClr val="tx1"/>
              </a:solidFill>
            </a:endParaRPr>
          </a:p>
        </p:txBody>
      </p:sp>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Gill Sans MT"/>
              </a:rPr>
              <a:t>Grant Administration:</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458991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04800" y="1183066"/>
            <a:ext cx="4267200" cy="5170431"/>
          </a:xfrm>
        </p:spPr>
        <p:txBody>
          <a:bodyPr>
            <a:noAutofit/>
          </a:bodyPr>
          <a:lstStyle/>
          <a:p>
            <a:pPr>
              <a:lnSpc>
                <a:spcPct val="130000"/>
              </a:lnSpc>
            </a:pPr>
            <a:r>
              <a:rPr lang="en-US" sz="2800" b="1" u="sng" dirty="0" smtClean="0">
                <a:solidFill>
                  <a:srgbClr val="090809"/>
                </a:solidFill>
                <a:latin typeface="Helvetica 65 Medium"/>
                <a:cs typeface="Aharoni" pitchFamily="2" charset="-79"/>
              </a:rPr>
              <a:t>Phase 1</a:t>
            </a:r>
          </a:p>
          <a:p>
            <a:pPr marL="457200" indent="-457200" algn="l">
              <a:buFont typeface="Arial" pitchFamily="34" charset="0"/>
              <a:buChar char="•"/>
            </a:pPr>
            <a:r>
              <a:rPr lang="en-US" sz="2400" dirty="0">
                <a:solidFill>
                  <a:schemeClr val="tx1"/>
                </a:solidFill>
              </a:rPr>
              <a:t>Start cultivating major donors now </a:t>
            </a:r>
          </a:p>
          <a:p>
            <a:pPr marL="457200" indent="-457200" algn="l">
              <a:buFont typeface="Arial" pitchFamily="34" charset="0"/>
              <a:buChar char="•"/>
            </a:pPr>
            <a:r>
              <a:rPr lang="en-US" sz="2400" dirty="0">
                <a:solidFill>
                  <a:schemeClr val="tx1"/>
                </a:solidFill>
              </a:rPr>
              <a:t>Make a fundraising plan with your mentor</a:t>
            </a:r>
          </a:p>
          <a:p>
            <a:pPr marL="457200" indent="-457200" algn="l">
              <a:buFont typeface="Arial" pitchFamily="34" charset="0"/>
              <a:buChar char="•"/>
            </a:pPr>
            <a:r>
              <a:rPr lang="en-US" sz="2400" dirty="0">
                <a:solidFill>
                  <a:schemeClr val="tx1"/>
                </a:solidFill>
              </a:rPr>
              <a:t>Proceed with a campaign even if you don’t get the Chai Match</a:t>
            </a:r>
          </a:p>
          <a:p>
            <a:pPr marL="457200" indent="-457200" algn="l">
              <a:buFont typeface="Arial" pitchFamily="34" charset="0"/>
              <a:buChar char="•"/>
            </a:pPr>
            <a:r>
              <a:rPr lang="en-US" sz="2400" dirty="0">
                <a:solidFill>
                  <a:schemeClr val="tx1"/>
                </a:solidFill>
              </a:rPr>
              <a:t>Incorporate Chai Match in </a:t>
            </a:r>
            <a:r>
              <a:rPr lang="en-US" sz="2400" dirty="0" smtClean="0">
                <a:solidFill>
                  <a:schemeClr val="tx1"/>
                </a:solidFill>
              </a:rPr>
              <a:t>2013 </a:t>
            </a:r>
            <a:r>
              <a:rPr lang="en-US" sz="2400" dirty="0">
                <a:solidFill>
                  <a:schemeClr val="tx1"/>
                </a:solidFill>
              </a:rPr>
              <a:t>annual fundraising strategy</a:t>
            </a:r>
          </a:p>
        </p:txBody>
      </p:sp>
      <p:pic>
        <p:nvPicPr>
          <p:cNvPr id="2" name="Picture 1"/>
          <p:cNvPicPr>
            <a:picLocks noChangeAspect="1"/>
          </p:cNvPicPr>
          <p:nvPr/>
        </p:nvPicPr>
        <p:blipFill>
          <a:blip r:embed="rId16"/>
          <a:stretch>
            <a:fillRect/>
          </a:stretch>
        </p:blipFill>
        <p:spPr>
          <a:xfrm>
            <a:off x="0" y="381000"/>
            <a:ext cx="3720000" cy="602559"/>
          </a:xfrm>
          <a:prstGeom prst="rect">
            <a:avLst/>
          </a:prstGeom>
        </p:spPr>
      </p:pic>
      <p:sp>
        <p:nvSpPr>
          <p:cNvPr id="31" name="Subtitle 2"/>
          <p:cNvSpPr txBox="1">
            <a:spLocks/>
          </p:cNvSpPr>
          <p:nvPr/>
        </p:nvSpPr>
        <p:spPr>
          <a:xfrm>
            <a:off x="-20595" y="476543"/>
            <a:ext cx="3751082"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Gill Sans MT"/>
              </a:rPr>
              <a:t>Fundraising Hints:</a:t>
            </a:r>
          </a:p>
          <a:p>
            <a:pPr algn="l"/>
            <a:endParaRPr lang="en-US" sz="1400" spc="300" dirty="0">
              <a:solidFill>
                <a:schemeClr val="bg2"/>
              </a:solidFill>
              <a:latin typeface="Arial"/>
              <a:cs typeface="Arial"/>
            </a:endParaRPr>
          </a:p>
        </p:txBody>
      </p:sp>
      <p:sp>
        <p:nvSpPr>
          <p:cNvPr id="24" name="Subtitle 2"/>
          <p:cNvSpPr txBox="1">
            <a:spLocks/>
          </p:cNvSpPr>
          <p:nvPr/>
        </p:nvSpPr>
        <p:spPr>
          <a:xfrm>
            <a:off x="4571998" y="1161195"/>
            <a:ext cx="4419602" cy="517043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30000"/>
              </a:lnSpc>
            </a:pPr>
            <a:r>
              <a:rPr lang="en-US" sz="2800" b="1" u="sng" dirty="0" smtClean="0">
                <a:solidFill>
                  <a:srgbClr val="090809"/>
                </a:solidFill>
                <a:latin typeface="Helvetica 65 Medium"/>
                <a:cs typeface="Aharoni" pitchFamily="2" charset="-79"/>
              </a:rPr>
              <a:t>Phase 2</a:t>
            </a:r>
          </a:p>
          <a:p>
            <a:pPr marL="457200" indent="-457200" algn="l">
              <a:buFont typeface="Arial" pitchFamily="34" charset="0"/>
              <a:buChar char="•"/>
            </a:pPr>
            <a:r>
              <a:rPr lang="en-US" sz="2400" dirty="0">
                <a:solidFill>
                  <a:schemeClr val="tx1"/>
                </a:solidFill>
              </a:rPr>
              <a:t>Start asking for and collecting pledges on phase 2 gifts as soon as possible.</a:t>
            </a:r>
          </a:p>
          <a:p>
            <a:pPr marL="457200" indent="-457200" algn="l">
              <a:buFont typeface="Arial" pitchFamily="34" charset="0"/>
              <a:buChar char="•"/>
            </a:pPr>
            <a:r>
              <a:rPr lang="en-US" sz="2400" dirty="0">
                <a:solidFill>
                  <a:schemeClr val="tx1"/>
                </a:solidFill>
              </a:rPr>
              <a:t>Use visits to camp over the summer to inspire Phase 2 gifts from grandparents, parents, and alumni</a:t>
            </a:r>
          </a:p>
          <a:p>
            <a:pPr marL="457200" indent="-457200" algn="l">
              <a:buFont typeface="Arial" pitchFamily="34" charset="0"/>
              <a:buChar char="•"/>
            </a:pPr>
            <a:r>
              <a:rPr lang="en-US" sz="2400" dirty="0">
                <a:solidFill>
                  <a:schemeClr val="tx1"/>
                </a:solidFill>
              </a:rPr>
              <a:t>Identify a major donor to help “close” phase 2 to finish (before March 18. </a:t>
            </a:r>
            <a:r>
              <a:rPr lang="en-US" sz="2400" dirty="0" smtClean="0">
                <a:solidFill>
                  <a:schemeClr val="tx1"/>
                </a:solidFill>
              </a:rPr>
              <a:t>2014). </a:t>
            </a:r>
            <a:endParaRPr lang="en-US" sz="2400" dirty="0">
              <a:solidFill>
                <a:schemeClr val="tx1"/>
              </a:solidFill>
            </a:endParaRPr>
          </a:p>
        </p:txBody>
      </p:sp>
    </p:spTree>
    <p:extLst>
      <p:ext uri="{BB962C8B-B14F-4D97-AF65-F5344CB8AC3E}">
        <p14:creationId xmlns:p14="http://schemas.microsoft.com/office/powerpoint/2010/main" val="1833270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04800" y="1371600"/>
            <a:ext cx="4267200" cy="4981897"/>
          </a:xfrm>
        </p:spPr>
        <p:txBody>
          <a:bodyPr>
            <a:noAutofit/>
          </a:bodyPr>
          <a:lstStyle/>
          <a:p>
            <a:pPr algn="l"/>
            <a:r>
              <a:rPr lang="en-US" sz="1600" dirty="0">
                <a:solidFill>
                  <a:schemeClr val="tx1"/>
                </a:solidFill>
              </a:rPr>
              <a:t>Can the Campaign be larger? </a:t>
            </a:r>
          </a:p>
          <a:p>
            <a:pPr algn="l"/>
            <a:endParaRPr lang="en-US" sz="1600" dirty="0">
              <a:solidFill>
                <a:schemeClr val="tx1"/>
              </a:solidFill>
            </a:endParaRPr>
          </a:p>
          <a:p>
            <a:pPr algn="l"/>
            <a:endParaRPr lang="en-US" sz="1600" dirty="0">
              <a:solidFill>
                <a:schemeClr val="tx1"/>
              </a:solidFill>
            </a:endParaRPr>
          </a:p>
          <a:p>
            <a:pPr algn="l"/>
            <a:endParaRPr lang="en-US" sz="1600" dirty="0" smtClean="0">
              <a:solidFill>
                <a:schemeClr val="tx1"/>
              </a:solidFill>
            </a:endParaRPr>
          </a:p>
          <a:p>
            <a:pPr algn="l"/>
            <a:r>
              <a:rPr lang="en-US" sz="1600" dirty="0" smtClean="0">
                <a:solidFill>
                  <a:schemeClr val="tx1"/>
                </a:solidFill>
              </a:rPr>
              <a:t>How do I select the campaign goal (single chai, double, or triple chai)?</a:t>
            </a:r>
          </a:p>
          <a:p>
            <a:pPr algn="l"/>
            <a:endParaRPr lang="en-US" sz="1600" dirty="0">
              <a:solidFill>
                <a:schemeClr val="tx1"/>
              </a:solidFill>
            </a:endParaRPr>
          </a:p>
          <a:p>
            <a:pPr algn="l"/>
            <a:endParaRPr lang="en-US" sz="1600" dirty="0" smtClean="0">
              <a:solidFill>
                <a:schemeClr val="tx1"/>
              </a:solidFill>
            </a:endParaRPr>
          </a:p>
          <a:p>
            <a:pPr algn="l"/>
            <a:endParaRPr lang="en-US" sz="1600" dirty="0">
              <a:solidFill>
                <a:schemeClr val="tx1"/>
              </a:solidFill>
            </a:endParaRPr>
          </a:p>
          <a:p>
            <a:pPr algn="l"/>
            <a:endParaRPr lang="en-US" sz="1600" dirty="0" smtClean="0">
              <a:solidFill>
                <a:schemeClr val="tx1"/>
              </a:solidFill>
            </a:endParaRPr>
          </a:p>
          <a:p>
            <a:pPr algn="l"/>
            <a:r>
              <a:rPr lang="en-US" sz="1600" dirty="0" smtClean="0">
                <a:solidFill>
                  <a:schemeClr val="tx1"/>
                </a:solidFill>
              </a:rPr>
              <a:t>Can </a:t>
            </a:r>
            <a:r>
              <a:rPr lang="en-US" sz="1600" dirty="0">
                <a:solidFill>
                  <a:schemeClr val="tx1"/>
                </a:solidFill>
              </a:rPr>
              <a:t>a few major donors fulfill </a:t>
            </a:r>
            <a:r>
              <a:rPr lang="en-US" sz="1600" dirty="0" smtClean="0">
                <a:solidFill>
                  <a:schemeClr val="tx1"/>
                </a:solidFill>
              </a:rPr>
              <a:t>Phase1 and </a:t>
            </a:r>
            <a:br>
              <a:rPr lang="en-US" sz="1600" dirty="0" smtClean="0">
                <a:solidFill>
                  <a:schemeClr val="tx1"/>
                </a:solidFill>
              </a:rPr>
            </a:br>
            <a:r>
              <a:rPr lang="en-US" sz="1600" dirty="0" smtClean="0">
                <a:solidFill>
                  <a:schemeClr val="tx1"/>
                </a:solidFill>
              </a:rPr>
              <a:t>Phase </a:t>
            </a:r>
            <a:r>
              <a:rPr lang="en-US" sz="1600" dirty="0">
                <a:solidFill>
                  <a:schemeClr val="tx1"/>
                </a:solidFill>
              </a:rPr>
              <a:t>2 and finish the whole campaign quickly? </a:t>
            </a:r>
          </a:p>
          <a:p>
            <a:pPr algn="l"/>
            <a:endParaRPr lang="en-US" sz="1600" dirty="0">
              <a:solidFill>
                <a:schemeClr val="tx1"/>
              </a:solidFill>
            </a:endParaRPr>
          </a:p>
          <a:p>
            <a:pPr algn="l"/>
            <a:endParaRPr lang="en-US" sz="1600" dirty="0">
              <a:solidFill>
                <a:schemeClr val="tx1"/>
              </a:solidFill>
            </a:endParaRPr>
          </a:p>
          <a:p>
            <a:pPr algn="l"/>
            <a:endParaRPr lang="en-US" sz="1600" dirty="0" smtClean="0">
              <a:solidFill>
                <a:schemeClr val="tx1"/>
              </a:solidFill>
            </a:endParaRPr>
          </a:p>
          <a:p>
            <a:pPr algn="l"/>
            <a:endParaRPr lang="en-US" sz="1600" dirty="0">
              <a:solidFill>
                <a:schemeClr val="tx1"/>
              </a:solidFill>
            </a:endParaRPr>
          </a:p>
        </p:txBody>
      </p:sp>
      <p:pic>
        <p:nvPicPr>
          <p:cNvPr id="2" name="Picture 1"/>
          <p:cNvPicPr>
            <a:picLocks noChangeAspect="1"/>
          </p:cNvPicPr>
          <p:nvPr/>
        </p:nvPicPr>
        <p:blipFill>
          <a:blip r:embed="rId16"/>
          <a:stretch>
            <a:fillRect/>
          </a:stretch>
        </p:blipFill>
        <p:spPr>
          <a:xfrm>
            <a:off x="0" y="381000"/>
            <a:ext cx="2057400" cy="602559"/>
          </a:xfrm>
          <a:prstGeom prst="rect">
            <a:avLst/>
          </a:prstGeom>
        </p:spPr>
      </p:pic>
      <p:sp>
        <p:nvSpPr>
          <p:cNvPr id="31" name="Subtitle 2"/>
          <p:cNvSpPr txBox="1">
            <a:spLocks/>
          </p:cNvSpPr>
          <p:nvPr/>
        </p:nvSpPr>
        <p:spPr>
          <a:xfrm>
            <a:off x="-20595" y="476543"/>
            <a:ext cx="3751082"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Gill Sans MT"/>
              </a:rPr>
              <a:t>Questions:</a:t>
            </a:r>
          </a:p>
          <a:p>
            <a:pPr algn="l"/>
            <a:endParaRPr lang="en-US" sz="1400" spc="300" dirty="0">
              <a:solidFill>
                <a:schemeClr val="bg2"/>
              </a:solidFill>
              <a:latin typeface="Arial"/>
              <a:cs typeface="Arial"/>
            </a:endParaRPr>
          </a:p>
        </p:txBody>
      </p:sp>
      <p:sp>
        <p:nvSpPr>
          <p:cNvPr id="24" name="Subtitle 2"/>
          <p:cNvSpPr txBox="1">
            <a:spLocks/>
          </p:cNvSpPr>
          <p:nvPr/>
        </p:nvSpPr>
        <p:spPr>
          <a:xfrm>
            <a:off x="4571998" y="1371600"/>
            <a:ext cx="4419602" cy="496002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600" dirty="0">
                <a:solidFill>
                  <a:schemeClr val="tx1"/>
                </a:solidFill>
              </a:rPr>
              <a:t>Yes, but  1.) be careful of how you describe the matching pool to donors, and 2.) Grinspoon funds capped at $54,000.</a:t>
            </a:r>
          </a:p>
          <a:p>
            <a:pPr algn="l"/>
            <a:endParaRPr lang="en-US" sz="1600" dirty="0">
              <a:solidFill>
                <a:schemeClr val="tx1"/>
              </a:solidFill>
            </a:endParaRPr>
          </a:p>
          <a:p>
            <a:pPr algn="l"/>
            <a:r>
              <a:rPr lang="en-US" sz="1600" dirty="0" smtClean="0">
                <a:solidFill>
                  <a:schemeClr val="tx1"/>
                </a:solidFill>
              </a:rPr>
              <a:t>Be realistic.  Talk to your JCamp180 Mentor.  There are as many pitfalls to taking on too large a campaign (you don’t get HGF funds) as there are to too small a campaign (you don’t maximize available HGF funds).  There is no strategy for acceptance based on campaign size.</a:t>
            </a:r>
          </a:p>
          <a:p>
            <a:pPr algn="l"/>
            <a:endParaRPr lang="en-US" sz="1600" dirty="0">
              <a:solidFill>
                <a:schemeClr val="tx1"/>
              </a:solidFill>
            </a:endParaRPr>
          </a:p>
          <a:p>
            <a:pPr algn="l"/>
            <a:r>
              <a:rPr lang="en-US" sz="1600" dirty="0" smtClean="0">
                <a:solidFill>
                  <a:schemeClr val="tx1"/>
                </a:solidFill>
              </a:rPr>
              <a:t>Yes</a:t>
            </a:r>
            <a:r>
              <a:rPr lang="en-US" sz="1600" dirty="0">
                <a:solidFill>
                  <a:schemeClr val="tx1"/>
                </a:solidFill>
              </a:rPr>
              <a:t>, but it isn’t the intent of the grant. We are looking for Camps who will use the campaign to reach out to more Alumni and camp supporters and increase the base of philanthropic support  for camp</a:t>
            </a:r>
            <a:r>
              <a:rPr lang="en-US" sz="1600" dirty="0" smtClean="0">
                <a:solidFill>
                  <a:schemeClr val="tx1"/>
                </a:solidFill>
              </a:rPr>
              <a:t>.  To encourage phase 2 outreach, </a:t>
            </a:r>
            <a:r>
              <a:rPr lang="en-US" sz="1600" b="1" dirty="0" smtClean="0">
                <a:solidFill>
                  <a:schemeClr val="tx1"/>
                </a:solidFill>
              </a:rPr>
              <a:t>a bonus will be given to the camp with the most phase 2 donors.</a:t>
            </a:r>
            <a:endParaRPr lang="en-US" sz="1600" b="1" dirty="0">
              <a:solidFill>
                <a:schemeClr val="tx1"/>
              </a:solidFill>
            </a:endParaRPr>
          </a:p>
          <a:p>
            <a:pPr algn="l"/>
            <a:endParaRPr lang="en-US" sz="1600" dirty="0">
              <a:solidFill>
                <a:schemeClr val="tx1"/>
              </a:solidFill>
            </a:endParaRPr>
          </a:p>
        </p:txBody>
      </p:sp>
    </p:spTree>
    <p:extLst>
      <p:ext uri="{BB962C8B-B14F-4D97-AF65-F5344CB8AC3E}">
        <p14:creationId xmlns:p14="http://schemas.microsoft.com/office/powerpoint/2010/main" val="2885006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04798" y="1397550"/>
            <a:ext cx="4267200" cy="4981897"/>
          </a:xfrm>
        </p:spPr>
        <p:txBody>
          <a:bodyPr>
            <a:noAutofit/>
          </a:bodyPr>
          <a:lstStyle/>
          <a:p>
            <a:pPr algn="l"/>
            <a:r>
              <a:rPr lang="en-US" sz="1600" dirty="0" smtClean="0">
                <a:solidFill>
                  <a:schemeClr val="tx1"/>
                </a:solidFill>
              </a:rPr>
              <a:t>Can excess phase </a:t>
            </a:r>
            <a:r>
              <a:rPr lang="en-US" sz="1600" dirty="0" smtClean="0">
                <a:solidFill>
                  <a:schemeClr val="tx1"/>
                </a:solidFill>
              </a:rPr>
              <a:t>1 </a:t>
            </a:r>
            <a:r>
              <a:rPr lang="en-US" sz="1600" dirty="0" smtClean="0">
                <a:solidFill>
                  <a:schemeClr val="tx1"/>
                </a:solidFill>
              </a:rPr>
              <a:t>gifts be carried over to </a:t>
            </a:r>
            <a:r>
              <a:rPr lang="en-US" sz="1600" dirty="0" smtClean="0">
                <a:solidFill>
                  <a:schemeClr val="tx1"/>
                </a:solidFill>
              </a:rPr>
              <a:t/>
            </a:r>
            <a:br>
              <a:rPr lang="en-US" sz="1600" dirty="0" smtClean="0">
                <a:solidFill>
                  <a:schemeClr val="tx1"/>
                </a:solidFill>
              </a:rPr>
            </a:br>
            <a:r>
              <a:rPr lang="en-US" sz="1600" dirty="0" smtClean="0">
                <a:solidFill>
                  <a:schemeClr val="tx1"/>
                </a:solidFill>
              </a:rPr>
              <a:t>phase </a:t>
            </a:r>
            <a:r>
              <a:rPr lang="en-US" sz="1600" dirty="0" smtClean="0">
                <a:solidFill>
                  <a:schemeClr val="tx1"/>
                </a:solidFill>
              </a:rPr>
              <a:t>2?</a:t>
            </a:r>
          </a:p>
          <a:p>
            <a:pPr algn="l"/>
            <a:endParaRPr lang="en-US" sz="1600" dirty="0">
              <a:solidFill>
                <a:schemeClr val="tx1"/>
              </a:solidFill>
            </a:endParaRPr>
          </a:p>
          <a:p>
            <a:pPr algn="l"/>
            <a:endParaRPr lang="en-US" sz="1600" dirty="0" smtClean="0">
              <a:solidFill>
                <a:schemeClr val="tx1"/>
              </a:solidFill>
            </a:endParaRPr>
          </a:p>
          <a:p>
            <a:pPr algn="l"/>
            <a:endParaRPr lang="en-US" sz="1600" dirty="0" smtClean="0">
              <a:solidFill>
                <a:schemeClr val="tx1"/>
              </a:solidFill>
            </a:endParaRPr>
          </a:p>
          <a:p>
            <a:pPr algn="l"/>
            <a:endParaRPr lang="en-US" sz="1600" dirty="0" smtClean="0">
              <a:solidFill>
                <a:schemeClr val="tx1"/>
              </a:solidFill>
            </a:endParaRPr>
          </a:p>
          <a:p>
            <a:pPr algn="l"/>
            <a:r>
              <a:rPr lang="en-US" sz="1600" dirty="0" smtClean="0">
                <a:solidFill>
                  <a:schemeClr val="tx1"/>
                </a:solidFill>
              </a:rPr>
              <a:t>What </a:t>
            </a:r>
            <a:r>
              <a:rPr lang="en-US" sz="1600" dirty="0">
                <a:solidFill>
                  <a:schemeClr val="tx1"/>
                </a:solidFill>
              </a:rPr>
              <a:t>are you looking for in a “competitive application”? </a:t>
            </a:r>
          </a:p>
          <a:p>
            <a:pPr algn="l"/>
            <a:endParaRPr lang="en-US" sz="1600" dirty="0">
              <a:solidFill>
                <a:schemeClr val="tx1"/>
              </a:solidFill>
            </a:endParaRPr>
          </a:p>
          <a:p>
            <a:pPr algn="l"/>
            <a:endParaRPr lang="en-US" sz="1600" dirty="0" smtClean="0">
              <a:solidFill>
                <a:schemeClr val="tx1"/>
              </a:solidFill>
            </a:endParaRPr>
          </a:p>
          <a:p>
            <a:pPr algn="l"/>
            <a:r>
              <a:rPr lang="en-US" sz="1600" dirty="0" smtClean="0">
                <a:solidFill>
                  <a:schemeClr val="tx1"/>
                </a:solidFill>
              </a:rPr>
              <a:t>What </a:t>
            </a:r>
            <a:r>
              <a:rPr lang="en-US" sz="1600" dirty="0">
                <a:solidFill>
                  <a:schemeClr val="tx1"/>
                </a:solidFill>
              </a:rPr>
              <a:t>if we take a risk to reach out to more Alumni in phase 2 and don’t meet our full goal? </a:t>
            </a:r>
          </a:p>
        </p:txBody>
      </p:sp>
      <p:pic>
        <p:nvPicPr>
          <p:cNvPr id="2" name="Picture 1"/>
          <p:cNvPicPr>
            <a:picLocks noChangeAspect="1"/>
          </p:cNvPicPr>
          <p:nvPr/>
        </p:nvPicPr>
        <p:blipFill>
          <a:blip r:embed="rId16"/>
          <a:stretch>
            <a:fillRect/>
          </a:stretch>
        </p:blipFill>
        <p:spPr>
          <a:xfrm>
            <a:off x="0" y="381000"/>
            <a:ext cx="2057400" cy="602559"/>
          </a:xfrm>
          <a:prstGeom prst="rect">
            <a:avLst/>
          </a:prstGeom>
        </p:spPr>
      </p:pic>
      <p:sp>
        <p:nvSpPr>
          <p:cNvPr id="31" name="Subtitle 2"/>
          <p:cNvSpPr txBox="1">
            <a:spLocks/>
          </p:cNvSpPr>
          <p:nvPr/>
        </p:nvSpPr>
        <p:spPr>
          <a:xfrm>
            <a:off x="-20595" y="476543"/>
            <a:ext cx="3751082"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Gill Sans MT"/>
              </a:rPr>
              <a:t>Questions:</a:t>
            </a:r>
          </a:p>
          <a:p>
            <a:pPr algn="l"/>
            <a:endParaRPr lang="en-US" sz="1400" spc="300" dirty="0">
              <a:solidFill>
                <a:schemeClr val="bg2"/>
              </a:solidFill>
              <a:latin typeface="Arial"/>
              <a:cs typeface="Arial"/>
            </a:endParaRPr>
          </a:p>
        </p:txBody>
      </p:sp>
      <p:sp>
        <p:nvSpPr>
          <p:cNvPr id="24" name="Subtitle 2"/>
          <p:cNvSpPr txBox="1">
            <a:spLocks/>
          </p:cNvSpPr>
          <p:nvPr/>
        </p:nvSpPr>
        <p:spPr>
          <a:xfrm>
            <a:off x="4571998" y="1371600"/>
            <a:ext cx="4419602" cy="496002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600" dirty="0" smtClean="0">
                <a:solidFill>
                  <a:schemeClr val="tx1"/>
                </a:solidFill>
              </a:rPr>
              <a:t>Yes.  A gift of $</a:t>
            </a:r>
            <a:r>
              <a:rPr lang="en-US" sz="1600" dirty="0" smtClean="0">
                <a:solidFill>
                  <a:schemeClr val="tx1"/>
                </a:solidFill>
              </a:rPr>
              <a:t>10,800</a:t>
            </a:r>
            <a:r>
              <a:rPr lang="en-US" sz="1600" dirty="0" smtClean="0">
                <a:solidFill>
                  <a:schemeClr val="tx1"/>
                </a:solidFill>
              </a:rPr>
              <a:t>, if at </a:t>
            </a:r>
            <a:r>
              <a:rPr lang="en-US" sz="1600" dirty="0" smtClean="0">
                <a:solidFill>
                  <a:schemeClr val="tx1"/>
                </a:solidFill>
              </a:rPr>
              <a:t>least </a:t>
            </a:r>
            <a:r>
              <a:rPr lang="en-US" sz="1600" dirty="0" smtClean="0">
                <a:solidFill>
                  <a:schemeClr val="tx1"/>
                </a:solidFill>
              </a:rPr>
              <a:t>$9,000 is paid by 3/18/14, can have $9,000 count toward  phase 1 and $</a:t>
            </a:r>
            <a:r>
              <a:rPr lang="en-US" sz="1600" dirty="0" smtClean="0">
                <a:solidFill>
                  <a:schemeClr val="tx1"/>
                </a:solidFill>
              </a:rPr>
              <a:t>1,800 </a:t>
            </a:r>
            <a:r>
              <a:rPr lang="en-US" sz="1600" dirty="0" smtClean="0">
                <a:solidFill>
                  <a:schemeClr val="tx1"/>
                </a:solidFill>
              </a:rPr>
              <a:t>count toward phase 2.  HGF will help you best allocate major gifts to phases 1 and 2 to maximize your matching grant program.</a:t>
            </a:r>
          </a:p>
          <a:p>
            <a:pPr algn="l"/>
            <a:endParaRPr lang="en-US" sz="1600" dirty="0">
              <a:solidFill>
                <a:schemeClr val="tx1"/>
              </a:solidFill>
            </a:endParaRPr>
          </a:p>
          <a:p>
            <a:pPr algn="l"/>
            <a:r>
              <a:rPr lang="en-US" sz="1600" dirty="0" smtClean="0">
                <a:solidFill>
                  <a:schemeClr val="tx1"/>
                </a:solidFill>
              </a:rPr>
              <a:t>A </a:t>
            </a:r>
            <a:r>
              <a:rPr lang="en-US" sz="1600" dirty="0">
                <a:solidFill>
                  <a:schemeClr val="tx1"/>
                </a:solidFill>
              </a:rPr>
              <a:t>thoughtful fundraising strategy for this campaign. A current and compelling need.</a:t>
            </a:r>
          </a:p>
          <a:p>
            <a:pPr algn="l"/>
            <a:endParaRPr lang="en-US" sz="1600" dirty="0">
              <a:solidFill>
                <a:schemeClr val="tx1"/>
              </a:solidFill>
            </a:endParaRPr>
          </a:p>
          <a:p>
            <a:pPr algn="l"/>
            <a:endParaRPr lang="en-US" sz="1600" dirty="0" smtClean="0">
              <a:solidFill>
                <a:schemeClr val="tx1"/>
              </a:solidFill>
            </a:endParaRPr>
          </a:p>
          <a:p>
            <a:pPr algn="l"/>
            <a:r>
              <a:rPr lang="en-US" sz="1600" dirty="0" smtClean="0">
                <a:solidFill>
                  <a:schemeClr val="tx1"/>
                </a:solidFill>
              </a:rPr>
              <a:t>Go </a:t>
            </a:r>
            <a:r>
              <a:rPr lang="en-US" sz="1600" dirty="0">
                <a:solidFill>
                  <a:schemeClr val="tx1"/>
                </a:solidFill>
              </a:rPr>
              <a:t>for it, but plan accordingly. Speak with your mentor about strategies.  </a:t>
            </a:r>
            <a:r>
              <a:rPr lang="en-US" sz="1600" b="1" dirty="0">
                <a:solidFill>
                  <a:schemeClr val="tx1"/>
                </a:solidFill>
              </a:rPr>
              <a:t>Grinspoon payment of the Phase 1 match is dependent on receiving proof of payment of Phase 2 gifts.</a:t>
            </a:r>
            <a:r>
              <a:rPr lang="en-US" sz="1600" dirty="0">
                <a:solidFill>
                  <a:schemeClr val="tx1"/>
                </a:solidFill>
              </a:rPr>
              <a:t> This will have budget implications. </a:t>
            </a:r>
          </a:p>
        </p:txBody>
      </p:sp>
    </p:spTree>
    <p:extLst>
      <p:ext uri="{BB962C8B-B14F-4D97-AF65-F5344CB8AC3E}">
        <p14:creationId xmlns:p14="http://schemas.microsoft.com/office/powerpoint/2010/main" val="2189639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0" y="381000"/>
            <a:ext cx="3048000" cy="602559"/>
          </a:xfrm>
          <a:prstGeom prst="rect">
            <a:avLst/>
          </a:prstGeom>
        </p:spPr>
      </p:pic>
      <p:sp>
        <p:nvSpPr>
          <p:cNvPr id="31" name="Subtitle 2"/>
          <p:cNvSpPr txBox="1">
            <a:spLocks/>
          </p:cNvSpPr>
          <p:nvPr/>
        </p:nvSpPr>
        <p:spPr>
          <a:xfrm>
            <a:off x="-20595" y="476543"/>
            <a:ext cx="3751082"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Gill Sans MT"/>
              </a:rPr>
              <a:t>Your Questions:</a:t>
            </a:r>
          </a:p>
          <a:p>
            <a:pPr algn="l"/>
            <a:endParaRPr lang="en-US" sz="1400" spc="300" dirty="0">
              <a:solidFill>
                <a:schemeClr val="bg2"/>
              </a:solidFill>
              <a:latin typeface="Arial"/>
              <a:cs typeface="Arial"/>
            </a:endParaRPr>
          </a:p>
        </p:txBody>
      </p:sp>
      <p:sp>
        <p:nvSpPr>
          <p:cNvPr id="24" name="Subtitle 2"/>
          <p:cNvSpPr txBox="1">
            <a:spLocks/>
          </p:cNvSpPr>
          <p:nvPr/>
        </p:nvSpPr>
        <p:spPr>
          <a:xfrm>
            <a:off x="4571998" y="1371600"/>
            <a:ext cx="4419602" cy="496002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1600" dirty="0">
              <a:solidFill>
                <a:schemeClr val="tx1"/>
              </a:solidFill>
            </a:endParaRPr>
          </a:p>
        </p:txBody>
      </p:sp>
    </p:spTree>
    <p:extLst>
      <p:ext uri="{BB962C8B-B14F-4D97-AF65-F5344CB8AC3E}">
        <p14:creationId xmlns:p14="http://schemas.microsoft.com/office/powerpoint/2010/main" val="369151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838199" y="1178479"/>
            <a:ext cx="7298435" cy="5170431"/>
          </a:xfrm>
        </p:spPr>
        <p:txBody>
          <a:bodyPr>
            <a:noAutofit/>
          </a:bodyPr>
          <a:lstStyle/>
          <a:p>
            <a:pPr marL="342900" indent="-342900" algn="l">
              <a:lnSpc>
                <a:spcPct val="130000"/>
              </a:lnSpc>
              <a:buFont typeface="Arial" pitchFamily="34" charset="0"/>
              <a:buChar char="•"/>
            </a:pPr>
            <a:r>
              <a:rPr lang="en-US" b="1" dirty="0" smtClean="0">
                <a:solidFill>
                  <a:srgbClr val="090809"/>
                </a:solidFill>
                <a:latin typeface="Helvetica 65 Medium"/>
                <a:cs typeface="Aharoni" pitchFamily="2" charset="-79"/>
              </a:rPr>
              <a:t>Introduce the JCamp180 </a:t>
            </a:r>
            <a:br>
              <a:rPr lang="en-US" b="1" dirty="0" smtClean="0">
                <a:solidFill>
                  <a:srgbClr val="090809"/>
                </a:solidFill>
                <a:latin typeface="Helvetica 65 Medium"/>
                <a:cs typeface="Aharoni" pitchFamily="2" charset="-79"/>
              </a:rPr>
            </a:br>
            <a:r>
              <a:rPr lang="en-US" b="1" dirty="0" smtClean="0">
                <a:solidFill>
                  <a:srgbClr val="090809"/>
                </a:solidFill>
                <a:latin typeface="Helvetica 65 Medium"/>
                <a:cs typeface="Aharoni" pitchFamily="2" charset="-79"/>
              </a:rPr>
              <a:t>Chai Match 2 grant</a:t>
            </a:r>
          </a:p>
          <a:p>
            <a:pPr marL="342900" indent="-342900" algn="l">
              <a:lnSpc>
                <a:spcPct val="130000"/>
              </a:lnSpc>
              <a:buFont typeface="Arial" pitchFamily="34" charset="0"/>
              <a:buChar char="•"/>
            </a:pPr>
            <a:r>
              <a:rPr lang="en-US" b="1" dirty="0" smtClean="0">
                <a:solidFill>
                  <a:srgbClr val="090809"/>
                </a:solidFill>
                <a:latin typeface="Helvetica 65 Medium"/>
                <a:cs typeface="Aharoni" pitchFamily="2" charset="-79"/>
              </a:rPr>
              <a:t>Step by step overview</a:t>
            </a:r>
          </a:p>
          <a:p>
            <a:pPr marL="342900" indent="-342900" algn="l">
              <a:lnSpc>
                <a:spcPct val="130000"/>
              </a:lnSpc>
              <a:buFont typeface="Arial" pitchFamily="34" charset="0"/>
              <a:buChar char="•"/>
            </a:pPr>
            <a:r>
              <a:rPr lang="en-US" b="1" dirty="0" smtClean="0">
                <a:solidFill>
                  <a:srgbClr val="090809"/>
                </a:solidFill>
                <a:latin typeface="Helvetica 65 Medium"/>
                <a:cs typeface="Aharoni" pitchFamily="2" charset="-79"/>
              </a:rPr>
              <a:t>Creating a competitive application</a:t>
            </a:r>
          </a:p>
          <a:p>
            <a:pPr marL="342900" indent="-342900" algn="l">
              <a:lnSpc>
                <a:spcPct val="130000"/>
              </a:lnSpc>
              <a:buFont typeface="Arial" pitchFamily="34" charset="0"/>
              <a:buChar char="•"/>
            </a:pPr>
            <a:r>
              <a:rPr lang="en-US" b="1" dirty="0" smtClean="0">
                <a:solidFill>
                  <a:srgbClr val="090809"/>
                </a:solidFill>
                <a:latin typeface="Helvetica 65 Medium"/>
                <a:cs typeface="Aharoni" pitchFamily="2" charset="-79"/>
              </a:rPr>
              <a:t>Questions and discussion</a:t>
            </a:r>
            <a:endParaRPr lang="en-US" b="1" dirty="0">
              <a:solidFill>
                <a:srgbClr val="090809"/>
              </a:solidFill>
              <a:latin typeface="Helvetica 65 Medium"/>
              <a:cs typeface="Aharoni" pitchFamily="2" charset="-79"/>
            </a:endParaRPr>
          </a:p>
        </p:txBody>
      </p:sp>
      <p:pic>
        <p:nvPicPr>
          <p:cNvPr id="2" name="Picture 1"/>
          <p:cNvPicPr>
            <a:picLocks noChangeAspect="1"/>
          </p:cNvPicPr>
          <p:nvPr/>
        </p:nvPicPr>
        <p:blipFill>
          <a:blip r:embed="rId16"/>
          <a:stretch>
            <a:fillRect/>
          </a:stretch>
        </p:blipFill>
        <p:spPr>
          <a:xfrm>
            <a:off x="4407" y="394716"/>
            <a:ext cx="1822747" cy="588844"/>
          </a:xfrm>
          <a:prstGeom prst="rect">
            <a:avLst/>
          </a:prstGeom>
        </p:spPr>
      </p:pic>
      <p:sp>
        <p:nvSpPr>
          <p:cNvPr id="31" name="Subtitle 2"/>
          <p:cNvSpPr txBox="1">
            <a:spLocks/>
          </p:cNvSpPr>
          <p:nvPr/>
        </p:nvSpPr>
        <p:spPr>
          <a:xfrm>
            <a:off x="116503" y="434478"/>
            <a:ext cx="1864697"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Gill Sans MT"/>
              </a:rPr>
              <a:t>Agenda:</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414973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228600" y="1178479"/>
            <a:ext cx="8762999" cy="5170431"/>
          </a:xfrm>
        </p:spPr>
        <p:txBody>
          <a:bodyPr>
            <a:noAutofit/>
          </a:bodyPr>
          <a:lstStyle/>
          <a:p>
            <a:pPr>
              <a:spcBef>
                <a:spcPts val="0"/>
              </a:spcBef>
            </a:pPr>
            <a:r>
              <a:rPr lang="en-US" b="1" dirty="0" smtClean="0">
                <a:solidFill>
                  <a:srgbClr val="090809"/>
                </a:solidFill>
                <a:latin typeface="Helvetica 65 Medium"/>
                <a:cs typeface="Aharoni" pitchFamily="2" charset="-79"/>
              </a:rPr>
              <a:t>Find today’s information on JCamp180.org</a:t>
            </a:r>
            <a:endParaRPr lang="en-US" sz="2000" b="1" dirty="0">
              <a:solidFill>
                <a:srgbClr val="090809"/>
              </a:solidFill>
              <a:latin typeface="Helvetica 65 Medium"/>
              <a:cs typeface="Aharoni" pitchFamily="2" charset="-79"/>
            </a:endParaRPr>
          </a:p>
        </p:txBody>
      </p:sp>
      <p:pic>
        <p:nvPicPr>
          <p:cNvPr id="2" name="Picture 1"/>
          <p:cNvPicPr>
            <a:picLocks noChangeAspect="1"/>
          </p:cNvPicPr>
          <p:nvPr/>
        </p:nvPicPr>
        <p:blipFill>
          <a:blip r:embed="rId16"/>
          <a:stretch>
            <a:fillRect/>
          </a:stretch>
        </p:blipFill>
        <p:spPr>
          <a:xfrm>
            <a:off x="4407" y="394716"/>
            <a:ext cx="2129193" cy="588844"/>
          </a:xfrm>
          <a:prstGeom prst="rect">
            <a:avLst/>
          </a:prstGeom>
        </p:spPr>
      </p:pic>
      <p:sp>
        <p:nvSpPr>
          <p:cNvPr id="31" name="Subtitle 2"/>
          <p:cNvSpPr txBox="1">
            <a:spLocks/>
          </p:cNvSpPr>
          <p:nvPr/>
        </p:nvSpPr>
        <p:spPr>
          <a:xfrm>
            <a:off x="22942" y="454767"/>
            <a:ext cx="3151138"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Gill Sans MT"/>
              </a:rPr>
              <a:t>Follow-up:</a:t>
            </a:r>
          </a:p>
          <a:p>
            <a:pPr algn="l"/>
            <a:endParaRPr lang="en-US" sz="1400" spc="300" dirty="0">
              <a:solidFill>
                <a:schemeClr val="bg2"/>
              </a:solidFill>
              <a:latin typeface="Arial"/>
              <a:cs typeface="Arial"/>
            </a:endParaRPr>
          </a:p>
        </p:txBody>
      </p:sp>
      <p:pic>
        <p:nvPicPr>
          <p:cNvPr id="1026" name="Picture 2"/>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290813" y="2057400"/>
            <a:ext cx="6618287"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8404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838199" y="1178479"/>
            <a:ext cx="7298435" cy="5170431"/>
          </a:xfrm>
        </p:spPr>
        <p:txBody>
          <a:bodyPr>
            <a:noAutofit/>
          </a:bodyPr>
          <a:lstStyle/>
          <a:p>
            <a:pPr marL="342900" indent="-342900" algn="l">
              <a:lnSpc>
                <a:spcPct val="130000"/>
              </a:lnSpc>
              <a:buFont typeface="Arial" pitchFamily="34" charset="0"/>
              <a:buChar char="•"/>
            </a:pPr>
            <a:r>
              <a:rPr lang="en-US" sz="2800" b="1" dirty="0" smtClean="0">
                <a:solidFill>
                  <a:srgbClr val="090809"/>
                </a:solidFill>
                <a:latin typeface="Helvetica 65 Medium"/>
                <a:cs typeface="Aharoni" pitchFamily="2" charset="-79"/>
              </a:rPr>
              <a:t>Campaign total of:</a:t>
            </a:r>
          </a:p>
          <a:p>
            <a:pPr marL="800100" lvl="1" indent="-342900" algn="l">
              <a:lnSpc>
                <a:spcPct val="130000"/>
              </a:lnSpc>
              <a:buFont typeface="Arial" pitchFamily="34" charset="0"/>
              <a:buChar char="•"/>
            </a:pPr>
            <a:r>
              <a:rPr lang="en-US" sz="2400" b="1" dirty="0" smtClean="0">
                <a:solidFill>
                  <a:srgbClr val="090809"/>
                </a:solidFill>
                <a:latin typeface="Helvetica 65 Medium"/>
                <a:cs typeface="Aharoni" pitchFamily="2" charset="-79"/>
              </a:rPr>
              <a:t>$432,000:   Triple Chai</a:t>
            </a:r>
          </a:p>
          <a:p>
            <a:pPr marL="1257300" lvl="2" indent="-342900" algn="l">
              <a:lnSpc>
                <a:spcPct val="130000"/>
              </a:lnSpc>
              <a:buFont typeface="Arial" pitchFamily="34" charset="0"/>
              <a:buChar char="•"/>
            </a:pPr>
            <a:r>
              <a:rPr lang="en-US" sz="2000" b="1" dirty="0" smtClean="0">
                <a:solidFill>
                  <a:srgbClr val="090809"/>
                </a:solidFill>
                <a:latin typeface="Helvetica 65 Medium"/>
                <a:cs typeface="Aharoni" pitchFamily="2" charset="-79"/>
              </a:rPr>
              <a:t>Phase 1 goal is $54,000 (in $9000 gifts)</a:t>
            </a:r>
          </a:p>
          <a:p>
            <a:pPr marL="1257300" lvl="2" indent="-342900" algn="l">
              <a:lnSpc>
                <a:spcPct val="130000"/>
              </a:lnSpc>
              <a:buFont typeface="Arial" pitchFamily="34" charset="0"/>
              <a:buChar char="•"/>
            </a:pPr>
            <a:r>
              <a:rPr lang="en-US" sz="2000" b="1" dirty="0" smtClean="0">
                <a:solidFill>
                  <a:srgbClr val="090809"/>
                </a:solidFill>
                <a:latin typeface="Helvetica 65 Medium"/>
                <a:cs typeface="Aharoni" pitchFamily="2" charset="-79"/>
              </a:rPr>
              <a:t>Phase 2 goal is $324,000 (in $1800 gifts)</a:t>
            </a:r>
          </a:p>
          <a:p>
            <a:pPr marL="800100" lvl="1" indent="-342900" algn="l">
              <a:lnSpc>
                <a:spcPct val="130000"/>
              </a:lnSpc>
              <a:buFont typeface="Arial" pitchFamily="34" charset="0"/>
              <a:buChar char="•"/>
            </a:pPr>
            <a:r>
              <a:rPr lang="en-US" sz="2400" b="1" dirty="0" smtClean="0">
                <a:solidFill>
                  <a:srgbClr val="090809"/>
                </a:solidFill>
                <a:latin typeface="Helvetica 65 Medium"/>
                <a:cs typeface="Aharoni" pitchFamily="2" charset="-79"/>
              </a:rPr>
              <a:t>$288,000:   Double Chai</a:t>
            </a:r>
          </a:p>
          <a:p>
            <a:pPr marL="1257300" lvl="2" indent="-342900" algn="l">
              <a:lnSpc>
                <a:spcPct val="130000"/>
              </a:lnSpc>
              <a:buFont typeface="Arial" pitchFamily="34" charset="0"/>
              <a:buChar char="•"/>
            </a:pPr>
            <a:r>
              <a:rPr lang="en-US" sz="2000" b="1" dirty="0" smtClean="0">
                <a:solidFill>
                  <a:srgbClr val="090809"/>
                </a:solidFill>
                <a:latin typeface="Helvetica 65 Medium"/>
                <a:cs typeface="Aharoni" pitchFamily="2" charset="-79"/>
              </a:rPr>
              <a:t>Phase 1 goal is $36,000 </a:t>
            </a:r>
            <a:r>
              <a:rPr lang="en-US" sz="2000" b="1" dirty="0">
                <a:solidFill>
                  <a:srgbClr val="090809"/>
                </a:solidFill>
                <a:latin typeface="Helvetica 65 Medium"/>
                <a:cs typeface="Aharoni" pitchFamily="2" charset="-79"/>
              </a:rPr>
              <a:t>(in $9000 gifts)</a:t>
            </a:r>
          </a:p>
          <a:p>
            <a:pPr marL="1257300" lvl="2" indent="-342900" algn="l">
              <a:lnSpc>
                <a:spcPct val="130000"/>
              </a:lnSpc>
              <a:buFont typeface="Arial" pitchFamily="34" charset="0"/>
              <a:buChar char="•"/>
            </a:pPr>
            <a:r>
              <a:rPr lang="en-US" sz="2000" b="1" dirty="0" smtClean="0">
                <a:solidFill>
                  <a:srgbClr val="090809"/>
                </a:solidFill>
                <a:latin typeface="Helvetica 65 Medium"/>
                <a:cs typeface="Aharoni" pitchFamily="2" charset="-79"/>
              </a:rPr>
              <a:t>Phase 2 goal is $216,000</a:t>
            </a:r>
            <a:r>
              <a:rPr lang="en-US" sz="2000" b="1" dirty="0">
                <a:solidFill>
                  <a:srgbClr val="090809"/>
                </a:solidFill>
                <a:latin typeface="Helvetica 65 Medium"/>
                <a:cs typeface="Aharoni" pitchFamily="2" charset="-79"/>
              </a:rPr>
              <a:t> (in $1800 gifts)</a:t>
            </a:r>
            <a:endParaRPr lang="en-US" sz="2000" b="1" dirty="0" smtClean="0">
              <a:solidFill>
                <a:srgbClr val="090809"/>
              </a:solidFill>
              <a:latin typeface="Helvetica 65 Medium"/>
              <a:cs typeface="Aharoni" pitchFamily="2" charset="-79"/>
            </a:endParaRPr>
          </a:p>
          <a:p>
            <a:pPr marL="800100" lvl="1" indent="-342900" algn="l">
              <a:lnSpc>
                <a:spcPct val="130000"/>
              </a:lnSpc>
              <a:buFont typeface="Arial" pitchFamily="34" charset="0"/>
              <a:buChar char="•"/>
            </a:pPr>
            <a:r>
              <a:rPr lang="en-US" sz="2400" b="1" dirty="0" smtClean="0">
                <a:solidFill>
                  <a:srgbClr val="090809"/>
                </a:solidFill>
                <a:latin typeface="Helvetica 65 Medium"/>
                <a:cs typeface="Aharoni" pitchFamily="2" charset="-79"/>
              </a:rPr>
              <a:t>$144,000:   Single Chai</a:t>
            </a:r>
          </a:p>
          <a:p>
            <a:pPr marL="1257300" lvl="2" indent="-342900" algn="l">
              <a:lnSpc>
                <a:spcPct val="130000"/>
              </a:lnSpc>
              <a:buFont typeface="Arial" pitchFamily="34" charset="0"/>
              <a:buChar char="•"/>
            </a:pPr>
            <a:r>
              <a:rPr lang="en-US" sz="2000" b="1" dirty="0" smtClean="0">
                <a:solidFill>
                  <a:srgbClr val="090809"/>
                </a:solidFill>
                <a:latin typeface="Helvetica 65 Medium"/>
                <a:cs typeface="Aharoni" pitchFamily="2" charset="-79"/>
              </a:rPr>
              <a:t>Phase 1 goal is $</a:t>
            </a:r>
            <a:r>
              <a:rPr lang="en-US" sz="2000" b="1" dirty="0">
                <a:solidFill>
                  <a:srgbClr val="090809"/>
                </a:solidFill>
                <a:latin typeface="Helvetica 65 Medium"/>
                <a:cs typeface="Aharoni" pitchFamily="2" charset="-79"/>
              </a:rPr>
              <a:t>18,000 (in $9000 gifts</a:t>
            </a:r>
            <a:r>
              <a:rPr lang="en-US" sz="2000" b="1" dirty="0" smtClean="0">
                <a:solidFill>
                  <a:srgbClr val="090809"/>
                </a:solidFill>
                <a:latin typeface="Helvetica 65 Medium"/>
                <a:cs typeface="Aharoni" pitchFamily="2" charset="-79"/>
              </a:rPr>
              <a:t>)</a:t>
            </a:r>
          </a:p>
          <a:p>
            <a:pPr marL="1257300" lvl="2" indent="-342900" algn="l">
              <a:lnSpc>
                <a:spcPct val="130000"/>
              </a:lnSpc>
              <a:buFont typeface="Arial" pitchFamily="34" charset="0"/>
              <a:buChar char="•"/>
            </a:pPr>
            <a:r>
              <a:rPr lang="en-US" sz="2000" b="1" dirty="0" smtClean="0">
                <a:solidFill>
                  <a:srgbClr val="090809"/>
                </a:solidFill>
                <a:latin typeface="Helvetica 65 Medium"/>
                <a:cs typeface="Aharoni" pitchFamily="2" charset="-79"/>
              </a:rPr>
              <a:t>Phase 2 goal is $108,000 </a:t>
            </a:r>
            <a:r>
              <a:rPr lang="en-US" sz="2000" b="1" dirty="0">
                <a:solidFill>
                  <a:srgbClr val="090809"/>
                </a:solidFill>
                <a:latin typeface="Helvetica 65 Medium"/>
                <a:cs typeface="Aharoni" pitchFamily="2" charset="-79"/>
              </a:rPr>
              <a:t>(in $1800 gifts)</a:t>
            </a:r>
          </a:p>
          <a:p>
            <a:pPr marL="1257300" lvl="2" indent="-342900" algn="l">
              <a:lnSpc>
                <a:spcPct val="130000"/>
              </a:lnSpc>
              <a:buFont typeface="Arial" pitchFamily="34" charset="0"/>
              <a:buChar char="•"/>
            </a:pPr>
            <a:endParaRPr lang="en-US" sz="2000" b="1" dirty="0">
              <a:solidFill>
                <a:srgbClr val="090809"/>
              </a:solidFill>
              <a:latin typeface="Helvetica 65 Medium"/>
              <a:cs typeface="Aharoni" pitchFamily="2" charset="-79"/>
            </a:endParaRPr>
          </a:p>
        </p:txBody>
      </p:sp>
      <p:pic>
        <p:nvPicPr>
          <p:cNvPr id="2" name="Picture 1"/>
          <p:cNvPicPr>
            <a:picLocks noChangeAspect="1"/>
          </p:cNvPicPr>
          <p:nvPr/>
        </p:nvPicPr>
        <p:blipFill>
          <a:blip r:embed="rId16"/>
          <a:stretch>
            <a:fillRect/>
          </a:stretch>
        </p:blipFill>
        <p:spPr>
          <a:xfrm>
            <a:off x="-1" y="394715"/>
            <a:ext cx="2778821" cy="588844"/>
          </a:xfrm>
          <a:prstGeom prst="rect">
            <a:avLst/>
          </a:prstGeom>
        </p:spPr>
      </p:pic>
      <p:sp>
        <p:nvSpPr>
          <p:cNvPr id="31" name="Subtitle 2"/>
          <p:cNvSpPr txBox="1">
            <a:spLocks/>
          </p:cNvSpPr>
          <p:nvPr/>
        </p:nvSpPr>
        <p:spPr>
          <a:xfrm>
            <a:off x="-1" y="475367"/>
            <a:ext cx="3151138"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Gill Sans MT"/>
              </a:rPr>
              <a:t>Goal Options:</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3009185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7061"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838199" y="1178479"/>
            <a:ext cx="7298435" cy="5170431"/>
          </a:xfrm>
        </p:spPr>
        <p:txBody>
          <a:bodyPr>
            <a:noAutofit/>
          </a:bodyPr>
          <a:lstStyle/>
          <a:p>
            <a:pPr marL="342900" indent="-342900" algn="l">
              <a:lnSpc>
                <a:spcPct val="130000"/>
              </a:lnSpc>
              <a:buFont typeface="Arial" pitchFamily="34" charset="0"/>
              <a:buChar char="•"/>
            </a:pPr>
            <a:r>
              <a:rPr lang="en-US" sz="2800" b="1" dirty="0" smtClean="0">
                <a:solidFill>
                  <a:srgbClr val="090809"/>
                </a:solidFill>
                <a:latin typeface="Helvetica 65 Medium"/>
                <a:cs typeface="Aharoni" pitchFamily="2" charset="-79"/>
              </a:rPr>
              <a:t>A campaign goal should be realistic for the needs of the camp, not based on the JCamp180 challenge level</a:t>
            </a:r>
          </a:p>
          <a:p>
            <a:pPr marL="342900" indent="-342900" algn="l">
              <a:lnSpc>
                <a:spcPct val="130000"/>
              </a:lnSpc>
              <a:buFont typeface="Arial" pitchFamily="34" charset="0"/>
              <a:buChar char="•"/>
            </a:pPr>
            <a:r>
              <a:rPr lang="en-US" sz="2800" b="1" dirty="0" smtClean="0">
                <a:solidFill>
                  <a:srgbClr val="090809"/>
                </a:solidFill>
                <a:latin typeface="Helvetica 65 Medium"/>
                <a:cs typeface="Aharoni" pitchFamily="2" charset="-79"/>
              </a:rPr>
              <a:t>Match the giving capacity of your donor base</a:t>
            </a:r>
          </a:p>
          <a:p>
            <a:pPr marL="342900" indent="-342900" algn="l">
              <a:lnSpc>
                <a:spcPct val="130000"/>
              </a:lnSpc>
              <a:buFont typeface="Arial" pitchFamily="34" charset="0"/>
              <a:buChar char="•"/>
            </a:pPr>
            <a:r>
              <a:rPr lang="en-US" sz="2800" b="1" dirty="0" smtClean="0">
                <a:solidFill>
                  <a:srgbClr val="090809"/>
                </a:solidFill>
                <a:latin typeface="Helvetica 65 Medium"/>
                <a:cs typeface="Aharoni" pitchFamily="2" charset="-79"/>
              </a:rPr>
              <a:t>Have a successful campaign</a:t>
            </a:r>
          </a:p>
          <a:p>
            <a:pPr marL="342900" indent="-342900" algn="l">
              <a:lnSpc>
                <a:spcPct val="130000"/>
              </a:lnSpc>
              <a:buFont typeface="Arial" pitchFamily="34" charset="0"/>
              <a:buChar char="•"/>
            </a:pPr>
            <a:r>
              <a:rPr lang="en-US" sz="2800" b="1" dirty="0" smtClean="0">
                <a:solidFill>
                  <a:srgbClr val="090809"/>
                </a:solidFill>
                <a:latin typeface="Helvetica 65 Medium"/>
                <a:cs typeface="Aharoni" pitchFamily="2" charset="-79"/>
              </a:rPr>
              <a:t>Allows HGF to provide funds to the maximum number of camps</a:t>
            </a:r>
            <a:r>
              <a:rPr lang="en-US" sz="2400" b="1" dirty="0" smtClean="0">
                <a:solidFill>
                  <a:srgbClr val="090809"/>
                </a:solidFill>
                <a:latin typeface="Helvetica 65 Medium"/>
                <a:cs typeface="Aharoni" pitchFamily="2" charset="-79"/>
              </a:rPr>
              <a:t> </a:t>
            </a:r>
            <a:endParaRPr lang="en-US" sz="2400" b="1" dirty="0">
              <a:solidFill>
                <a:srgbClr val="090809"/>
              </a:solidFill>
              <a:latin typeface="Helvetica 65 Medium"/>
              <a:cs typeface="Aharoni" pitchFamily="2" charset="-79"/>
            </a:endParaRPr>
          </a:p>
        </p:txBody>
      </p:sp>
      <p:pic>
        <p:nvPicPr>
          <p:cNvPr id="2" name="Picture 1"/>
          <p:cNvPicPr>
            <a:picLocks noChangeAspect="1"/>
          </p:cNvPicPr>
          <p:nvPr/>
        </p:nvPicPr>
        <p:blipFill>
          <a:blip r:embed="rId16"/>
          <a:stretch>
            <a:fillRect/>
          </a:stretch>
        </p:blipFill>
        <p:spPr>
          <a:xfrm>
            <a:off x="-1" y="394715"/>
            <a:ext cx="3267642" cy="588844"/>
          </a:xfrm>
          <a:prstGeom prst="rect">
            <a:avLst/>
          </a:prstGeom>
        </p:spPr>
      </p:pic>
      <p:sp>
        <p:nvSpPr>
          <p:cNvPr id="31" name="Subtitle 2"/>
          <p:cNvSpPr txBox="1">
            <a:spLocks/>
          </p:cNvSpPr>
          <p:nvPr/>
        </p:nvSpPr>
        <p:spPr>
          <a:xfrm>
            <a:off x="27061" y="454766"/>
            <a:ext cx="3151138"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Gill Sans MT"/>
              </a:rPr>
              <a:t>Why the choice?</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2279941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04800" y="1183066"/>
            <a:ext cx="4267200" cy="5170431"/>
          </a:xfrm>
        </p:spPr>
        <p:txBody>
          <a:bodyPr>
            <a:noAutofit/>
          </a:bodyPr>
          <a:lstStyle/>
          <a:p>
            <a:pPr>
              <a:lnSpc>
                <a:spcPct val="130000"/>
              </a:lnSpc>
            </a:pPr>
            <a:r>
              <a:rPr lang="en-US" sz="2800" b="1" u="sng" dirty="0" smtClean="0">
                <a:solidFill>
                  <a:srgbClr val="090809"/>
                </a:solidFill>
                <a:latin typeface="Helvetica 65 Medium"/>
                <a:cs typeface="Aharoni" pitchFamily="2" charset="-79"/>
              </a:rPr>
              <a:t>Half</a:t>
            </a:r>
          </a:p>
          <a:p>
            <a:pPr algn="l">
              <a:lnSpc>
                <a:spcPct val="130000"/>
              </a:lnSpc>
            </a:pPr>
            <a:r>
              <a:rPr lang="en-US" sz="2800" b="1" dirty="0" smtClean="0">
                <a:solidFill>
                  <a:srgbClr val="090809"/>
                </a:solidFill>
                <a:latin typeface="Helvetica 65 Medium"/>
                <a:cs typeface="Aharoni" pitchFamily="2" charset="-79"/>
              </a:rPr>
              <a:t/>
            </a:r>
            <a:br>
              <a:rPr lang="en-US" sz="2800" b="1" dirty="0" smtClean="0">
                <a:solidFill>
                  <a:srgbClr val="090809"/>
                </a:solidFill>
                <a:latin typeface="Helvetica 65 Medium"/>
                <a:cs typeface="Aharoni" pitchFamily="2" charset="-79"/>
              </a:rPr>
            </a:br>
            <a:r>
              <a:rPr lang="en-US" sz="2400" dirty="0" smtClean="0">
                <a:solidFill>
                  <a:srgbClr val="090809"/>
                </a:solidFill>
                <a:latin typeface="Helvetica 65 Medium"/>
                <a:cs typeface="Aharoni" pitchFamily="2" charset="-79"/>
              </a:rPr>
              <a:t>Camps </a:t>
            </a:r>
            <a:r>
              <a:rPr lang="en-US" sz="2400" b="1" dirty="0" smtClean="0">
                <a:solidFill>
                  <a:srgbClr val="090809"/>
                </a:solidFill>
                <a:latin typeface="Helvetica 65 Medium"/>
                <a:cs typeface="Aharoni" pitchFamily="2" charset="-79"/>
              </a:rPr>
              <a:t>must use </a:t>
            </a:r>
            <a:r>
              <a:rPr lang="en-US" sz="2400" dirty="0" smtClean="0">
                <a:solidFill>
                  <a:srgbClr val="090809"/>
                </a:solidFill>
                <a:latin typeface="Helvetica 65 Medium"/>
                <a:cs typeface="Aharoni" pitchFamily="2" charset="-79"/>
              </a:rPr>
              <a:t>at least half of the </a:t>
            </a:r>
            <a:r>
              <a:rPr lang="en-US" sz="2400" i="1" dirty="0" smtClean="0">
                <a:solidFill>
                  <a:srgbClr val="090809"/>
                </a:solidFill>
                <a:latin typeface="Helvetica 65 Medium"/>
                <a:cs typeface="Aharoni" pitchFamily="2" charset="-79"/>
              </a:rPr>
              <a:t>Chai Match 2 </a:t>
            </a:r>
            <a:r>
              <a:rPr lang="en-US" sz="2400" dirty="0" smtClean="0">
                <a:solidFill>
                  <a:srgbClr val="090809"/>
                </a:solidFill>
                <a:latin typeface="Helvetica 65 Medium"/>
                <a:cs typeface="Aharoni" pitchFamily="2" charset="-79"/>
              </a:rPr>
              <a:t>funds for:</a:t>
            </a:r>
          </a:p>
          <a:p>
            <a:pPr marL="800100" lvl="1" indent="-342900" algn="l">
              <a:lnSpc>
                <a:spcPct val="130000"/>
              </a:lnSpc>
              <a:buFont typeface="Arial" pitchFamily="34" charset="0"/>
              <a:buChar char="•"/>
            </a:pPr>
            <a:r>
              <a:rPr lang="en-US" sz="2400" dirty="0" smtClean="0">
                <a:solidFill>
                  <a:srgbClr val="090809"/>
                </a:solidFill>
                <a:latin typeface="Helvetica 65 Medium"/>
                <a:cs typeface="Aharoni" pitchFamily="2" charset="-79"/>
              </a:rPr>
              <a:t>Capital improvements or</a:t>
            </a:r>
          </a:p>
          <a:p>
            <a:pPr marL="800100" lvl="1" indent="-342900" algn="l">
              <a:lnSpc>
                <a:spcPct val="130000"/>
              </a:lnSpc>
              <a:buFont typeface="Arial" pitchFamily="34" charset="0"/>
              <a:buChar char="•"/>
            </a:pPr>
            <a:r>
              <a:rPr lang="en-US" sz="2400" dirty="0" smtClean="0">
                <a:solidFill>
                  <a:srgbClr val="090809"/>
                </a:solidFill>
                <a:latin typeface="Helvetica 65 Medium"/>
                <a:cs typeface="Aharoni" pitchFamily="2" charset="-79"/>
              </a:rPr>
              <a:t>Facility enhancements</a:t>
            </a:r>
            <a:endParaRPr lang="en-US" sz="2400" dirty="0">
              <a:solidFill>
                <a:srgbClr val="090809"/>
              </a:solidFill>
              <a:latin typeface="Helvetica 65 Medium"/>
              <a:cs typeface="Aharoni" pitchFamily="2" charset="-79"/>
            </a:endParaRPr>
          </a:p>
        </p:txBody>
      </p:sp>
      <p:pic>
        <p:nvPicPr>
          <p:cNvPr id="2" name="Picture 1"/>
          <p:cNvPicPr>
            <a:picLocks noChangeAspect="1"/>
          </p:cNvPicPr>
          <p:nvPr/>
        </p:nvPicPr>
        <p:blipFill>
          <a:blip r:embed="rId16"/>
          <a:stretch>
            <a:fillRect/>
          </a:stretch>
        </p:blipFill>
        <p:spPr>
          <a:xfrm>
            <a:off x="-1" y="394715"/>
            <a:ext cx="4343401" cy="588844"/>
          </a:xfrm>
          <a:prstGeom prst="rect">
            <a:avLst/>
          </a:prstGeom>
        </p:spPr>
      </p:pic>
      <p:sp>
        <p:nvSpPr>
          <p:cNvPr id="31" name="Subtitle 2"/>
          <p:cNvSpPr txBox="1">
            <a:spLocks/>
          </p:cNvSpPr>
          <p:nvPr/>
        </p:nvSpPr>
        <p:spPr>
          <a:xfrm>
            <a:off x="-2" y="475367"/>
            <a:ext cx="4876801"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smtClean="0">
                <a:solidFill>
                  <a:schemeClr val="bg2"/>
                </a:solidFill>
                <a:latin typeface="Gill Sans MT"/>
                <a:cs typeface="Gill Sans MT"/>
              </a:rPr>
              <a:t>Campaign Restrictions:</a:t>
            </a:r>
          </a:p>
          <a:p>
            <a:pPr algn="l"/>
            <a:endParaRPr lang="en-US" sz="1400" spc="300" dirty="0">
              <a:solidFill>
                <a:schemeClr val="bg2"/>
              </a:solidFill>
              <a:latin typeface="Arial"/>
              <a:cs typeface="Arial"/>
            </a:endParaRPr>
          </a:p>
        </p:txBody>
      </p:sp>
      <p:sp>
        <p:nvSpPr>
          <p:cNvPr id="24" name="Subtitle 2"/>
          <p:cNvSpPr txBox="1">
            <a:spLocks/>
          </p:cNvSpPr>
          <p:nvPr/>
        </p:nvSpPr>
        <p:spPr>
          <a:xfrm>
            <a:off x="4800600" y="1161195"/>
            <a:ext cx="4191000" cy="517043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30000"/>
              </a:lnSpc>
            </a:pPr>
            <a:r>
              <a:rPr lang="en-US" sz="2800" b="1" u="sng" dirty="0" smtClean="0">
                <a:solidFill>
                  <a:srgbClr val="090809"/>
                </a:solidFill>
                <a:latin typeface="Helvetica 65 Medium"/>
                <a:cs typeface="Aharoni" pitchFamily="2" charset="-79"/>
              </a:rPr>
              <a:t>Half</a:t>
            </a:r>
          </a:p>
          <a:p>
            <a:pPr algn="l">
              <a:lnSpc>
                <a:spcPct val="130000"/>
              </a:lnSpc>
            </a:pPr>
            <a:r>
              <a:rPr lang="en-US" sz="2800" dirty="0" smtClean="0">
                <a:solidFill>
                  <a:srgbClr val="090809"/>
                </a:solidFill>
                <a:latin typeface="Helvetica 65 Medium"/>
                <a:cs typeface="Aharoni" pitchFamily="2" charset="-79"/>
              </a:rPr>
              <a:t/>
            </a:r>
            <a:br>
              <a:rPr lang="en-US" sz="2800" dirty="0" smtClean="0">
                <a:solidFill>
                  <a:srgbClr val="090809"/>
                </a:solidFill>
                <a:latin typeface="Helvetica 65 Medium"/>
                <a:cs typeface="Aharoni" pitchFamily="2" charset="-79"/>
              </a:rPr>
            </a:br>
            <a:r>
              <a:rPr lang="en-US" sz="2400" dirty="0" smtClean="0">
                <a:solidFill>
                  <a:srgbClr val="090809"/>
                </a:solidFill>
                <a:latin typeface="Helvetica 65 Medium"/>
                <a:cs typeface="Aharoni" pitchFamily="2" charset="-79"/>
              </a:rPr>
              <a:t>The remaining (up to) 50% is </a:t>
            </a:r>
            <a:r>
              <a:rPr lang="en-US" sz="2400" b="1" dirty="0" smtClean="0">
                <a:solidFill>
                  <a:srgbClr val="090809"/>
                </a:solidFill>
                <a:latin typeface="Helvetica 65 Medium"/>
                <a:cs typeface="Aharoni" pitchFamily="2" charset="-79"/>
              </a:rPr>
              <a:t>unrestricted</a:t>
            </a:r>
            <a:r>
              <a:rPr lang="en-US" sz="2400" dirty="0" smtClean="0">
                <a:solidFill>
                  <a:srgbClr val="090809"/>
                </a:solidFill>
                <a:latin typeface="Helvetica 65 Medium"/>
                <a:cs typeface="Aharoni" pitchFamily="2" charset="-79"/>
              </a:rPr>
              <a:t> and may be used for:</a:t>
            </a:r>
          </a:p>
          <a:p>
            <a:pPr marL="800100" lvl="1" indent="-342900" algn="l">
              <a:lnSpc>
                <a:spcPct val="130000"/>
              </a:lnSpc>
              <a:buFont typeface="Arial" pitchFamily="34" charset="0"/>
              <a:buChar char="•"/>
            </a:pPr>
            <a:r>
              <a:rPr lang="en-US" sz="2400" dirty="0">
                <a:solidFill>
                  <a:srgbClr val="090809"/>
                </a:solidFill>
                <a:latin typeface="Helvetica 65 Medium"/>
                <a:cs typeface="Aharoni" pitchFamily="2" charset="-79"/>
              </a:rPr>
              <a:t>s</a:t>
            </a:r>
            <a:r>
              <a:rPr lang="en-US" sz="2400" dirty="0" smtClean="0">
                <a:solidFill>
                  <a:srgbClr val="090809"/>
                </a:solidFill>
                <a:latin typeface="Helvetica 65 Medium"/>
                <a:cs typeface="Aharoni" pitchFamily="2" charset="-79"/>
              </a:rPr>
              <a:t>cholarships</a:t>
            </a:r>
          </a:p>
          <a:p>
            <a:pPr marL="800100" lvl="1" indent="-342900" algn="l">
              <a:lnSpc>
                <a:spcPct val="130000"/>
              </a:lnSpc>
              <a:buFont typeface="Arial" pitchFamily="34" charset="0"/>
              <a:buChar char="•"/>
            </a:pPr>
            <a:r>
              <a:rPr lang="en-US" sz="2400" dirty="0">
                <a:solidFill>
                  <a:srgbClr val="090809"/>
                </a:solidFill>
                <a:latin typeface="Helvetica 65 Medium"/>
                <a:cs typeface="Aharoni" pitchFamily="2" charset="-79"/>
              </a:rPr>
              <a:t>e</a:t>
            </a:r>
            <a:r>
              <a:rPr lang="en-US" sz="2400" dirty="0" smtClean="0">
                <a:solidFill>
                  <a:srgbClr val="090809"/>
                </a:solidFill>
                <a:latin typeface="Helvetica 65 Medium"/>
                <a:cs typeface="Aharoni" pitchFamily="2" charset="-79"/>
              </a:rPr>
              <a:t>ndowments, or</a:t>
            </a:r>
          </a:p>
          <a:p>
            <a:pPr marL="800100" lvl="1" indent="-342900" algn="l">
              <a:lnSpc>
                <a:spcPct val="130000"/>
              </a:lnSpc>
              <a:buFont typeface="Arial" pitchFamily="34" charset="0"/>
              <a:buChar char="•"/>
            </a:pPr>
            <a:r>
              <a:rPr lang="en-US" sz="2400" dirty="0" smtClean="0">
                <a:solidFill>
                  <a:srgbClr val="090809"/>
                </a:solidFill>
                <a:latin typeface="Helvetica 65 Medium"/>
                <a:cs typeface="Aharoni" pitchFamily="2" charset="-79"/>
              </a:rPr>
              <a:t>annual operating expenses</a:t>
            </a:r>
            <a:endParaRPr lang="en-US" sz="2400" dirty="0">
              <a:solidFill>
                <a:srgbClr val="090809"/>
              </a:solidFill>
              <a:latin typeface="Helvetica 65 Medium"/>
              <a:cs typeface="Aharoni" pitchFamily="2" charset="-79"/>
            </a:endParaRPr>
          </a:p>
        </p:txBody>
      </p:sp>
    </p:spTree>
    <p:extLst>
      <p:ext uri="{BB962C8B-B14F-4D97-AF65-F5344CB8AC3E}">
        <p14:creationId xmlns:p14="http://schemas.microsoft.com/office/powerpoint/2010/main" val="480336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394715"/>
            <a:ext cx="3730487" cy="976886"/>
          </a:xfrm>
          <a:prstGeom prst="rect">
            <a:avLst/>
          </a:prstGeom>
        </p:spPr>
      </p:pic>
      <p:sp>
        <p:nvSpPr>
          <p:cNvPr id="31" name="Subtitle 2"/>
          <p:cNvSpPr txBox="1">
            <a:spLocks/>
          </p:cNvSpPr>
          <p:nvPr/>
        </p:nvSpPr>
        <p:spPr>
          <a:xfrm>
            <a:off x="-2" y="475367"/>
            <a:ext cx="3886201"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smtClean="0">
                <a:solidFill>
                  <a:schemeClr val="bg2"/>
                </a:solidFill>
                <a:latin typeface="Gill Sans MT"/>
                <a:cs typeface="Gill Sans MT"/>
              </a:rPr>
              <a:t>Program Overview</a:t>
            </a:r>
            <a:br>
              <a:rPr lang="en-US" sz="2400" b="1" spc="300" dirty="0" smtClean="0">
                <a:solidFill>
                  <a:schemeClr val="bg2"/>
                </a:solidFill>
                <a:latin typeface="Gill Sans MT"/>
                <a:cs typeface="Gill Sans MT"/>
              </a:rPr>
            </a:br>
            <a:r>
              <a:rPr lang="en-US" sz="2400" b="1" spc="300" dirty="0" smtClean="0">
                <a:solidFill>
                  <a:schemeClr val="bg2"/>
                </a:solidFill>
                <a:latin typeface="Gill Sans MT"/>
                <a:cs typeface="Gill Sans MT"/>
              </a:rPr>
              <a:t>Phase 1 Gifts:</a:t>
            </a:r>
          </a:p>
          <a:p>
            <a:pPr algn="l"/>
            <a:endParaRPr lang="en-US" sz="1400" spc="300" dirty="0">
              <a:solidFill>
                <a:schemeClr val="bg2"/>
              </a:solidFill>
              <a:latin typeface="Arial"/>
              <a:cs typeface="Arial"/>
            </a:endParaRPr>
          </a:p>
        </p:txBody>
      </p:sp>
      <p:sp>
        <p:nvSpPr>
          <p:cNvPr id="26" name="Rectangle 25"/>
          <p:cNvSpPr/>
          <p:nvPr/>
        </p:nvSpPr>
        <p:spPr>
          <a:xfrm>
            <a:off x="457200" y="167640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Phase 1</a:t>
            </a:r>
            <a:endParaRPr lang="en-US" dirty="0">
              <a:solidFill>
                <a:schemeClr val="tx1"/>
              </a:solidFill>
            </a:endParaRPr>
          </a:p>
        </p:txBody>
      </p:sp>
      <p:pic>
        <p:nvPicPr>
          <p:cNvPr id="27" name="Picture 26"/>
          <p:cNvPicPr>
            <a:picLocks noChangeAspect="1"/>
          </p:cNvPicPr>
          <p:nvPr/>
        </p:nvPicPr>
        <p:blipFill>
          <a:blip r:embed="rId6"/>
          <a:stretch>
            <a:fillRect/>
          </a:stretch>
        </p:blipFill>
        <p:spPr>
          <a:xfrm>
            <a:off x="3393989" y="1676400"/>
            <a:ext cx="1903332" cy="990600"/>
          </a:xfrm>
          <a:prstGeom prst="rect">
            <a:avLst/>
          </a:prstGeom>
        </p:spPr>
      </p:pic>
      <p:sp>
        <p:nvSpPr>
          <p:cNvPr id="3" name="Rectangle 2"/>
          <p:cNvSpPr/>
          <p:nvPr/>
        </p:nvSpPr>
        <p:spPr>
          <a:xfrm>
            <a:off x="3491911" y="1759803"/>
            <a:ext cx="1707488" cy="830997"/>
          </a:xfrm>
          <a:prstGeom prst="rect">
            <a:avLst/>
          </a:prstGeom>
        </p:spPr>
        <p:txBody>
          <a:bodyPr wrap="square">
            <a:spAutoFit/>
          </a:bodyPr>
          <a:lstStyle/>
          <a:p>
            <a:pPr algn="ctr"/>
            <a:r>
              <a:rPr lang="en-US" sz="2400" dirty="0"/>
              <a:t>Your Major </a:t>
            </a:r>
            <a:r>
              <a:rPr lang="en-US" sz="2400" dirty="0" smtClean="0"/>
              <a:t/>
            </a:r>
            <a:br>
              <a:rPr lang="en-US" sz="2400" dirty="0" smtClean="0"/>
            </a:br>
            <a:r>
              <a:rPr lang="en-US" sz="2400" dirty="0" smtClean="0"/>
              <a:t>Donor(s</a:t>
            </a:r>
            <a:r>
              <a:rPr lang="en-US" sz="2400" dirty="0"/>
              <a:t>)</a:t>
            </a:r>
          </a:p>
        </p:txBody>
      </p:sp>
      <p:sp>
        <p:nvSpPr>
          <p:cNvPr id="5" name="TextBox 4"/>
          <p:cNvSpPr txBox="1"/>
          <p:nvPr/>
        </p:nvSpPr>
        <p:spPr>
          <a:xfrm>
            <a:off x="2114277" y="3053560"/>
            <a:ext cx="5759758" cy="1754326"/>
          </a:xfrm>
          <a:prstGeom prst="rect">
            <a:avLst/>
          </a:prstGeom>
          <a:noFill/>
        </p:spPr>
        <p:txBody>
          <a:bodyPr wrap="square" rtlCol="0">
            <a:spAutoFit/>
          </a:bodyPr>
          <a:lstStyle/>
          <a:p>
            <a:r>
              <a:rPr lang="en-US" b="1" dirty="0" smtClean="0"/>
              <a:t>Identify and solicit major donors to partner with HGF</a:t>
            </a:r>
            <a:br>
              <a:rPr lang="en-US" b="1" dirty="0" smtClean="0"/>
            </a:br>
            <a:r>
              <a:rPr lang="en-US" b="1" dirty="0"/>
              <a:t>Gifts must be $9,000 or larger</a:t>
            </a:r>
            <a:br>
              <a:rPr lang="en-US" b="1" dirty="0"/>
            </a:br>
            <a:r>
              <a:rPr lang="en-US" b="1" dirty="0"/>
              <a:t>      Total depends on Phase 1 goal.  Either:</a:t>
            </a:r>
            <a:br>
              <a:rPr lang="en-US" b="1" dirty="0"/>
            </a:br>
            <a:r>
              <a:rPr lang="en-US" b="1" dirty="0"/>
              <a:t>           $18,000 (one or two gifts)</a:t>
            </a:r>
          </a:p>
          <a:p>
            <a:r>
              <a:rPr lang="en-US" b="1" dirty="0"/>
              <a:t>           $36,000 (one to four gifts)</a:t>
            </a:r>
            <a:br>
              <a:rPr lang="en-US" b="1" dirty="0"/>
            </a:br>
            <a:r>
              <a:rPr lang="en-US" b="1" dirty="0"/>
              <a:t>           or $54,000  (one to six gifts</a:t>
            </a:r>
            <a:r>
              <a:rPr lang="en-US" b="1" dirty="0" smtClean="0"/>
              <a:t>)</a:t>
            </a:r>
            <a:endParaRPr lang="en-US" b="1" dirty="0"/>
          </a:p>
        </p:txBody>
      </p:sp>
    </p:spTree>
    <p:extLst>
      <p:ext uri="{BB962C8B-B14F-4D97-AF65-F5344CB8AC3E}">
        <p14:creationId xmlns:p14="http://schemas.microsoft.com/office/powerpoint/2010/main" val="387177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31" name="Subtitle 2"/>
          <p:cNvSpPr txBox="1">
            <a:spLocks/>
          </p:cNvSpPr>
          <p:nvPr/>
        </p:nvSpPr>
        <p:spPr>
          <a:xfrm>
            <a:off x="-2" y="475367"/>
            <a:ext cx="3886201"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smtClean="0">
                <a:solidFill>
                  <a:schemeClr val="bg2"/>
                </a:solidFill>
                <a:latin typeface="Gill Sans MT"/>
                <a:cs typeface="Gill Sans MT"/>
              </a:rPr>
              <a:t>Program Overview</a:t>
            </a:r>
            <a:br>
              <a:rPr lang="en-US" sz="2400" b="1" spc="300" dirty="0" smtClean="0">
                <a:solidFill>
                  <a:schemeClr val="bg2"/>
                </a:solidFill>
                <a:latin typeface="Gill Sans MT"/>
                <a:cs typeface="Gill Sans MT"/>
              </a:rPr>
            </a:br>
            <a:r>
              <a:rPr lang="en-US" sz="2400" b="1" spc="300" dirty="0" smtClean="0">
                <a:solidFill>
                  <a:schemeClr val="bg2"/>
                </a:solidFill>
                <a:latin typeface="Gill Sans MT"/>
                <a:cs typeface="Gill Sans MT"/>
              </a:rPr>
              <a:t>Phase 1 Gifts:</a:t>
            </a:r>
          </a:p>
          <a:p>
            <a:pPr algn="l"/>
            <a:endParaRPr lang="en-US" sz="1400" spc="300" dirty="0">
              <a:solidFill>
                <a:schemeClr val="bg2"/>
              </a:solidFill>
              <a:latin typeface="Arial"/>
              <a:cs typeface="Arial"/>
            </a:endParaRPr>
          </a:p>
        </p:txBody>
      </p:sp>
      <p:sp>
        <p:nvSpPr>
          <p:cNvPr id="26" name="Rectangle 25"/>
          <p:cNvSpPr/>
          <p:nvPr/>
        </p:nvSpPr>
        <p:spPr>
          <a:xfrm>
            <a:off x="457200" y="167640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Phase 1</a:t>
            </a:r>
            <a:endParaRPr lang="en-US" dirty="0">
              <a:solidFill>
                <a:schemeClr val="tx1"/>
              </a:solidFill>
            </a:endParaRPr>
          </a:p>
        </p:txBody>
      </p:sp>
      <p:pic>
        <p:nvPicPr>
          <p:cNvPr id="27" name="Picture 26"/>
          <p:cNvPicPr>
            <a:picLocks noChangeAspect="1"/>
          </p:cNvPicPr>
          <p:nvPr/>
        </p:nvPicPr>
        <p:blipFill>
          <a:blip r:embed="rId6"/>
          <a:stretch>
            <a:fillRect/>
          </a:stretch>
        </p:blipFill>
        <p:spPr>
          <a:xfrm>
            <a:off x="3393989" y="1676400"/>
            <a:ext cx="1903332" cy="990600"/>
          </a:xfrm>
          <a:prstGeom prst="rect">
            <a:avLst/>
          </a:prstGeom>
        </p:spPr>
      </p:pic>
      <p:sp>
        <p:nvSpPr>
          <p:cNvPr id="3" name="Rectangle 2"/>
          <p:cNvSpPr/>
          <p:nvPr/>
        </p:nvSpPr>
        <p:spPr>
          <a:xfrm>
            <a:off x="3491911" y="1759803"/>
            <a:ext cx="1707488" cy="830997"/>
          </a:xfrm>
          <a:prstGeom prst="rect">
            <a:avLst/>
          </a:prstGeom>
        </p:spPr>
        <p:txBody>
          <a:bodyPr wrap="square">
            <a:spAutoFit/>
          </a:bodyPr>
          <a:lstStyle/>
          <a:p>
            <a:pPr algn="ctr"/>
            <a:r>
              <a:rPr lang="en-US" sz="2400" dirty="0"/>
              <a:t>Your Major </a:t>
            </a:r>
            <a:r>
              <a:rPr lang="en-US" sz="2400" dirty="0" smtClean="0"/>
              <a:t/>
            </a:r>
            <a:br>
              <a:rPr lang="en-US" sz="2400" dirty="0" smtClean="0"/>
            </a:br>
            <a:r>
              <a:rPr lang="en-US" sz="2400" dirty="0" smtClean="0"/>
              <a:t>Donor(s</a:t>
            </a:r>
            <a:r>
              <a:rPr lang="en-US" sz="2400" dirty="0"/>
              <a:t>)</a:t>
            </a:r>
          </a:p>
        </p:txBody>
      </p:sp>
      <p:sp>
        <p:nvSpPr>
          <p:cNvPr id="5" name="TextBox 4"/>
          <p:cNvSpPr txBox="1"/>
          <p:nvPr/>
        </p:nvSpPr>
        <p:spPr>
          <a:xfrm>
            <a:off x="2114277" y="3048000"/>
            <a:ext cx="5759758" cy="2862322"/>
          </a:xfrm>
          <a:prstGeom prst="rect">
            <a:avLst/>
          </a:prstGeom>
          <a:noFill/>
        </p:spPr>
        <p:txBody>
          <a:bodyPr wrap="square" rtlCol="0">
            <a:spAutoFit/>
          </a:bodyPr>
          <a:lstStyle/>
          <a:p>
            <a:r>
              <a:rPr lang="en-US" b="1" dirty="0" smtClean="0"/>
              <a:t>Identify and solicit major donors to partner with HGF</a:t>
            </a:r>
            <a:br>
              <a:rPr lang="en-US" b="1" dirty="0" smtClean="0"/>
            </a:br>
            <a:r>
              <a:rPr lang="en-US" b="1" dirty="0" smtClean="0"/>
              <a:t>Gifts must be $9,000 or larger</a:t>
            </a:r>
            <a:br>
              <a:rPr lang="en-US" b="1" dirty="0" smtClean="0"/>
            </a:br>
            <a:r>
              <a:rPr lang="en-US" b="1" dirty="0" smtClean="0"/>
              <a:t>      Total depends on Phase 1 goal.  Either:</a:t>
            </a:r>
            <a:br>
              <a:rPr lang="en-US" b="1" dirty="0" smtClean="0"/>
            </a:br>
            <a:r>
              <a:rPr lang="en-US" b="1" dirty="0" smtClean="0"/>
              <a:t>           $18,000 (one or two gifts)</a:t>
            </a:r>
            <a:endParaRPr lang="en-US" b="1" dirty="0"/>
          </a:p>
          <a:p>
            <a:r>
              <a:rPr lang="en-US" b="1" dirty="0" smtClean="0"/>
              <a:t>           $36,000 (one to four gifts)</a:t>
            </a:r>
            <a:br>
              <a:rPr lang="en-US" b="1" dirty="0" smtClean="0"/>
            </a:br>
            <a:r>
              <a:rPr lang="en-US" b="1" dirty="0" smtClean="0"/>
              <a:t>           or $54,000  (one to six gifts)</a:t>
            </a:r>
            <a:endParaRPr lang="en-US" b="1" dirty="0"/>
          </a:p>
          <a:p>
            <a:endParaRPr lang="en-US" b="1" dirty="0" smtClean="0"/>
          </a:p>
          <a:p>
            <a:r>
              <a:rPr lang="en-US" b="1" dirty="0" smtClean="0"/>
              <a:t>HGF matches these gifts 1:1</a:t>
            </a:r>
          </a:p>
          <a:p>
            <a:endParaRPr lang="en-US" b="1" dirty="0"/>
          </a:p>
          <a:p>
            <a:r>
              <a:rPr lang="en-US" b="1" dirty="0" smtClean="0"/>
              <a:t>Total Phase 1 funds can range from $18,000 to $108,000</a:t>
            </a:r>
            <a:endParaRPr lang="en-US" b="1" dirty="0"/>
          </a:p>
        </p:txBody>
      </p:sp>
      <p:pic>
        <p:nvPicPr>
          <p:cNvPr id="28" name="Picture 27"/>
          <p:cNvPicPr>
            <a:picLocks noChangeAspect="1"/>
          </p:cNvPicPr>
          <p:nvPr/>
        </p:nvPicPr>
        <p:blipFill>
          <a:blip r:embed="rId5"/>
          <a:stretch>
            <a:fillRect/>
          </a:stretch>
        </p:blipFill>
        <p:spPr>
          <a:xfrm>
            <a:off x="5304750" y="1676400"/>
            <a:ext cx="1813122" cy="990600"/>
          </a:xfrm>
          <a:prstGeom prst="rect">
            <a:avLst/>
          </a:prstGeom>
        </p:spPr>
      </p:pic>
      <p:sp>
        <p:nvSpPr>
          <p:cNvPr id="29" name="TextBox 28"/>
          <p:cNvSpPr txBox="1"/>
          <p:nvPr/>
        </p:nvSpPr>
        <p:spPr>
          <a:xfrm>
            <a:off x="5304750" y="1759803"/>
            <a:ext cx="1813122" cy="830997"/>
          </a:xfrm>
          <a:prstGeom prst="rect">
            <a:avLst/>
          </a:prstGeom>
          <a:noFill/>
        </p:spPr>
        <p:txBody>
          <a:bodyPr wrap="square" rtlCol="0">
            <a:spAutoFit/>
          </a:bodyPr>
          <a:lstStyle/>
          <a:p>
            <a:pPr algn="ctr"/>
            <a:r>
              <a:rPr lang="en-US" sz="2400" dirty="0" smtClean="0"/>
              <a:t>Grinspoon </a:t>
            </a:r>
            <a:br>
              <a:rPr lang="en-US" sz="2400" dirty="0" smtClean="0"/>
            </a:br>
            <a:r>
              <a:rPr lang="en-US" sz="2400" dirty="0" smtClean="0"/>
              <a:t>Match</a:t>
            </a:r>
            <a:endParaRPr lang="en-US" sz="2400" dirty="0"/>
          </a:p>
        </p:txBody>
      </p:sp>
      <p:pic>
        <p:nvPicPr>
          <p:cNvPr id="30" name="Picture 29"/>
          <p:cNvPicPr>
            <a:picLocks noChangeAspect="1"/>
          </p:cNvPicPr>
          <p:nvPr/>
        </p:nvPicPr>
        <p:blipFill>
          <a:blip r:embed="rId16"/>
          <a:stretch>
            <a:fillRect/>
          </a:stretch>
        </p:blipFill>
        <p:spPr>
          <a:xfrm>
            <a:off x="-1" y="394714"/>
            <a:ext cx="3730487" cy="976885"/>
          </a:xfrm>
          <a:prstGeom prst="rect">
            <a:avLst/>
          </a:prstGeom>
        </p:spPr>
      </p:pic>
      <p:sp>
        <p:nvSpPr>
          <p:cNvPr id="32" name="Subtitle 2"/>
          <p:cNvSpPr txBox="1">
            <a:spLocks/>
          </p:cNvSpPr>
          <p:nvPr/>
        </p:nvSpPr>
        <p:spPr>
          <a:xfrm>
            <a:off x="-33717" y="436209"/>
            <a:ext cx="3810000"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smtClean="0">
                <a:solidFill>
                  <a:schemeClr val="bg2"/>
                </a:solidFill>
                <a:latin typeface="Gill Sans MT"/>
                <a:cs typeface="Gill Sans MT"/>
              </a:rPr>
              <a:t>Program Overview</a:t>
            </a:r>
            <a:br>
              <a:rPr lang="en-US" sz="2400" b="1" spc="300" dirty="0" smtClean="0">
                <a:solidFill>
                  <a:schemeClr val="bg2"/>
                </a:solidFill>
                <a:latin typeface="Gill Sans MT"/>
                <a:cs typeface="Gill Sans MT"/>
              </a:rPr>
            </a:br>
            <a:r>
              <a:rPr lang="en-US" sz="2400" b="1" spc="300" dirty="0" smtClean="0">
                <a:solidFill>
                  <a:schemeClr val="bg2"/>
                </a:solidFill>
                <a:latin typeface="Gill Sans MT"/>
                <a:cs typeface="Gill Sans MT"/>
              </a:rPr>
              <a:t>Phase 1 Gifts:</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470797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TotalTime>
  <Words>1216</Words>
  <Application>Microsoft Office PowerPoint</Application>
  <PresentationFormat>On-screen Show (4:3)</PresentationFormat>
  <Paragraphs>197</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Gold</dc:creator>
  <cp:lastModifiedBy>Mark Gold</cp:lastModifiedBy>
  <cp:revision>38</cp:revision>
  <cp:lastPrinted>2013-01-07T13:48:48Z</cp:lastPrinted>
  <dcterms:created xsi:type="dcterms:W3CDTF">2012-10-25T14:17:48Z</dcterms:created>
  <dcterms:modified xsi:type="dcterms:W3CDTF">2013-01-09T16:36:15Z</dcterms:modified>
</cp:coreProperties>
</file>