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9"/>
  </p:handoutMasterIdLst>
  <p:sldIdLst>
    <p:sldId id="257" r:id="rId2"/>
    <p:sldId id="258" r:id="rId3"/>
    <p:sldId id="261" r:id="rId4"/>
    <p:sldId id="259" r:id="rId5"/>
    <p:sldId id="264" r:id="rId6"/>
    <p:sldId id="263" r:id="rId7"/>
    <p:sldId id="276" r:id="rId8"/>
    <p:sldId id="265" r:id="rId9"/>
    <p:sldId id="266" r:id="rId10"/>
    <p:sldId id="267" r:id="rId11"/>
    <p:sldId id="268" r:id="rId12"/>
    <p:sldId id="269" r:id="rId13"/>
    <p:sldId id="271" r:id="rId14"/>
    <p:sldId id="284" r:id="rId15"/>
    <p:sldId id="270" r:id="rId16"/>
    <p:sldId id="272" r:id="rId17"/>
    <p:sldId id="277" r:id="rId18"/>
    <p:sldId id="278" r:id="rId19"/>
    <p:sldId id="274" r:id="rId20"/>
    <p:sldId id="273" r:id="rId21"/>
    <p:sldId id="275" r:id="rId22"/>
    <p:sldId id="279" r:id="rId23"/>
    <p:sldId id="280" r:id="rId24"/>
    <p:sldId id="281" r:id="rId25"/>
    <p:sldId id="282" r:id="rId26"/>
    <p:sldId id="283" r:id="rId27"/>
    <p:sldId id="286" r:id="rId28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18" autoAdjust="0"/>
    <p:restoredTop sz="94660"/>
  </p:normalViewPr>
  <p:slideViewPr>
    <p:cSldViewPr>
      <p:cViewPr varScale="1">
        <p:scale>
          <a:sx n="83" d="100"/>
          <a:sy n="83" d="100"/>
        </p:scale>
        <p:origin x="1589" y="1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-3804" y="-78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3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B4A43-296F-4162-AC2A-39C343043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65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06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5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9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22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9/2/2014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6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9/2/2014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75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9/2/2014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8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9/2/2014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53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9/2/2014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39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9/2/2014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16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0827C-A85B-40B8-B387-32642D901281}" type="datetimeFigureOut">
              <a:rPr lang="en-US" smtClean="0"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6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16.png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17.png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1752600" y="1953901"/>
            <a:ext cx="5945508" cy="4127327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</a:pPr>
            <a:endParaRPr lang="en-US" sz="2000" b="1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  <a:p>
            <a:pPr algn="l">
              <a:lnSpc>
                <a:spcPct val="130000"/>
              </a:lnSpc>
            </a:pPr>
            <a:r>
              <a:rPr lang="en-US" sz="2800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September 3, 2014</a:t>
            </a:r>
          </a:p>
          <a:p>
            <a:pPr algn="l">
              <a:lnSpc>
                <a:spcPct val="130000"/>
              </a:lnSpc>
            </a:pPr>
            <a:endParaRPr lang="en-US" sz="2000" b="1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  <a:p>
            <a:pPr algn="l">
              <a:lnSpc>
                <a:spcPct val="130000"/>
              </a:lnSpc>
            </a:pPr>
            <a: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Mark Gold		Allison Macari-Wilhelm</a:t>
            </a:r>
            <a:b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</a:br>
            <a: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Director, JCamp 180  	Administrative Assistant</a:t>
            </a:r>
            <a:b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</a:br>
            <a: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Mark@hgf.org		Allison@hgf.org</a:t>
            </a:r>
            <a:b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</a:br>
            <a: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413-276-0777		413-276-0720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07" y="1031017"/>
            <a:ext cx="3424593" cy="1178783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228600" y="1031017"/>
            <a:ext cx="3352800" cy="117878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Chai Match 3 </a:t>
            </a:r>
            <a:br>
              <a:rPr lang="en-US" sz="38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38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Information Session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975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4"/>
            <a:ext cx="3886200" cy="97688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3886201" cy="89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Program Overview</a:t>
            </a:r>
            <a:b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Phase 1 Gifts: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7200" y="1676400"/>
            <a:ext cx="914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Phase 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989" y="1676400"/>
            <a:ext cx="1903332" cy="99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91911" y="1759803"/>
            <a:ext cx="1707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Your Major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Donor(s</a:t>
            </a:r>
            <a:r>
              <a:rPr lang="en-US" sz="2400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3048000"/>
            <a:ext cx="63500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Phase 1 Gifts: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    Must be cash or cash equivalents (no property, etc.)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    Cannot be from FJC, Jewish Federation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   Can be from related family members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Pledges in hand by July 18, 2015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    Identify these pledges to HGF within 30 days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   Pledges paid in full by November 18, 2015</a:t>
            </a:r>
            <a:endParaRPr lang="en-US" sz="2000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750" y="1676400"/>
            <a:ext cx="1813122" cy="99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04750" y="1759803"/>
            <a:ext cx="181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Grinspoon </a:t>
            </a:r>
            <a:br>
              <a:rPr lang="en-US" sz="2400" dirty="0" smtClean="0"/>
            </a:br>
            <a:r>
              <a:rPr lang="en-US" sz="2400" dirty="0" smtClean="0"/>
              <a:t>Match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8231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4"/>
            <a:ext cx="3886200" cy="97688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3886201" cy="89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Program Overview</a:t>
            </a:r>
            <a:b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Phase 2 Gifts: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7200" y="1676400"/>
            <a:ext cx="914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Phase 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989" y="1676400"/>
            <a:ext cx="1903332" cy="99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91911" y="1759803"/>
            <a:ext cx="1707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Your Major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Donor(s</a:t>
            </a:r>
            <a:r>
              <a:rPr lang="en-US" sz="2400" dirty="0"/>
              <a:t>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77795" y="3894482"/>
            <a:ext cx="914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Phase 2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3989" y="3140764"/>
            <a:ext cx="3785390" cy="2421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3989" y="3346067"/>
            <a:ext cx="3761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GIFTS FROM CAMP COMMUNITY</a:t>
            </a:r>
          </a:p>
          <a:p>
            <a:endParaRPr lang="en-US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/>
              <a:t>Gifts must be </a:t>
            </a:r>
            <a:r>
              <a:rPr lang="en-US" b="1" dirty="0" smtClean="0"/>
              <a:t>$1,800 </a:t>
            </a:r>
            <a:r>
              <a:rPr lang="en-US" b="1" dirty="0"/>
              <a:t>or </a:t>
            </a:r>
            <a:r>
              <a:rPr lang="en-US" b="1" dirty="0" smtClean="0"/>
              <a:t>larger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Matched from phase 1 funds 1:3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750" y="1676400"/>
            <a:ext cx="1813122" cy="9906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304750" y="1759803"/>
            <a:ext cx="181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Grinspoon </a:t>
            </a:r>
            <a:br>
              <a:rPr lang="en-US" sz="2400" dirty="0" smtClean="0"/>
            </a:br>
            <a:r>
              <a:rPr lang="en-US" sz="2400" dirty="0" smtClean="0"/>
              <a:t>Match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921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4"/>
            <a:ext cx="3886200" cy="97688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3886201" cy="89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Program Overview</a:t>
            </a:r>
            <a:b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Phase 2 Gifts: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7200" y="1676400"/>
            <a:ext cx="914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Phase 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989" y="1676400"/>
            <a:ext cx="1903332" cy="99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91911" y="1759803"/>
            <a:ext cx="1707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Your Major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Donor(s</a:t>
            </a:r>
            <a:r>
              <a:rPr lang="en-US" sz="2400" dirty="0"/>
              <a:t>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77795" y="3894482"/>
            <a:ext cx="914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Phase 2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3989" y="2857145"/>
            <a:ext cx="3785390" cy="31419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7844" y="2971800"/>
            <a:ext cx="37610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One year to get pledges:</a:t>
            </a:r>
            <a:br>
              <a:rPr lang="en-US" sz="2000" b="1" dirty="0" smtClean="0"/>
            </a:br>
            <a:r>
              <a:rPr lang="en-US" sz="2000" b="1" dirty="0" smtClean="0"/>
              <a:t>In </a:t>
            </a:r>
            <a:r>
              <a:rPr lang="en-US" sz="2000" b="1" dirty="0"/>
              <a:t>hand by </a:t>
            </a:r>
            <a:r>
              <a:rPr lang="en-US" sz="2000" b="1" dirty="0" smtClean="0"/>
              <a:t>11/18/2015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/>
              <a:t>Identify pledges to HGF within 30 days of receipt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1/3 paid within 60 days</a:t>
            </a:r>
            <a:endParaRPr lang="en-US" sz="20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Pledges </a:t>
            </a:r>
            <a:r>
              <a:rPr lang="en-US" sz="2000" b="1" dirty="0"/>
              <a:t>paid in full </a:t>
            </a:r>
            <a:r>
              <a:rPr lang="en-US" sz="2000" b="1" dirty="0" smtClean="0"/>
              <a:t>by March 18, 2018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HGF share of pool is paid out when pledges are paid</a:t>
            </a:r>
            <a:endParaRPr lang="en-US" sz="2000" b="1" dirty="0"/>
          </a:p>
          <a:p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750" y="1676400"/>
            <a:ext cx="1813122" cy="9906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304750" y="1759803"/>
            <a:ext cx="181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Grinspoon </a:t>
            </a:r>
            <a:br>
              <a:rPr lang="en-US" sz="2400" dirty="0" smtClean="0"/>
            </a:br>
            <a:r>
              <a:rPr lang="en-US" sz="2400" dirty="0" smtClean="0"/>
              <a:t>Match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7241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783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87223"/>
            <a:ext cx="3886200" cy="97688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3886201" cy="89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Chai Match 3</a:t>
            </a:r>
            <a:b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Program Example: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7200" y="1676400"/>
            <a:ext cx="914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Phase 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989" y="1676400"/>
            <a:ext cx="1903332" cy="99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16942" y="1949446"/>
            <a:ext cx="1707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$18,000</a:t>
            </a:r>
            <a:endParaRPr lang="en-US" sz="24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749" y="1676400"/>
            <a:ext cx="1850267" cy="99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27533" y="1949446"/>
            <a:ext cx="1790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$18,000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477795" y="3894482"/>
            <a:ext cx="914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Phase 2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9627" y="3113991"/>
            <a:ext cx="3785390" cy="2421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81808" y="4038600"/>
            <a:ext cx="3761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$108,000</a:t>
            </a:r>
            <a:endParaRPr lang="en-US" sz="2800" b="1" dirty="0"/>
          </a:p>
          <a:p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92312" y="5548184"/>
            <a:ext cx="566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Campaign Total:  $144,000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219296" y="1258925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 Chai Match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48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783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4"/>
            <a:ext cx="3886200" cy="97688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3886201" cy="89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Chai Match 3</a:t>
            </a:r>
            <a:b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Program Example: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7200" y="1676400"/>
            <a:ext cx="914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Phase 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989" y="1676400"/>
            <a:ext cx="1903332" cy="99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16942" y="1949446"/>
            <a:ext cx="1707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$36,000</a:t>
            </a:r>
            <a:endParaRPr lang="en-US" sz="24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749" y="1676400"/>
            <a:ext cx="1850267" cy="99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27533" y="1949446"/>
            <a:ext cx="1790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$36,000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477795" y="3894482"/>
            <a:ext cx="914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Phase 2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9627" y="3113991"/>
            <a:ext cx="3785390" cy="2421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81808" y="4038600"/>
            <a:ext cx="3761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$216,000</a:t>
            </a:r>
            <a:endParaRPr lang="en-US" sz="2800" b="1" dirty="0"/>
          </a:p>
          <a:p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92312" y="5548184"/>
            <a:ext cx="566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Campaign Total:  $288,000</a:t>
            </a:r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4219296" y="1258925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Double Chai Match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77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783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4"/>
            <a:ext cx="3886200" cy="97688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3886201" cy="89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Chai Match 3</a:t>
            </a:r>
            <a:b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Program Example: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7200" y="1676400"/>
            <a:ext cx="914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Phase 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989" y="1676400"/>
            <a:ext cx="1903332" cy="99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16942" y="1949446"/>
            <a:ext cx="1707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$54,000</a:t>
            </a:r>
            <a:endParaRPr lang="en-US" sz="24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749" y="1676400"/>
            <a:ext cx="1850267" cy="99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27533" y="1949446"/>
            <a:ext cx="1888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$54,000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477795" y="3894482"/>
            <a:ext cx="914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Phase 2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9627" y="3113991"/>
            <a:ext cx="3785390" cy="2421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81808" y="4038600"/>
            <a:ext cx="3761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$324,000</a:t>
            </a:r>
            <a:endParaRPr lang="en-US" sz="2800" b="1" dirty="0"/>
          </a:p>
          <a:p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92312" y="5548184"/>
            <a:ext cx="566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Campaign Total:  $432,000</a:t>
            </a:r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4219296" y="1258925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Triple Chai Match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05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838199" y="1178479"/>
            <a:ext cx="7298435" cy="5170431"/>
          </a:xfrm>
        </p:spPr>
        <p:txBody>
          <a:bodyPr>
            <a:no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Gifts in both phases may come from new or previous donors and from individuals, families (spouse, parents, grandparents, siblings, and children), foundations or </a:t>
            </a:r>
            <a:r>
              <a:rPr lang="en-US" dirty="0" smtClean="0">
                <a:solidFill>
                  <a:schemeClr val="tx1"/>
                </a:solidFill>
              </a:rPr>
              <a:t>corporations.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Family </a:t>
            </a:r>
            <a:r>
              <a:rPr lang="en-US" sz="2000" dirty="0">
                <a:solidFill>
                  <a:schemeClr val="tx1"/>
                </a:solidFill>
              </a:rPr>
              <a:t>Foundation gifts through a Federation are </a:t>
            </a:r>
            <a:r>
              <a:rPr lang="en-US" sz="2000" dirty="0" smtClean="0">
                <a:solidFill>
                  <a:schemeClr val="tx1"/>
                </a:solidFill>
              </a:rPr>
              <a:t>allowed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Excluded </a:t>
            </a:r>
            <a:r>
              <a:rPr lang="en-US" dirty="0">
                <a:solidFill>
                  <a:schemeClr val="tx1"/>
                </a:solidFill>
              </a:rPr>
              <a:t>are gifts from a Jewish Federation or the Foundation for Jewish Camp. 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5"/>
            <a:ext cx="3087905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63234" y="475367"/>
            <a:ext cx="3151138" cy="4687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Gift Restrictions: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394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838199" y="1178479"/>
            <a:ext cx="7298435" cy="5170431"/>
          </a:xfrm>
        </p:spPr>
        <p:txBody>
          <a:bodyPr>
            <a:no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Application is now available on our website.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Submit by e-mail to Allison Wilhelm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Applications will be acknowledged within 24 hours of receipt.  It is the camp’s responsibility to assure the application has been received.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5"/>
            <a:ext cx="3810001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63234" y="475367"/>
            <a:ext cx="4330434" cy="46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Arial"/>
              </a:rPr>
              <a:t>Application Process:</a:t>
            </a:r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735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509498" y="1520813"/>
            <a:ext cx="7837360" cy="4575188"/>
          </a:xfrm>
        </p:spPr>
        <p:txBody>
          <a:bodyPr>
            <a:no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Describe </a:t>
            </a:r>
            <a:r>
              <a:rPr lang="en-US" sz="2000" dirty="0">
                <a:solidFill>
                  <a:schemeClr val="tx1"/>
                </a:solidFill>
              </a:rPr>
              <a:t>your camp’s previous record with </a:t>
            </a:r>
            <a:r>
              <a:rPr lang="en-US" sz="2000" b="1" dirty="0">
                <a:solidFill>
                  <a:schemeClr val="tx1"/>
                </a:solidFill>
              </a:rPr>
              <a:t>JCamp180</a:t>
            </a:r>
            <a:r>
              <a:rPr lang="en-US" sz="2000" dirty="0">
                <a:solidFill>
                  <a:schemeClr val="tx1"/>
                </a:solidFill>
              </a:rPr>
              <a:t> matching grant campaigns and your likelihood for success in this matching grant. 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Describe </a:t>
            </a:r>
            <a:r>
              <a:rPr lang="en-US" sz="2000" dirty="0">
                <a:solidFill>
                  <a:schemeClr val="tx1"/>
                </a:solidFill>
              </a:rPr>
              <a:t>the proposed use of the funds raised in the </a:t>
            </a:r>
            <a:r>
              <a:rPr lang="en-US" sz="2000" b="1" i="1" dirty="0">
                <a:solidFill>
                  <a:schemeClr val="tx1"/>
                </a:solidFill>
              </a:rPr>
              <a:t>Chai Match </a:t>
            </a:r>
            <a:r>
              <a:rPr lang="en-US" sz="2000" b="1" i="1" dirty="0" smtClean="0">
                <a:solidFill>
                  <a:schemeClr val="tx1"/>
                </a:solidFill>
              </a:rPr>
              <a:t>3</a:t>
            </a:r>
            <a:r>
              <a:rPr lang="en-US" sz="2000" dirty="0" smtClean="0">
                <a:solidFill>
                  <a:schemeClr val="tx1"/>
                </a:solidFill>
              </a:rPr>
              <a:t> program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How </a:t>
            </a:r>
            <a:r>
              <a:rPr lang="en-US" sz="2000" dirty="0">
                <a:solidFill>
                  <a:schemeClr val="tx1"/>
                </a:solidFill>
              </a:rPr>
              <a:t>does the timing of the </a:t>
            </a:r>
            <a:r>
              <a:rPr lang="en-US" sz="2000" b="1" i="1" dirty="0">
                <a:solidFill>
                  <a:schemeClr val="tx1"/>
                </a:solidFill>
              </a:rPr>
              <a:t>Chai </a:t>
            </a:r>
            <a:r>
              <a:rPr lang="en-US" sz="2000" b="1" i="1" dirty="0" smtClean="0">
                <a:solidFill>
                  <a:schemeClr val="tx1"/>
                </a:solidFill>
              </a:rPr>
              <a:t>Match 3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program align with your Camp’s strategic goals, particularly with your overall fundraising plan? 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Why </a:t>
            </a:r>
            <a:r>
              <a:rPr lang="en-US" sz="2000" dirty="0">
                <a:solidFill>
                  <a:schemeClr val="tx1"/>
                </a:solidFill>
              </a:rPr>
              <a:t>should </a:t>
            </a:r>
            <a:r>
              <a:rPr lang="en-US" sz="2000" b="1" dirty="0">
                <a:solidFill>
                  <a:schemeClr val="tx1"/>
                </a:solidFill>
              </a:rPr>
              <a:t>JCamp180</a:t>
            </a:r>
            <a:r>
              <a:rPr lang="en-US" sz="2000" dirty="0">
                <a:solidFill>
                  <a:schemeClr val="tx1"/>
                </a:solidFill>
              </a:rPr>
              <a:t> select your camp over others for this grant?  What is your case for support? 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What communications have there been (or will there be) with the Board/ Committee / Commission and staff of the camp to assure the success of the </a:t>
            </a:r>
            <a:r>
              <a:rPr lang="en-US" sz="2000" b="1" i="1" dirty="0">
                <a:solidFill>
                  <a:schemeClr val="tx1"/>
                </a:solidFill>
              </a:rPr>
              <a:t>Chai Match </a:t>
            </a:r>
            <a:r>
              <a:rPr lang="en-US" sz="2000" b="1" i="1" dirty="0" smtClean="0">
                <a:solidFill>
                  <a:schemeClr val="tx1"/>
                </a:solidFill>
              </a:rPr>
              <a:t>3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program? 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And several administrative questions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5"/>
            <a:ext cx="4267201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63234" y="475367"/>
            <a:ext cx="4330434" cy="46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Arial"/>
              </a:rPr>
              <a:t>Application Questions:</a:t>
            </a:r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402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838199" y="1178479"/>
            <a:ext cx="7298435" cy="5170431"/>
          </a:xfrm>
        </p:spPr>
        <p:txBody>
          <a:bodyPr>
            <a:no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Appropriateness of timing to existing or planned campaigns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Proposed use of funds as described in application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Administrative track record with HGF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Recommendation of JCamp180 Mentor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Selection will be made by JCamp180 staff in consultation with HGF Founder and Trustees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" y="394715"/>
            <a:ext cx="3730487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3730487" cy="46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Evaluation Process: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58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" y="-80339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Clr>
                <a:srgbClr val="4E743D"/>
              </a:buClr>
              <a:buNone/>
              <a:tabLst>
                <a:tab pos="3084513" algn="l"/>
              </a:tabLst>
              <a:defRPr/>
            </a:pPr>
            <a:r>
              <a:rPr lang="en-US" sz="1600" dirty="0">
                <a:solidFill>
                  <a:srgbClr val="776C28"/>
                </a:solidFill>
                <a:latin typeface="Helvetica 65 Medium"/>
              </a:rPr>
              <a:t>A) Grab Tab – Click red arrow to open/close Control Panel. Click square to toggle Viewer Window between full screen/window mode. Click </a:t>
            </a:r>
            <a:r>
              <a:rPr lang="en-US" sz="1600" dirty="0" err="1">
                <a:solidFill>
                  <a:srgbClr val="776C28"/>
                </a:solidFill>
                <a:latin typeface="Helvetica 65 Medium"/>
              </a:rPr>
              <a:t>mic</a:t>
            </a:r>
            <a:r>
              <a:rPr lang="en-US" sz="1600" dirty="0">
                <a:solidFill>
                  <a:srgbClr val="776C28"/>
                </a:solidFill>
                <a:latin typeface="Helvetica 65 Medium"/>
              </a:rPr>
              <a:t> icon to mute/unmute your audio</a:t>
            </a:r>
            <a:r>
              <a:rPr lang="en-US" sz="1600">
                <a:solidFill>
                  <a:srgbClr val="776C28"/>
                </a:solidFill>
                <a:latin typeface="Helvetica 65 Medium"/>
              </a:rPr>
              <a:t>. </a:t>
            </a:r>
            <a:endParaRPr lang="en-US" sz="1600" dirty="0">
              <a:solidFill>
                <a:srgbClr val="776C28"/>
              </a:solidFill>
              <a:latin typeface="Helvetica 65 Medium"/>
            </a:endParaRPr>
          </a:p>
          <a:p>
            <a:pPr>
              <a:buClr>
                <a:srgbClr val="4E743D"/>
              </a:buClr>
              <a:tabLst>
                <a:tab pos="3084513" algn="l"/>
              </a:tabLst>
              <a:defRPr/>
            </a:pPr>
            <a:endParaRPr lang="en-US" sz="1600" dirty="0">
              <a:solidFill>
                <a:srgbClr val="776C28"/>
              </a:solidFill>
              <a:latin typeface="Helvetica 65 Medium"/>
            </a:endParaRPr>
          </a:p>
          <a:p>
            <a:pPr marL="0" indent="0">
              <a:buClr>
                <a:srgbClr val="4E743D"/>
              </a:buClr>
              <a:buNone/>
              <a:tabLst>
                <a:tab pos="3084513" algn="l"/>
              </a:tabLst>
              <a:defRPr/>
            </a:pPr>
            <a:r>
              <a:rPr lang="en-US" sz="1600" dirty="0">
                <a:solidFill>
                  <a:srgbClr val="776C28"/>
                </a:solidFill>
                <a:latin typeface="Helvetica 65 Medium"/>
              </a:rPr>
              <a:t>B) Audio Pane – Select audio format. Click Audio Setup to verify Speakers &amp; Microphone.</a:t>
            </a:r>
          </a:p>
          <a:p>
            <a:pPr>
              <a:buClr>
                <a:srgbClr val="4E743D"/>
              </a:buClr>
              <a:tabLst>
                <a:tab pos="3084513" algn="l"/>
              </a:tabLst>
              <a:defRPr/>
            </a:pPr>
            <a:endParaRPr lang="en-US" sz="1600" dirty="0">
              <a:solidFill>
                <a:srgbClr val="776C28"/>
              </a:solidFill>
              <a:latin typeface="Helvetica 65 Medium"/>
            </a:endParaRPr>
          </a:p>
          <a:p>
            <a:pPr marL="0" indent="0">
              <a:buClr>
                <a:srgbClr val="4E743D"/>
              </a:buClr>
              <a:buNone/>
              <a:tabLst>
                <a:tab pos="3084513" algn="l"/>
              </a:tabLst>
              <a:defRPr/>
            </a:pPr>
            <a:r>
              <a:rPr lang="en-US" sz="1600" dirty="0">
                <a:solidFill>
                  <a:srgbClr val="776C28"/>
                </a:solidFill>
                <a:latin typeface="Helvetica 65 Medium"/>
              </a:rPr>
              <a:t>C) Questions Pane – Attendees can submit questions and review answers.</a:t>
            </a:r>
          </a:p>
          <a:p>
            <a:pPr>
              <a:buClr>
                <a:srgbClr val="4E743D"/>
              </a:buClr>
              <a:tabLst>
                <a:tab pos="3084513" algn="l"/>
              </a:tabLst>
              <a:defRPr/>
            </a:pPr>
            <a:endParaRPr lang="en-US" sz="1600" dirty="0">
              <a:solidFill>
                <a:srgbClr val="776C28"/>
              </a:solidFill>
              <a:latin typeface="Helvetica 65 Medium"/>
            </a:endParaRPr>
          </a:p>
          <a:p>
            <a:pPr marL="0" indent="0">
              <a:buClr>
                <a:srgbClr val="4E743D"/>
              </a:buClr>
              <a:buNone/>
              <a:tabLst>
                <a:tab pos="3084513" algn="l"/>
              </a:tabLst>
              <a:defRPr/>
            </a:pPr>
            <a:r>
              <a:rPr lang="en-US" sz="1600" dirty="0">
                <a:solidFill>
                  <a:srgbClr val="776C28"/>
                </a:solidFill>
                <a:latin typeface="Helvetica 65 Medium"/>
              </a:rPr>
              <a:t>D) Type your question and click Send to submit it to the organizer.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8239" y="351006"/>
            <a:ext cx="4961239" cy="559296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47809" y="392182"/>
            <a:ext cx="4849142" cy="476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 err="1" smtClean="0">
                <a:solidFill>
                  <a:schemeClr val="bg2"/>
                </a:solidFill>
                <a:latin typeface="Gill Sans MT"/>
                <a:cs typeface="Gill Sans MT"/>
              </a:rPr>
              <a:t>GoTo</a:t>
            </a:r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 Meeting Logistics: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24" name="Picture 12" descr="Control_Panel.png"/>
          <p:cNvPicPr>
            <a:picLocks noGrp="1" noChangeAspect="1"/>
          </p:cNvPicPr>
          <p:nvPr>
            <p:ph sz="half" idx="2"/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046114" y="1447800"/>
            <a:ext cx="386928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4508828" y="1720056"/>
            <a:ext cx="695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776C28"/>
                </a:solidFill>
                <a:latin typeface="Helvetica 65 Medium"/>
                <a:cs typeface="+mn-cs"/>
              </a:rPr>
              <a:t>A </a:t>
            </a:r>
            <a:r>
              <a:rPr lang="en-US" dirty="0">
                <a:solidFill>
                  <a:srgbClr val="776C28"/>
                </a:solidFill>
                <a:latin typeface="Helvetica 65 Medium"/>
                <a:cs typeface="+mn-cs"/>
                <a:sym typeface="Wingdings" pitchFamily="2" charset="2"/>
              </a:rPr>
              <a:t></a:t>
            </a:r>
            <a:endParaRPr lang="en-US" dirty="0">
              <a:solidFill>
                <a:srgbClr val="776C28"/>
              </a:solidFill>
              <a:latin typeface="Helvetica 65 Medium"/>
              <a:cs typeface="+mn-cs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4882035" y="2971800"/>
            <a:ext cx="695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776C28"/>
                </a:solidFill>
                <a:latin typeface="Helvetica 65 Medium"/>
                <a:cs typeface="+mn-cs"/>
              </a:rPr>
              <a:t>B </a:t>
            </a:r>
            <a:r>
              <a:rPr lang="en-US" dirty="0">
                <a:solidFill>
                  <a:srgbClr val="776C28"/>
                </a:solidFill>
                <a:latin typeface="Helvetica 65 Medium"/>
                <a:cs typeface="+mn-cs"/>
                <a:sym typeface="Wingdings" pitchFamily="2" charset="2"/>
              </a:rPr>
              <a:t></a:t>
            </a:r>
            <a:endParaRPr lang="en-US" dirty="0">
              <a:solidFill>
                <a:srgbClr val="776C28"/>
              </a:solidFill>
              <a:latin typeface="Helvetica 65 Medium"/>
              <a:cs typeface="+mn-cs"/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4896950" y="3429000"/>
            <a:ext cx="695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776C28"/>
                </a:solidFill>
                <a:latin typeface="Helvetica 65 Medium"/>
                <a:cs typeface="+mn-cs"/>
              </a:rPr>
              <a:t>C </a:t>
            </a:r>
            <a:r>
              <a:rPr lang="en-US" dirty="0">
                <a:solidFill>
                  <a:srgbClr val="776C28"/>
                </a:solidFill>
                <a:latin typeface="Helvetica 65 Medium"/>
                <a:cs typeface="+mn-cs"/>
                <a:sym typeface="Wingdings" pitchFamily="2" charset="2"/>
              </a:rPr>
              <a:t></a:t>
            </a:r>
            <a:endParaRPr lang="en-US" dirty="0">
              <a:solidFill>
                <a:srgbClr val="776C28"/>
              </a:solidFill>
              <a:latin typeface="Helvetica 65 Medium"/>
              <a:cs typeface="+mn-cs"/>
            </a:endParaRPr>
          </a:p>
        </p:txBody>
      </p: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4838957" y="4648200"/>
            <a:ext cx="695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776C28"/>
                </a:solidFill>
                <a:latin typeface="Helvetica 65 Medium"/>
                <a:cs typeface="+mn-cs"/>
              </a:rPr>
              <a:t>D </a:t>
            </a:r>
            <a:r>
              <a:rPr lang="en-US" dirty="0">
                <a:solidFill>
                  <a:srgbClr val="776C28"/>
                </a:solidFill>
                <a:latin typeface="Helvetica 65 Medium"/>
                <a:cs typeface="+mn-cs"/>
                <a:sym typeface="Wingdings" pitchFamily="2" charset="2"/>
              </a:rPr>
              <a:t></a:t>
            </a:r>
            <a:endParaRPr lang="en-US" dirty="0">
              <a:solidFill>
                <a:srgbClr val="776C28"/>
              </a:solidFill>
              <a:latin typeface="Helvetica 65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81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838199" y="1178479"/>
            <a:ext cx="7298435" cy="5170431"/>
          </a:xfrm>
        </p:spPr>
        <p:txBody>
          <a:bodyPr>
            <a:no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There are limited funds available for Chai Match 3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 minimum of 18 camps will be invited to participate in this grant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Must not be active or eligible under a current JCamp180 matching grant program at the time of application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Applications must be received by Sept 24, 2014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1874"/>
            <a:ext cx="4671665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1" y="475367"/>
            <a:ext cx="4671666" cy="46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Participation Is Limited: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027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81000" y="1178479"/>
            <a:ext cx="8153399" cy="5170431"/>
          </a:xfrm>
        </p:spPr>
        <p:txBody>
          <a:bodyPr>
            <a:no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Applications due by Wednesday,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September 24, 2014 at 5:00 PM PST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Participants announced before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October 18, 2013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Phase 1 pledges until July 18, 2015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Phase 2 fundraising until November 18, 2015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Payment of HGF matching funds available beginning July, 2015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All pledges paid in full by November 18, 2018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5"/>
            <a:ext cx="2362202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1" y="475367"/>
            <a:ext cx="2438402" cy="46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Time Table: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303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81000" y="1178479"/>
            <a:ext cx="8077199" cy="5170431"/>
          </a:xfrm>
        </p:spPr>
        <p:txBody>
          <a:bodyPr>
            <a:no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A Chai Match 3 donor information form must be submitted for each phase 1 donor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Proof of payment of first 1/3 (minimum) of each phase 2 gift must be sent within 60 days of sending pledge letters.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All submissions will be through IGAMS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HGF reserves funds based on proof of payment of phase 1 pledges and pays out matching funds upon proof of payment of phase 2 gifts.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Be aware of timelines for submitting proof of pledges and payments.</a:t>
            </a:r>
          </a:p>
          <a:p>
            <a:pPr marL="914400" lvl="1" indent="-457200" algn="l"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" y="394715"/>
            <a:ext cx="4038602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4038602" cy="508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Grant Administration: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899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04800" y="1183066"/>
            <a:ext cx="4267200" cy="5170431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2800" b="1" u="sng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Phase 1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Start cultivating major donors now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Make a fundraising plan with your mentor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Proceed with a campaign even if you don’t get the Chai Match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Incorporate Chai Match in </a:t>
            </a:r>
            <a:r>
              <a:rPr lang="en-US" sz="2400" dirty="0" smtClean="0">
                <a:solidFill>
                  <a:schemeClr val="tx1"/>
                </a:solidFill>
              </a:rPr>
              <a:t>2015 </a:t>
            </a:r>
            <a:r>
              <a:rPr lang="en-US" sz="2400" dirty="0">
                <a:solidFill>
                  <a:schemeClr val="tx1"/>
                </a:solidFill>
              </a:rPr>
              <a:t>annual fundraising strategy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381000"/>
            <a:ext cx="3720000" cy="602559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0595" y="476543"/>
            <a:ext cx="3751082" cy="46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Fundraising Hints: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4571998" y="1161195"/>
            <a:ext cx="4419602" cy="5170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2800" b="1" u="sng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Phase 2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Start asking for and collecting pledges on phase 2 gifts as soon as possible.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Use visits to camp over the summer to inspire Phase 2 gifts from grandparents, parents, and alumni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Identify a major donor to help “close” phase 2 to finish (before </a:t>
            </a:r>
            <a:r>
              <a:rPr lang="en-US" sz="2400" dirty="0" smtClean="0">
                <a:solidFill>
                  <a:schemeClr val="tx1"/>
                </a:solidFill>
              </a:rPr>
              <a:t>Nov </a:t>
            </a:r>
            <a:r>
              <a:rPr lang="en-US" sz="2400" dirty="0">
                <a:solidFill>
                  <a:schemeClr val="tx1"/>
                </a:solidFill>
              </a:rPr>
              <a:t>18. </a:t>
            </a:r>
            <a:r>
              <a:rPr lang="en-US" sz="2400" dirty="0" smtClean="0">
                <a:solidFill>
                  <a:schemeClr val="tx1"/>
                </a:solidFill>
              </a:rPr>
              <a:t>2015). 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7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04800" y="1371600"/>
            <a:ext cx="4267200" cy="4981897"/>
          </a:xfrm>
        </p:spPr>
        <p:txBody>
          <a:bodyPr>
            <a:no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</a:rPr>
              <a:t>Can the Campaign be larger? 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How do I select the campaign goal (single chai, double, or triple chai)?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Can </a:t>
            </a:r>
            <a:r>
              <a:rPr lang="en-US" sz="1600" dirty="0">
                <a:solidFill>
                  <a:schemeClr val="tx1"/>
                </a:solidFill>
              </a:rPr>
              <a:t>a few major donors fulfill </a:t>
            </a:r>
            <a:r>
              <a:rPr lang="en-US" sz="1600" dirty="0" smtClean="0">
                <a:solidFill>
                  <a:schemeClr val="tx1"/>
                </a:solidFill>
              </a:rPr>
              <a:t>Phase1 and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Phase </a:t>
            </a:r>
            <a:r>
              <a:rPr lang="en-US" sz="1600" dirty="0">
                <a:solidFill>
                  <a:schemeClr val="tx1"/>
                </a:solidFill>
              </a:rPr>
              <a:t>2 and finish the whole campaign quickly? 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381000"/>
            <a:ext cx="2057400" cy="602559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0595" y="476543"/>
            <a:ext cx="3751082" cy="46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Questions: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4571998" y="1371600"/>
            <a:ext cx="4419602" cy="4960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tx1"/>
                </a:solidFill>
              </a:rPr>
              <a:t>Yes, but  1.) be careful of how you describe the matching pool to donors, and 2.) </a:t>
            </a:r>
            <a:r>
              <a:rPr lang="en-US" sz="1600" dirty="0" smtClean="0">
                <a:solidFill>
                  <a:schemeClr val="tx1"/>
                </a:solidFill>
              </a:rPr>
              <a:t>JCamp 180 </a:t>
            </a:r>
            <a:r>
              <a:rPr lang="en-US" sz="1600" dirty="0">
                <a:solidFill>
                  <a:schemeClr val="tx1"/>
                </a:solidFill>
              </a:rPr>
              <a:t>funds capped at $54,000.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Be realistic.  Talk to your JCamp180 Mentor.  There are as many pitfalls to taking on too large a campaign (you don’t get HGF funds) as there are to too small a campaign (you don’t maximize available HGF funds).  There is no strategy for acceptance based on campaign size.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Yes</a:t>
            </a:r>
            <a:r>
              <a:rPr lang="en-US" sz="1600" dirty="0">
                <a:solidFill>
                  <a:schemeClr val="tx1"/>
                </a:solidFill>
              </a:rPr>
              <a:t>, but it isn’t the intent of the grant. We are looking for Camps who will use the campaign to reach out to more </a:t>
            </a:r>
            <a:r>
              <a:rPr lang="en-US" sz="1600" dirty="0" smtClean="0">
                <a:solidFill>
                  <a:schemeClr val="tx1"/>
                </a:solidFill>
              </a:rPr>
              <a:t>alumni </a:t>
            </a:r>
            <a:r>
              <a:rPr lang="en-US" sz="1600" dirty="0">
                <a:solidFill>
                  <a:schemeClr val="tx1"/>
                </a:solidFill>
              </a:rPr>
              <a:t>and camp supporters and increase the base of philanthropic support  for camp</a:t>
            </a:r>
            <a:r>
              <a:rPr lang="en-US" sz="1600" dirty="0" smtClean="0">
                <a:solidFill>
                  <a:schemeClr val="tx1"/>
                </a:solidFill>
              </a:rPr>
              <a:t>.  To encourage phase 2 outreach, </a:t>
            </a:r>
            <a:r>
              <a:rPr lang="en-US" sz="1600" b="1" dirty="0" smtClean="0">
                <a:solidFill>
                  <a:schemeClr val="tx1"/>
                </a:solidFill>
              </a:rPr>
              <a:t>a bonus will be given to the camp with the most phase 2 donors.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0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04798" y="1397550"/>
            <a:ext cx="4267200" cy="4981897"/>
          </a:xfrm>
        </p:spPr>
        <p:txBody>
          <a:bodyPr>
            <a:no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Can excess phase 1 gifts be carried over to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phase 2?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What </a:t>
            </a:r>
            <a:r>
              <a:rPr lang="en-US" sz="1600" dirty="0">
                <a:solidFill>
                  <a:schemeClr val="tx1"/>
                </a:solidFill>
              </a:rPr>
              <a:t>are you looking for in a “competitive application”? 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What </a:t>
            </a:r>
            <a:r>
              <a:rPr lang="en-US" sz="1600" dirty="0">
                <a:solidFill>
                  <a:schemeClr val="tx1"/>
                </a:solidFill>
              </a:rPr>
              <a:t>if we take a risk to reach out to more Alumni in phase 2 and don’t meet our full goal?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381000"/>
            <a:ext cx="2057400" cy="602559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0595" y="476543"/>
            <a:ext cx="3751082" cy="46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Questions: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4571998" y="1371600"/>
            <a:ext cx="4419602" cy="4960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Yes.  A gift of $10,800, if at least $9,000 is paid by 11/18/15, can have $9,000 count toward  phase 1 and $1,800 count toward phase 2.  HGF will help you best allocate major gifts to phases 1 and 2 to maximize your matching grant program.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A </a:t>
            </a:r>
            <a:r>
              <a:rPr lang="en-US" sz="1600" dirty="0">
                <a:solidFill>
                  <a:schemeClr val="tx1"/>
                </a:solidFill>
              </a:rPr>
              <a:t>thoughtful fundraising strategy for this campaign. A current and compelling need.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Go </a:t>
            </a:r>
            <a:r>
              <a:rPr lang="en-US" sz="1600" dirty="0">
                <a:solidFill>
                  <a:schemeClr val="tx1"/>
                </a:solidFill>
              </a:rPr>
              <a:t>for it, but plan accordingly. Speak with your mentor about strategies.  </a:t>
            </a:r>
            <a:r>
              <a:rPr lang="en-US" sz="1600" b="1" dirty="0">
                <a:solidFill>
                  <a:schemeClr val="tx1"/>
                </a:solidFill>
              </a:rPr>
              <a:t>Grinspoon payment of the Phase 1 match is dependent on receiving proof of payment of Phase 2 gifts.</a:t>
            </a:r>
            <a:r>
              <a:rPr lang="en-US" sz="1600" dirty="0">
                <a:solidFill>
                  <a:schemeClr val="tx1"/>
                </a:solidFill>
              </a:rPr>
              <a:t> This will have budget implications. </a:t>
            </a:r>
          </a:p>
        </p:txBody>
      </p:sp>
    </p:spTree>
    <p:extLst>
      <p:ext uri="{BB962C8B-B14F-4D97-AF65-F5344CB8AC3E}">
        <p14:creationId xmlns:p14="http://schemas.microsoft.com/office/powerpoint/2010/main" val="218963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381000"/>
            <a:ext cx="3048000" cy="602559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0595" y="476543"/>
            <a:ext cx="3751082" cy="46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Your Questions: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4571998" y="1371600"/>
            <a:ext cx="4419602" cy="4960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2514601"/>
            <a:ext cx="5922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QUESTIONS?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6915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1752600" y="1953901"/>
            <a:ext cx="5945508" cy="4127327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</a:pPr>
            <a:endParaRPr lang="en-US" sz="2000" b="1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  <a:p>
            <a:pPr algn="l">
              <a:lnSpc>
                <a:spcPct val="130000"/>
              </a:lnSpc>
            </a:pPr>
            <a:r>
              <a:rPr lang="en-US" sz="2800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September 3, 2014</a:t>
            </a:r>
          </a:p>
          <a:p>
            <a:pPr algn="l">
              <a:lnSpc>
                <a:spcPct val="130000"/>
              </a:lnSpc>
            </a:pPr>
            <a:endParaRPr lang="en-US" sz="2000" b="1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  <a:p>
            <a:pPr algn="l">
              <a:lnSpc>
                <a:spcPct val="130000"/>
              </a:lnSpc>
            </a:pPr>
            <a:r>
              <a:rPr lang="en-US" sz="1600" b="1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Mark Gold		Allison Macari-Wilhelm</a:t>
            </a:r>
            <a:br>
              <a:rPr lang="en-US" sz="1600" b="1">
                <a:solidFill>
                  <a:srgbClr val="090809"/>
                </a:solidFill>
                <a:latin typeface="Helvetica 65 Medium"/>
                <a:cs typeface="Aharoni" pitchFamily="2" charset="-79"/>
              </a:rPr>
            </a:br>
            <a:r>
              <a:rPr lang="en-US" sz="1600" b="1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Director, JCamp 180  	Administrative Assistant</a:t>
            </a:r>
            <a:br>
              <a:rPr lang="en-US" sz="1600" b="1">
                <a:solidFill>
                  <a:srgbClr val="090809"/>
                </a:solidFill>
                <a:latin typeface="Helvetica 65 Medium"/>
                <a:cs typeface="Aharoni" pitchFamily="2" charset="-79"/>
              </a:rPr>
            </a:br>
            <a:r>
              <a:rPr lang="en-US" sz="1600" b="1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Mark@hgf.org		Allison@hgf.org</a:t>
            </a:r>
            <a:br>
              <a:rPr lang="en-US" sz="1600" b="1">
                <a:solidFill>
                  <a:srgbClr val="090809"/>
                </a:solidFill>
                <a:latin typeface="Helvetica 65 Medium"/>
                <a:cs typeface="Aharoni" pitchFamily="2" charset="-79"/>
              </a:rPr>
            </a:br>
            <a:r>
              <a:rPr lang="en-US" sz="1600" b="1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413-276-0777		413-276-0720</a:t>
            </a:r>
            <a:endParaRPr lang="en-US" sz="1600" b="1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07" y="1031017"/>
            <a:ext cx="3424593" cy="1178783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228600" y="1031017"/>
            <a:ext cx="3352800" cy="117878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Chai Match 3 </a:t>
            </a:r>
            <a:br>
              <a:rPr lang="en-US" sz="38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38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Information Session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330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838199" y="1178479"/>
            <a:ext cx="7298435" cy="5170431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Introduce the JCamp180 </a:t>
            </a:r>
            <a:br>
              <a:rPr lang="en-US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</a:br>
            <a:r>
              <a:rPr lang="en-US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Chai Match 3 grant</a:t>
            </a:r>
          </a:p>
          <a:p>
            <a:pPr marL="342900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Step by step overview</a:t>
            </a:r>
          </a:p>
          <a:p>
            <a:pPr marL="342900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Creating a competitive application</a:t>
            </a:r>
          </a:p>
          <a:p>
            <a:pPr marL="342900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Questions and discussion</a:t>
            </a:r>
            <a:endParaRPr lang="en-US" b="1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07" y="394716"/>
            <a:ext cx="1822747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116503" y="434478"/>
            <a:ext cx="1864697" cy="46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Agenda: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97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228600" y="1178479"/>
            <a:ext cx="8762999" cy="517043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Find today’s information on JCamp180.org</a:t>
            </a:r>
            <a:endParaRPr lang="en-US" sz="2000" b="1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07" y="394716"/>
            <a:ext cx="2129193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22942" y="454767"/>
            <a:ext cx="3151138" cy="46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Follow-up: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0813" y="2057400"/>
            <a:ext cx="6618287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40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838199" y="1178479"/>
            <a:ext cx="7298435" cy="5170431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Campaign total of:</a:t>
            </a:r>
          </a:p>
          <a:p>
            <a:pPr marL="800100" lvl="1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$432,000:   Triple Chai</a:t>
            </a:r>
          </a:p>
          <a:p>
            <a:pPr marL="1257300" lvl="2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Phase 1 goal is $54,000 (in $9000 gifts)</a:t>
            </a:r>
          </a:p>
          <a:p>
            <a:pPr marL="1257300" lvl="2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Phase 2 goal is $324,000 (in $1800 gifts)</a:t>
            </a:r>
          </a:p>
          <a:p>
            <a:pPr marL="800100" lvl="1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$288,000:   Double Chai</a:t>
            </a:r>
          </a:p>
          <a:p>
            <a:pPr marL="1257300" lvl="2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Phase 1 goal is $36,000 </a:t>
            </a:r>
            <a:r>
              <a:rPr lang="en-US" sz="20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(in $9000 gifts)</a:t>
            </a:r>
          </a:p>
          <a:p>
            <a:pPr marL="1257300" lvl="2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Phase 2 goal is $216,000</a:t>
            </a:r>
            <a:r>
              <a:rPr lang="en-US" sz="20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 (in $1800 gifts)</a:t>
            </a:r>
            <a:endParaRPr lang="en-US" sz="2000" b="1" dirty="0" smtClean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  <a:p>
            <a:pPr marL="800100" lvl="1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$144,000:   Single Chai</a:t>
            </a:r>
          </a:p>
          <a:p>
            <a:pPr marL="1257300" lvl="2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Phase 1 goal is $</a:t>
            </a:r>
            <a:r>
              <a:rPr lang="en-US" sz="20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18,000 (in $9000 gifts</a:t>
            </a:r>
            <a:r>
              <a:rPr lang="en-US" sz="2000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)</a:t>
            </a:r>
          </a:p>
          <a:p>
            <a:pPr marL="1257300" lvl="2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Phase 2 goal is $108,000 </a:t>
            </a:r>
            <a:r>
              <a:rPr lang="en-US" sz="20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(in $1800 gifts)</a:t>
            </a:r>
          </a:p>
          <a:p>
            <a:pPr marL="1257300" lvl="2" indent="-342900" algn="l">
              <a:lnSpc>
                <a:spcPct val="130000"/>
              </a:lnSpc>
              <a:buFont typeface="Arial" pitchFamily="34" charset="0"/>
              <a:buChar char="•"/>
            </a:pPr>
            <a:endParaRPr lang="en-US" sz="2000" b="1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5"/>
            <a:ext cx="2778821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1" y="475367"/>
            <a:ext cx="3151138" cy="46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Goal Options: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18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1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838199" y="1178479"/>
            <a:ext cx="7298435" cy="5170431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A campaign goal should be realistic for the needs of the camp, not based on the JCamp180 challenge level</a:t>
            </a:r>
          </a:p>
          <a:p>
            <a:pPr marL="342900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Match the giving capacity of your donor base</a:t>
            </a:r>
          </a:p>
          <a:p>
            <a:pPr marL="342900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Have a successful campaign</a:t>
            </a:r>
          </a:p>
          <a:p>
            <a:pPr marL="342900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Allows HGF to provide funds to the maximum number of camps</a:t>
            </a:r>
            <a:r>
              <a:rPr lang="en-US" sz="2400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 </a:t>
            </a:r>
            <a:endParaRPr lang="en-US" sz="2400" b="1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5"/>
            <a:ext cx="3267642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27061" y="454766"/>
            <a:ext cx="3151138" cy="46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Why the choice?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994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04800" y="1183066"/>
            <a:ext cx="4267200" cy="5170431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2800" b="1" u="sng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Half</a:t>
            </a:r>
          </a:p>
          <a:p>
            <a:pPr algn="l">
              <a:lnSpc>
                <a:spcPct val="130000"/>
              </a:lnSpc>
            </a:pPr>
            <a:r>
              <a:rPr lang="en-US" sz="2800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/>
            </a:r>
            <a:br>
              <a:rPr lang="en-US" sz="2800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</a:br>
            <a:r>
              <a:rPr lang="en-US" sz="2400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Camps </a:t>
            </a:r>
            <a:r>
              <a:rPr lang="en-US" sz="2400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must use </a:t>
            </a:r>
            <a:r>
              <a:rPr lang="en-US" sz="2400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at least half of the </a:t>
            </a:r>
            <a:r>
              <a:rPr lang="en-US" sz="2400" i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Chai Match 3 </a:t>
            </a:r>
            <a:r>
              <a:rPr lang="en-US" sz="2400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funds for:</a:t>
            </a:r>
          </a:p>
          <a:p>
            <a:pPr marL="800100" lvl="1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Capital improvements or</a:t>
            </a:r>
          </a:p>
          <a:p>
            <a:pPr marL="800100" lvl="1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Facility enhancements</a:t>
            </a:r>
            <a:endParaRPr lang="en-US" sz="2400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5"/>
            <a:ext cx="4343401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4876801" cy="46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Campaign Restrictions: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4800600" y="1161195"/>
            <a:ext cx="4191000" cy="5170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2800" b="1" u="sng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Half</a:t>
            </a:r>
          </a:p>
          <a:p>
            <a:pPr algn="l">
              <a:lnSpc>
                <a:spcPct val="130000"/>
              </a:lnSpc>
            </a:pPr>
            <a:r>
              <a:rPr lang="en-US" sz="2800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/>
            </a:r>
            <a:br>
              <a:rPr lang="en-US" sz="2800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</a:br>
            <a:r>
              <a:rPr lang="en-US" sz="2400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The remaining (up to) 50% is </a:t>
            </a:r>
            <a:r>
              <a:rPr lang="en-US" sz="2400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unrestricted</a:t>
            </a:r>
            <a:r>
              <a:rPr lang="en-US" sz="2400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 and may be used for:</a:t>
            </a:r>
          </a:p>
          <a:p>
            <a:pPr marL="800100" lvl="1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s</a:t>
            </a:r>
            <a:r>
              <a:rPr lang="en-US" sz="2400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cholarships</a:t>
            </a:r>
          </a:p>
          <a:p>
            <a:pPr marL="800100" lvl="1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e</a:t>
            </a:r>
            <a:r>
              <a:rPr lang="en-US" sz="2400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ndowments, or</a:t>
            </a:r>
          </a:p>
          <a:p>
            <a:pPr marL="800100" lvl="1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annual operating expenses</a:t>
            </a:r>
            <a:endParaRPr lang="en-US" sz="2400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8033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5"/>
            <a:ext cx="3730487" cy="976886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76200" y="475367"/>
            <a:ext cx="3962399" cy="89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Program Overview</a:t>
            </a:r>
            <a:b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Phase 1 Gifts: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7200" y="1676400"/>
            <a:ext cx="914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Phase 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989" y="1676400"/>
            <a:ext cx="1903332" cy="99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91911" y="1759803"/>
            <a:ext cx="1707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Your Major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Donor(s</a:t>
            </a:r>
            <a:r>
              <a:rPr lang="en-US" sz="2400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14277" y="3053560"/>
            <a:ext cx="57597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Identify and solicit major donors to partner with HGF</a:t>
            </a:r>
            <a:br>
              <a:rPr lang="en-US" b="1" dirty="0" smtClean="0"/>
            </a:br>
            <a:r>
              <a:rPr lang="en-US" b="1" dirty="0"/>
              <a:t>Gifts must be $9,000 or larger and must be paid in full prior to November 18, 2015.</a:t>
            </a:r>
            <a:br>
              <a:rPr lang="en-US" b="1" dirty="0"/>
            </a:br>
            <a:r>
              <a:rPr lang="en-US" b="1" dirty="0"/>
              <a:t>      Total depends on Phase 1 goal.  Either:</a:t>
            </a:r>
            <a:br>
              <a:rPr lang="en-US" b="1" dirty="0"/>
            </a:br>
            <a:r>
              <a:rPr lang="en-US" b="1" dirty="0"/>
              <a:t>           $18,000 (one or two gifts)</a:t>
            </a:r>
          </a:p>
          <a:p>
            <a:r>
              <a:rPr lang="en-US" b="1" dirty="0"/>
              <a:t>           $36,000 (one to four gifts)</a:t>
            </a:r>
            <a:br>
              <a:rPr lang="en-US" b="1" dirty="0"/>
            </a:br>
            <a:r>
              <a:rPr lang="en-US" b="1" dirty="0"/>
              <a:t>           or $54,000  (one to six gifts</a:t>
            </a:r>
            <a:r>
              <a:rPr lang="en-US" b="1" dirty="0" smtClean="0"/>
              <a:t>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71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3886201" cy="89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Program Overview</a:t>
            </a:r>
            <a:b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Phase 1 Gifts: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7200" y="1676400"/>
            <a:ext cx="914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Phase 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989" y="1676400"/>
            <a:ext cx="1903332" cy="99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91911" y="1759803"/>
            <a:ext cx="1707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Your Major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Donor(s</a:t>
            </a:r>
            <a:r>
              <a:rPr lang="en-US" sz="2400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14277" y="3048000"/>
            <a:ext cx="57597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Identify and solicit major donors to partner with HGF</a:t>
            </a:r>
            <a:br>
              <a:rPr lang="en-US" b="1" dirty="0" smtClean="0"/>
            </a:br>
            <a:r>
              <a:rPr lang="en-US" b="1" dirty="0" smtClean="0"/>
              <a:t>Gifts must be $9,000 or larger and must be paid in full prior to November 18, 2015.</a:t>
            </a:r>
            <a:br>
              <a:rPr lang="en-US" b="1" dirty="0" smtClean="0"/>
            </a:br>
            <a:r>
              <a:rPr lang="en-US" b="1" dirty="0" smtClean="0"/>
              <a:t>      Total depends on Phase 1 goal.  Either:</a:t>
            </a:r>
            <a:br>
              <a:rPr lang="en-US" b="1" dirty="0" smtClean="0"/>
            </a:br>
            <a:r>
              <a:rPr lang="en-US" b="1" dirty="0" smtClean="0"/>
              <a:t>           $18,000 (one or two gifts)</a:t>
            </a:r>
            <a:endParaRPr lang="en-US" b="1" dirty="0"/>
          </a:p>
          <a:p>
            <a:r>
              <a:rPr lang="en-US" b="1" dirty="0" smtClean="0"/>
              <a:t>           $36,000 (one to four gifts)</a:t>
            </a:r>
            <a:br>
              <a:rPr lang="en-US" b="1" dirty="0" smtClean="0"/>
            </a:br>
            <a:r>
              <a:rPr lang="en-US" b="1" dirty="0" smtClean="0"/>
              <a:t>           or $54,000  (one to six gifts)</a:t>
            </a:r>
            <a:endParaRPr lang="en-US" b="1" dirty="0"/>
          </a:p>
          <a:p>
            <a:endParaRPr lang="en-US" b="1" dirty="0" smtClean="0"/>
          </a:p>
          <a:p>
            <a:r>
              <a:rPr lang="en-US" b="1" dirty="0" smtClean="0"/>
              <a:t>HGF matches these gifts 1:1</a:t>
            </a:r>
          </a:p>
          <a:p>
            <a:endParaRPr lang="en-US" b="1" dirty="0"/>
          </a:p>
          <a:p>
            <a:r>
              <a:rPr lang="en-US" b="1" dirty="0" smtClean="0"/>
              <a:t>Total Phase 1 funds can range from $36,000 to $108,000</a:t>
            </a:r>
            <a:endParaRPr lang="en-US" b="1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750" y="1676400"/>
            <a:ext cx="1813122" cy="9906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304750" y="1759803"/>
            <a:ext cx="181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Grinspoon </a:t>
            </a:r>
            <a:br>
              <a:rPr lang="en-US" sz="2400" dirty="0" smtClean="0"/>
            </a:br>
            <a:r>
              <a:rPr lang="en-US" sz="2400" dirty="0" smtClean="0"/>
              <a:t>Match</a:t>
            </a:r>
            <a:endParaRPr lang="en-US" sz="24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4"/>
            <a:ext cx="3730487" cy="976885"/>
          </a:xfrm>
          <a:prstGeom prst="rect">
            <a:avLst/>
          </a:prstGeom>
        </p:spPr>
      </p:pic>
      <p:sp>
        <p:nvSpPr>
          <p:cNvPr id="32" name="Subtitle 2"/>
          <p:cNvSpPr txBox="1">
            <a:spLocks/>
          </p:cNvSpPr>
          <p:nvPr/>
        </p:nvSpPr>
        <p:spPr>
          <a:xfrm>
            <a:off x="-1" y="470955"/>
            <a:ext cx="3776283" cy="861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Program Overview</a:t>
            </a:r>
            <a:b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24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Phase 1 Gifts: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079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1230</Words>
  <Application>Microsoft Office PowerPoint</Application>
  <PresentationFormat>On-screen Show (4:3)</PresentationFormat>
  <Paragraphs>217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Aharoni</vt:lpstr>
      <vt:lpstr>Arial</vt:lpstr>
      <vt:lpstr>Calibri</vt:lpstr>
      <vt:lpstr>Gill Sans MT</vt:lpstr>
      <vt:lpstr>Helvetica 65 Medium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Gold</dc:creator>
  <cp:lastModifiedBy>Mark Gold</cp:lastModifiedBy>
  <cp:revision>50</cp:revision>
  <cp:lastPrinted>2013-01-07T13:48:48Z</cp:lastPrinted>
  <dcterms:created xsi:type="dcterms:W3CDTF">2012-10-25T14:17:48Z</dcterms:created>
  <dcterms:modified xsi:type="dcterms:W3CDTF">2014-09-02T20:39:46Z</dcterms:modified>
</cp:coreProperties>
</file>