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309" r:id="rId2"/>
    <p:sldId id="310" r:id="rId3"/>
    <p:sldId id="311" r:id="rId4"/>
    <p:sldId id="308" r:id="rId5"/>
    <p:sldId id="312" r:id="rId6"/>
    <p:sldId id="261" r:id="rId7"/>
    <p:sldId id="313" r:id="rId8"/>
    <p:sldId id="322" r:id="rId9"/>
    <p:sldId id="264" r:id="rId10"/>
    <p:sldId id="337" r:id="rId11"/>
    <p:sldId id="263" r:id="rId12"/>
    <p:sldId id="267" r:id="rId13"/>
    <p:sldId id="336" r:id="rId14"/>
    <p:sldId id="268" r:id="rId15"/>
    <p:sldId id="339" r:id="rId16"/>
    <p:sldId id="338" r:id="rId17"/>
    <p:sldId id="276" r:id="rId18"/>
    <p:sldId id="323" r:id="rId19"/>
    <p:sldId id="324" r:id="rId20"/>
    <p:sldId id="280" r:id="rId21"/>
    <p:sldId id="287" r:id="rId22"/>
    <p:sldId id="277" r:id="rId23"/>
    <p:sldId id="325" r:id="rId24"/>
    <p:sldId id="326" r:id="rId25"/>
    <p:sldId id="327" r:id="rId26"/>
    <p:sldId id="329" r:id="rId27"/>
    <p:sldId id="290" r:id="rId28"/>
    <p:sldId id="330" r:id="rId29"/>
    <p:sldId id="328" r:id="rId30"/>
    <p:sldId id="331" r:id="rId31"/>
    <p:sldId id="332" r:id="rId32"/>
    <p:sldId id="333" r:id="rId33"/>
    <p:sldId id="334" r:id="rId34"/>
    <p:sldId id="306" r:id="rId35"/>
    <p:sldId id="293" r:id="rId36"/>
    <p:sldId id="294" r:id="rId37"/>
    <p:sldId id="295" r:id="rId38"/>
    <p:sldId id="296" r:id="rId39"/>
    <p:sldId id="297" r:id="rId40"/>
    <p:sldId id="298" r:id="rId41"/>
    <p:sldId id="299" r:id="rId42"/>
    <p:sldId id="288" r:id="rId43"/>
    <p:sldId id="281" r:id="rId44"/>
    <p:sldId id="282" r:id="rId45"/>
    <p:sldId id="283" r:id="rId46"/>
    <p:sldId id="286" r:id="rId47"/>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18" autoAdjust="0"/>
    <p:restoredTop sz="94660"/>
  </p:normalViewPr>
  <p:slideViewPr>
    <p:cSldViewPr>
      <p:cViewPr varScale="1">
        <p:scale>
          <a:sx n="81" d="100"/>
          <a:sy n="81" d="100"/>
        </p:scale>
        <p:origin x="1637" y="86"/>
      </p:cViewPr>
      <p:guideLst>
        <p:guide orient="horz" pos="2160"/>
        <p:guide pos="2880"/>
      </p:guideLst>
    </p:cSldViewPr>
  </p:slideViewPr>
  <p:notesTextViewPr>
    <p:cViewPr>
      <p:scale>
        <a:sx n="1" d="1"/>
        <a:sy n="1" d="1"/>
      </p:scale>
      <p:origin x="0" y="0"/>
    </p:cViewPr>
  </p:notesTextViewPr>
  <p:notesViewPr>
    <p:cSldViewPr>
      <p:cViewPr varScale="1">
        <p:scale>
          <a:sx n="87" d="100"/>
          <a:sy n="87" d="100"/>
        </p:scale>
        <p:origin x="-3804" y="-78"/>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3"/>
          </p:nvPr>
        </p:nvSpPr>
        <p:spPr>
          <a:xfrm>
            <a:off x="3897313" y="8829675"/>
            <a:ext cx="2982912" cy="465138"/>
          </a:xfrm>
          <a:prstGeom prst="rect">
            <a:avLst/>
          </a:prstGeom>
        </p:spPr>
        <p:txBody>
          <a:bodyPr vert="horz" lIns="91440" tIns="45720" rIns="91440" bIns="45720" rtlCol="0" anchor="b"/>
          <a:lstStyle>
            <a:lvl1pPr algn="r">
              <a:defRPr sz="1200"/>
            </a:lvl1pPr>
          </a:lstStyle>
          <a:p>
            <a:fld id="{170B4A43-296F-4162-AC2A-39C3430430C9}" type="slidenum">
              <a:rPr lang="en-US" smtClean="0"/>
              <a:t>‹#›</a:t>
            </a:fld>
            <a:endParaRPr lang="en-US"/>
          </a:p>
        </p:txBody>
      </p:sp>
    </p:spTree>
    <p:extLst>
      <p:ext uri="{BB962C8B-B14F-4D97-AF65-F5344CB8AC3E}">
        <p14:creationId xmlns:p14="http://schemas.microsoft.com/office/powerpoint/2010/main" val="14084650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97313" y="0"/>
            <a:ext cx="2982912" cy="466725"/>
          </a:xfrm>
          <a:prstGeom prst="rect">
            <a:avLst/>
          </a:prstGeom>
        </p:spPr>
        <p:txBody>
          <a:bodyPr vert="horz" lIns="91440" tIns="45720" rIns="91440" bIns="45720" rtlCol="0"/>
          <a:lstStyle>
            <a:lvl1pPr algn="r">
              <a:defRPr sz="1200"/>
            </a:lvl1pPr>
          </a:lstStyle>
          <a:p>
            <a:fld id="{CA58E5E3-7984-4A8D-80B1-9CE09F20730D}" type="datetimeFigureOut">
              <a:rPr lang="en-US" smtClean="0"/>
              <a:t>8/23/2018</a:t>
            </a:fld>
            <a:endParaRPr lang="en-US"/>
          </a:p>
        </p:txBody>
      </p:sp>
      <p:sp>
        <p:nvSpPr>
          <p:cNvPr id="4" name="Slide Image Placeholder 3"/>
          <p:cNvSpPr>
            <a:spLocks noGrp="1" noRot="1" noChangeAspect="1"/>
          </p:cNvSpPr>
          <p:nvPr>
            <p:ph type="sldImg" idx="2"/>
          </p:nvPr>
        </p:nvSpPr>
        <p:spPr>
          <a:xfrm>
            <a:off x="13509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8975" y="4473575"/>
            <a:ext cx="55054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97313" y="8829675"/>
            <a:ext cx="2982912" cy="466725"/>
          </a:xfrm>
          <a:prstGeom prst="rect">
            <a:avLst/>
          </a:prstGeom>
        </p:spPr>
        <p:txBody>
          <a:bodyPr vert="horz" lIns="91440" tIns="45720" rIns="91440" bIns="45720" rtlCol="0" anchor="b"/>
          <a:lstStyle>
            <a:lvl1pPr algn="r">
              <a:defRPr sz="1200"/>
            </a:lvl1pPr>
          </a:lstStyle>
          <a:p>
            <a:fld id="{3E5DBE4D-5E50-44A8-B850-DEB52584974F}" type="slidenum">
              <a:rPr lang="en-US" smtClean="0"/>
              <a:t>‹#›</a:t>
            </a:fld>
            <a:endParaRPr lang="en-US"/>
          </a:p>
        </p:txBody>
      </p:sp>
    </p:spTree>
    <p:extLst>
      <p:ext uri="{BB962C8B-B14F-4D97-AF65-F5344CB8AC3E}">
        <p14:creationId xmlns:p14="http://schemas.microsoft.com/office/powerpoint/2010/main" val="3073319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E40827C-A85B-40B8-B387-32642D901281}" type="datetimeFigureOut">
              <a:rPr lang="en-US" smtClean="0"/>
              <a:t>8/23/2018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1696706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40827C-A85B-40B8-B387-32642D901281}" type="datetimeFigureOut">
              <a:rPr lang="en-US" smtClean="0"/>
              <a:t>8/23/2018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1794751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40827C-A85B-40B8-B387-32642D901281}" type="datetimeFigureOut">
              <a:rPr lang="en-US" smtClean="0"/>
              <a:t>8/23/2018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268279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40827C-A85B-40B8-B387-32642D901281}" type="datetimeFigureOut">
              <a:rPr lang="en-US" smtClean="0"/>
              <a:t>8/23/2018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355060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40827C-A85B-40B8-B387-32642D901281}" type="datetimeFigureOut">
              <a:rPr lang="en-US" smtClean="0"/>
              <a:t>8/23/2018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4220822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40827C-A85B-40B8-B387-32642D901281}" type="datetimeFigureOut">
              <a:rPr lang="en-US" smtClean="0"/>
              <a:t>8/23/2018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2059360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40827C-A85B-40B8-B387-32642D901281}" type="datetimeFigureOut">
              <a:rPr lang="en-US" smtClean="0"/>
              <a:t>8/23/2018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611475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40827C-A85B-40B8-B387-32642D901281}" type="datetimeFigureOut">
              <a:rPr lang="en-US" smtClean="0"/>
              <a:t>8/23/2018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349548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40827C-A85B-40B8-B387-32642D901281}" type="datetimeFigureOut">
              <a:rPr lang="en-US" smtClean="0"/>
              <a:t>8/23/2018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1180453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40827C-A85B-40B8-B387-32642D901281}" type="datetimeFigureOut">
              <a:rPr lang="en-US" smtClean="0"/>
              <a:t>8/23/2018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2973039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40827C-A85B-40B8-B387-32642D901281}" type="datetimeFigureOut">
              <a:rPr lang="en-US" smtClean="0"/>
              <a:t>8/23/2018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1442216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40827C-A85B-40B8-B387-32642D901281}" type="datetimeFigureOut">
              <a:rPr lang="en-US" smtClean="0"/>
              <a:t>8/23/2018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ED3B52-6652-43F0-9C4B-E195A96E2254}" type="slidenum">
              <a:rPr lang="en-US" smtClean="0"/>
              <a:t>‹#›</a:t>
            </a:fld>
            <a:endParaRPr lang="en-US"/>
          </a:p>
        </p:txBody>
      </p:sp>
    </p:spTree>
    <p:extLst>
      <p:ext uri="{BB962C8B-B14F-4D97-AF65-F5344CB8AC3E}">
        <p14:creationId xmlns:p14="http://schemas.microsoft.com/office/powerpoint/2010/main" val="870865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0.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9.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8.emf"/><Relationship Id="rId17" Type="http://schemas.openxmlformats.org/officeDocument/2006/relationships/image" Target="../media/image13.emf"/><Relationship Id="rId2" Type="http://schemas.openxmlformats.org/officeDocument/2006/relationships/image" Target="../media/image1.emf"/><Relationship Id="rId16" Type="http://schemas.openxmlformats.org/officeDocument/2006/relationships/image" Target="../media/image12.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5.emf"/><Relationship Id="rId5" Type="http://schemas.openxmlformats.org/officeDocument/2006/relationships/image" Target="../media/image4.emf"/><Relationship Id="rId15" Type="http://schemas.openxmlformats.org/officeDocument/2006/relationships/image" Target="../media/image11.emf"/><Relationship Id="rId10" Type="http://schemas.openxmlformats.org/officeDocument/2006/relationships/image" Target="../media/image18.png"/><Relationship Id="rId4" Type="http://schemas.openxmlformats.org/officeDocument/2006/relationships/image" Target="../media/image3.emf"/><Relationship Id="rId9" Type="http://schemas.openxmlformats.org/officeDocument/2006/relationships/image" Target="../media/image7.emf"/><Relationship Id="rId14" Type="http://schemas.openxmlformats.org/officeDocument/2006/relationships/image" Target="../media/image10.emf"/></Relationships>
</file>

<file path=ppt/slides/_rels/slide1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2.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9.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8.emf"/><Relationship Id="rId17" Type="http://schemas.openxmlformats.org/officeDocument/2006/relationships/image" Target="../media/image13.emf"/><Relationship Id="rId2" Type="http://schemas.openxmlformats.org/officeDocument/2006/relationships/image" Target="../media/image1.emf"/><Relationship Id="rId16" Type="http://schemas.openxmlformats.org/officeDocument/2006/relationships/image" Target="../media/image12.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5.emf"/><Relationship Id="rId5" Type="http://schemas.openxmlformats.org/officeDocument/2006/relationships/image" Target="../media/image4.emf"/><Relationship Id="rId15" Type="http://schemas.openxmlformats.org/officeDocument/2006/relationships/image" Target="../media/image11.emf"/><Relationship Id="rId10" Type="http://schemas.openxmlformats.org/officeDocument/2006/relationships/image" Target="../media/image19.png"/><Relationship Id="rId4" Type="http://schemas.openxmlformats.org/officeDocument/2006/relationships/image" Target="../media/image3.emf"/><Relationship Id="rId9" Type="http://schemas.openxmlformats.org/officeDocument/2006/relationships/image" Target="../media/image14.emf"/><Relationship Id="rId14" Type="http://schemas.openxmlformats.org/officeDocument/2006/relationships/image" Target="../media/image10.emf"/></Relationships>
</file>

<file path=ppt/slides/_rels/slide13.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0.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9.emf"/><Relationship Id="rId17" Type="http://schemas.openxmlformats.org/officeDocument/2006/relationships/image" Target="../media/image20.png"/><Relationship Id="rId2" Type="http://schemas.openxmlformats.org/officeDocument/2006/relationships/image" Target="../media/image1.emf"/><Relationship Id="rId16" Type="http://schemas.openxmlformats.org/officeDocument/2006/relationships/image" Target="../media/image13.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8.emf"/><Relationship Id="rId5" Type="http://schemas.openxmlformats.org/officeDocument/2006/relationships/image" Target="../media/image4.emf"/><Relationship Id="rId15" Type="http://schemas.openxmlformats.org/officeDocument/2006/relationships/image" Target="../media/image12.emf"/><Relationship Id="rId10" Type="http://schemas.openxmlformats.org/officeDocument/2006/relationships/image" Target="../media/image15.emf"/><Relationship Id="rId4" Type="http://schemas.openxmlformats.org/officeDocument/2006/relationships/image" Target="../media/image3.emf"/><Relationship Id="rId9" Type="http://schemas.openxmlformats.org/officeDocument/2006/relationships/image" Target="../media/image14.emf"/><Relationship Id="rId14" Type="http://schemas.openxmlformats.org/officeDocument/2006/relationships/image" Target="../media/image11.emf"/></Relationships>
</file>

<file path=ppt/slides/_rels/slide14.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15.emf"/><Relationship Id="rId2" Type="http://schemas.openxmlformats.org/officeDocument/2006/relationships/image" Target="../media/image1.emf"/><Relationship Id="rId16"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5.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15.emf"/><Relationship Id="rId2" Type="http://schemas.openxmlformats.org/officeDocument/2006/relationships/image" Target="../media/image1.emf"/><Relationship Id="rId16"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6.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9.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8.emf"/><Relationship Id="rId17" Type="http://schemas.openxmlformats.org/officeDocument/2006/relationships/image" Target="../media/image13.emf"/><Relationship Id="rId2" Type="http://schemas.openxmlformats.org/officeDocument/2006/relationships/image" Target="../media/image1.emf"/><Relationship Id="rId16" Type="http://schemas.openxmlformats.org/officeDocument/2006/relationships/image" Target="../media/image12.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5.emf"/><Relationship Id="rId5" Type="http://schemas.openxmlformats.org/officeDocument/2006/relationships/image" Target="../media/image4.emf"/><Relationship Id="rId15" Type="http://schemas.openxmlformats.org/officeDocument/2006/relationships/image" Target="../media/image11.emf"/><Relationship Id="rId10" Type="http://schemas.openxmlformats.org/officeDocument/2006/relationships/image" Target="../media/image18.png"/><Relationship Id="rId4" Type="http://schemas.openxmlformats.org/officeDocument/2006/relationships/image" Target="../media/image3.emf"/><Relationship Id="rId9" Type="http://schemas.openxmlformats.org/officeDocument/2006/relationships/image" Target="../media/image7.emf"/><Relationship Id="rId14" Type="http://schemas.openxmlformats.org/officeDocument/2006/relationships/image" Target="../media/image10.emf"/></Relationships>
</file>

<file path=ppt/slides/_rels/slide17.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8.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9.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22.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5.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0.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2.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3.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4.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18" Type="http://schemas.openxmlformats.org/officeDocument/2006/relationships/image" Target="../media/image23.png"/><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15.emf"/><Relationship Id="rId2" Type="http://schemas.openxmlformats.org/officeDocument/2006/relationships/image" Target="../media/image1.emf"/><Relationship Id="rId16" Type="http://schemas.openxmlformats.org/officeDocument/2006/relationships/hyperlink" Target="http://www.jcamp180.org/" TargetMode="External"/><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5.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24.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6.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24.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7.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18" Type="http://schemas.openxmlformats.org/officeDocument/2006/relationships/image" Target="../media/image26.png"/><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25.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8.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18" Type="http://schemas.openxmlformats.org/officeDocument/2006/relationships/image" Target="../media/image26.png"/><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25.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9.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27.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3.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30.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27.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3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17.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32.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28.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33.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18" Type="http://schemas.openxmlformats.org/officeDocument/2006/relationships/image" Target="../media/image30.png"/><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29.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34.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31.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35.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32.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36.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33.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37.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34.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38.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18" Type="http://schemas.openxmlformats.org/officeDocument/2006/relationships/image" Target="../media/image36.png"/><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35.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39.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37.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4.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18" Type="http://schemas.openxmlformats.org/officeDocument/2006/relationships/hyperlink" Target="mailto:grants@hgf.org" TargetMode="External"/><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hyperlink" Target="mailto:Kathleen@hgf.org" TargetMode="External"/><Relationship Id="rId2" Type="http://schemas.openxmlformats.org/officeDocument/2006/relationships/image" Target="../media/image1.emf"/><Relationship Id="rId16" Type="http://schemas.openxmlformats.org/officeDocument/2006/relationships/hyperlink" Target="mailto:Mark@hgf.org" TargetMode="External"/><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19" Type="http://schemas.openxmlformats.org/officeDocument/2006/relationships/image" Target="../media/image15.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40.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18" Type="http://schemas.openxmlformats.org/officeDocument/2006/relationships/image" Target="../media/image39.png"/><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38.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4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hyperlink" Target="mailto:Grants@hgf.org" TargetMode="External"/><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42.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43.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44.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45.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46.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18" Type="http://schemas.openxmlformats.org/officeDocument/2006/relationships/hyperlink" Target="mailto:grants@hgf.org" TargetMode="External"/><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hyperlink" Target="mailto:Kathleen@hgf.org" TargetMode="External"/><Relationship Id="rId2" Type="http://schemas.openxmlformats.org/officeDocument/2006/relationships/image" Target="../media/image1.emf"/><Relationship Id="rId16" Type="http://schemas.openxmlformats.org/officeDocument/2006/relationships/hyperlink" Target="mailto:Mark@hgf.org" TargetMode="External"/><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19" Type="http://schemas.openxmlformats.org/officeDocument/2006/relationships/image" Target="../media/image15.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5.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16.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4.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6.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7.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17.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8.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9.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1030589" y="1949490"/>
            <a:ext cx="5945508" cy="4127327"/>
          </a:xfrm>
        </p:spPr>
        <p:txBody>
          <a:bodyPr>
            <a:noAutofit/>
          </a:bodyPr>
          <a:lstStyle/>
          <a:p>
            <a:pPr algn="l">
              <a:lnSpc>
                <a:spcPct val="130000"/>
              </a:lnSpc>
            </a:pPr>
            <a:endParaRPr lang="en-US" sz="2000" b="1" dirty="0">
              <a:solidFill>
                <a:srgbClr val="090809"/>
              </a:solidFill>
              <a:latin typeface="Helvetica 65 Medium"/>
              <a:cs typeface="Aharoni" pitchFamily="2" charset="-79"/>
            </a:endParaRPr>
          </a:p>
          <a:p>
            <a:pPr>
              <a:lnSpc>
                <a:spcPct val="130000"/>
              </a:lnSpc>
            </a:pPr>
            <a:r>
              <a:rPr lang="en-US" sz="2800" b="1" dirty="0">
                <a:solidFill>
                  <a:srgbClr val="090809"/>
                </a:solidFill>
                <a:latin typeface="Helvetica 65 Medium"/>
                <a:cs typeface="Aharoni" pitchFamily="2" charset="-79"/>
              </a:rPr>
              <a:t>August 23, 2018</a:t>
            </a:r>
          </a:p>
          <a:p>
            <a:pPr algn="l">
              <a:lnSpc>
                <a:spcPct val="130000"/>
              </a:lnSpc>
            </a:pPr>
            <a:endParaRPr lang="en-US" sz="2000" b="1" dirty="0">
              <a:solidFill>
                <a:srgbClr val="090809"/>
              </a:solidFill>
              <a:latin typeface="Helvetica 65 Medium"/>
              <a:cs typeface="Aharoni" pitchFamily="2" charset="-79"/>
            </a:endParaRPr>
          </a:p>
          <a:p>
            <a:pPr>
              <a:lnSpc>
                <a:spcPct val="130000"/>
              </a:lnSpc>
            </a:pPr>
            <a:r>
              <a:rPr lang="en-US" sz="2400" b="1" dirty="0">
                <a:solidFill>
                  <a:srgbClr val="090809"/>
                </a:solidFill>
                <a:latin typeface="Helvetica 65 Medium"/>
                <a:cs typeface="Aharoni" pitchFamily="2" charset="-79"/>
              </a:rPr>
              <a:t>The Webinar will begin shortly</a:t>
            </a:r>
            <a:br>
              <a:rPr lang="en-US" sz="2400" b="1" dirty="0">
                <a:solidFill>
                  <a:srgbClr val="090809"/>
                </a:solidFill>
                <a:latin typeface="Helvetica 65 Medium"/>
                <a:cs typeface="Aharoni" pitchFamily="2" charset="-79"/>
              </a:rPr>
            </a:br>
            <a:r>
              <a:rPr lang="en-US" sz="2400" b="1" dirty="0">
                <a:solidFill>
                  <a:srgbClr val="090809"/>
                </a:solidFill>
                <a:latin typeface="Helvetica 65 Medium"/>
                <a:cs typeface="Aharoni" pitchFamily="2" charset="-79"/>
              </a:rPr>
              <a:t>Please Stand by</a:t>
            </a:r>
          </a:p>
        </p:txBody>
      </p:sp>
      <p:pic>
        <p:nvPicPr>
          <p:cNvPr id="2" name="Picture 1"/>
          <p:cNvPicPr>
            <a:picLocks noChangeAspect="1"/>
          </p:cNvPicPr>
          <p:nvPr/>
        </p:nvPicPr>
        <p:blipFill>
          <a:blip r:embed="rId16"/>
          <a:stretch>
            <a:fillRect/>
          </a:stretch>
        </p:blipFill>
        <p:spPr>
          <a:xfrm>
            <a:off x="4406" y="1031018"/>
            <a:ext cx="4928883" cy="918472"/>
          </a:xfrm>
          <a:prstGeom prst="rect">
            <a:avLst/>
          </a:prstGeom>
        </p:spPr>
      </p:pic>
      <p:sp>
        <p:nvSpPr>
          <p:cNvPr id="31" name="Subtitle 2"/>
          <p:cNvSpPr txBox="1">
            <a:spLocks/>
          </p:cNvSpPr>
          <p:nvPr/>
        </p:nvSpPr>
        <p:spPr>
          <a:xfrm>
            <a:off x="103502" y="1039096"/>
            <a:ext cx="4704691" cy="91847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Create Your Match 7 </a:t>
            </a:r>
            <a:br>
              <a:rPr lang="en-US" sz="2400" b="1" spc="300" dirty="0">
                <a:solidFill>
                  <a:schemeClr val="bg2"/>
                </a:solidFill>
                <a:latin typeface="Gill Sans MT"/>
                <a:cs typeface="Gill Sans MT"/>
              </a:rPr>
            </a:br>
            <a:r>
              <a:rPr lang="en-US" sz="2400" b="1" spc="300" dirty="0">
                <a:solidFill>
                  <a:schemeClr val="bg2"/>
                </a:solidFill>
                <a:latin typeface="Gill Sans MT"/>
                <a:cs typeface="Gill Sans MT"/>
              </a:rPr>
              <a:t>Information Session</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167889562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5" name="Picture 24"/>
          <p:cNvPicPr>
            <a:picLocks noChangeAspect="1"/>
          </p:cNvPicPr>
          <p:nvPr/>
        </p:nvPicPr>
        <p:blipFill>
          <a:blip r:embed="rId8"/>
          <a:stretch>
            <a:fillRect/>
          </a:stretch>
        </p:blipFill>
        <p:spPr>
          <a:xfrm>
            <a:off x="5619689" y="6275702"/>
            <a:ext cx="3147955" cy="146417"/>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pic>
        <p:nvPicPr>
          <p:cNvPr id="8" name="Picture 7">
            <a:extLst>
              <a:ext uri="{FF2B5EF4-FFF2-40B4-BE49-F238E27FC236}">
                <a16:creationId xmlns:a16="http://schemas.microsoft.com/office/drawing/2014/main" id="{021F8EBF-D0AF-4E4B-9AF4-A9BF82DD1873}"/>
              </a:ext>
            </a:extLst>
          </p:cNvPr>
          <p:cNvPicPr>
            <a:picLocks noChangeAspect="1"/>
          </p:cNvPicPr>
          <p:nvPr/>
        </p:nvPicPr>
        <p:blipFill>
          <a:blip r:embed="rId10"/>
          <a:stretch>
            <a:fillRect/>
          </a:stretch>
        </p:blipFill>
        <p:spPr>
          <a:xfrm>
            <a:off x="2471364" y="1164994"/>
            <a:ext cx="5431998" cy="4912238"/>
          </a:xfrm>
          <a:prstGeom prst="rect">
            <a:avLst/>
          </a:prstGeom>
        </p:spPr>
      </p:pic>
      <p:pic>
        <p:nvPicPr>
          <p:cNvPr id="2" name="Picture 1"/>
          <p:cNvPicPr>
            <a:picLocks noChangeAspect="1"/>
          </p:cNvPicPr>
          <p:nvPr/>
        </p:nvPicPr>
        <p:blipFill>
          <a:blip r:embed="rId11"/>
          <a:stretch>
            <a:fillRect/>
          </a:stretch>
        </p:blipFill>
        <p:spPr>
          <a:xfrm>
            <a:off x="-6131" y="411650"/>
            <a:ext cx="3039646" cy="1569549"/>
          </a:xfrm>
          <a:prstGeom prst="rect">
            <a:avLst/>
          </a:prstGeom>
        </p:spPr>
      </p:pic>
      <p:sp>
        <p:nvSpPr>
          <p:cNvPr id="31" name="Subtitle 2"/>
          <p:cNvSpPr txBox="1">
            <a:spLocks/>
          </p:cNvSpPr>
          <p:nvPr/>
        </p:nvSpPr>
        <p:spPr>
          <a:xfrm>
            <a:off x="-1" y="475367"/>
            <a:ext cx="3151138" cy="135343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a:solidFill>
                  <a:schemeClr val="bg2"/>
                </a:solidFill>
                <a:latin typeface="Gill Sans MT"/>
                <a:cs typeface="Gill Sans MT"/>
              </a:rPr>
              <a:t>CYM 7</a:t>
            </a:r>
            <a:br>
              <a:rPr lang="en-US" sz="2400" b="1" spc="300" dirty="0">
                <a:solidFill>
                  <a:schemeClr val="bg2"/>
                </a:solidFill>
                <a:latin typeface="Gill Sans MT"/>
                <a:cs typeface="Gill Sans MT"/>
              </a:rPr>
            </a:br>
            <a:r>
              <a:rPr lang="en-US" sz="2400" b="1" spc="300" dirty="0">
                <a:solidFill>
                  <a:schemeClr val="bg2"/>
                </a:solidFill>
                <a:latin typeface="Gill Sans MT"/>
                <a:cs typeface="Gill Sans MT"/>
              </a:rPr>
              <a:t>Program Summary</a:t>
            </a:r>
            <a:endParaRPr lang="en-US" sz="1400" spc="300" dirty="0">
              <a:solidFill>
                <a:schemeClr val="bg2"/>
              </a:solidFill>
              <a:latin typeface="Arial"/>
              <a:cs typeface="Arial"/>
            </a:endParaRPr>
          </a:p>
        </p:txBody>
      </p:sp>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7"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sp>
        <p:nvSpPr>
          <p:cNvPr id="10" name="TextBox 9">
            <a:extLst>
              <a:ext uri="{FF2B5EF4-FFF2-40B4-BE49-F238E27FC236}">
                <a16:creationId xmlns:a16="http://schemas.microsoft.com/office/drawing/2014/main" id="{B867CE9A-55B0-4777-B1BB-76B90C411964}"/>
              </a:ext>
            </a:extLst>
          </p:cNvPr>
          <p:cNvSpPr txBox="1"/>
          <p:nvPr/>
        </p:nvSpPr>
        <p:spPr>
          <a:xfrm>
            <a:off x="3033515" y="3454557"/>
            <a:ext cx="2021582" cy="830997"/>
          </a:xfrm>
          <a:prstGeom prst="rect">
            <a:avLst/>
          </a:prstGeom>
          <a:noFill/>
        </p:spPr>
        <p:txBody>
          <a:bodyPr wrap="square" rtlCol="0">
            <a:spAutoFit/>
          </a:bodyPr>
          <a:lstStyle/>
          <a:p>
            <a:r>
              <a:rPr lang="en-US" sz="2400" dirty="0"/>
              <a:t>Phase 2 Gifts:</a:t>
            </a:r>
            <a:br>
              <a:rPr lang="en-US" sz="2400" dirty="0"/>
            </a:br>
            <a:r>
              <a:rPr lang="en-US" sz="2400" dirty="0"/>
              <a:t>  $300,000</a:t>
            </a:r>
          </a:p>
        </p:txBody>
      </p:sp>
      <p:sp>
        <p:nvSpPr>
          <p:cNvPr id="27" name="TextBox 26">
            <a:extLst>
              <a:ext uri="{FF2B5EF4-FFF2-40B4-BE49-F238E27FC236}">
                <a16:creationId xmlns:a16="http://schemas.microsoft.com/office/drawing/2014/main" id="{DE3653F0-19F3-480B-A74C-9C182C279929}"/>
              </a:ext>
            </a:extLst>
          </p:cNvPr>
          <p:cNvSpPr txBox="1"/>
          <p:nvPr/>
        </p:nvSpPr>
        <p:spPr>
          <a:xfrm>
            <a:off x="5794014" y="3215270"/>
            <a:ext cx="1550937" cy="646331"/>
          </a:xfrm>
          <a:prstGeom prst="rect">
            <a:avLst/>
          </a:prstGeom>
          <a:noFill/>
        </p:spPr>
        <p:txBody>
          <a:bodyPr wrap="square" rtlCol="0">
            <a:spAutoFit/>
          </a:bodyPr>
          <a:lstStyle/>
          <a:p>
            <a:r>
              <a:rPr lang="en-US" dirty="0"/>
              <a:t>Phase 1 Gifts:</a:t>
            </a:r>
            <a:br>
              <a:rPr lang="en-US" dirty="0"/>
            </a:br>
            <a:r>
              <a:rPr lang="en-US" dirty="0"/>
              <a:t>  $75,000</a:t>
            </a:r>
          </a:p>
        </p:txBody>
      </p:sp>
      <p:sp>
        <p:nvSpPr>
          <p:cNvPr id="28" name="TextBox 27">
            <a:extLst>
              <a:ext uri="{FF2B5EF4-FFF2-40B4-BE49-F238E27FC236}">
                <a16:creationId xmlns:a16="http://schemas.microsoft.com/office/drawing/2014/main" id="{369824C9-6CA1-4E91-A1E9-2496E52D6ADE}"/>
              </a:ext>
            </a:extLst>
          </p:cNvPr>
          <p:cNvSpPr txBox="1"/>
          <p:nvPr/>
        </p:nvSpPr>
        <p:spPr>
          <a:xfrm>
            <a:off x="5224512" y="1975527"/>
            <a:ext cx="1550937" cy="646331"/>
          </a:xfrm>
          <a:prstGeom prst="rect">
            <a:avLst/>
          </a:prstGeom>
          <a:noFill/>
        </p:spPr>
        <p:txBody>
          <a:bodyPr wrap="square" rtlCol="0">
            <a:spAutoFit/>
          </a:bodyPr>
          <a:lstStyle/>
          <a:p>
            <a:r>
              <a:rPr lang="en-US" dirty="0"/>
              <a:t>HGF Match:</a:t>
            </a:r>
            <a:br>
              <a:rPr lang="en-US" dirty="0"/>
            </a:br>
            <a:r>
              <a:rPr lang="en-US" dirty="0"/>
              <a:t>  $75,000</a:t>
            </a:r>
          </a:p>
        </p:txBody>
      </p:sp>
      <p:sp>
        <p:nvSpPr>
          <p:cNvPr id="30" name="TextBox 29">
            <a:extLst>
              <a:ext uri="{FF2B5EF4-FFF2-40B4-BE49-F238E27FC236}">
                <a16:creationId xmlns:a16="http://schemas.microsoft.com/office/drawing/2014/main" id="{D6084CE4-A451-4D77-9586-876D96A5EC8B}"/>
              </a:ext>
            </a:extLst>
          </p:cNvPr>
          <p:cNvSpPr txBox="1"/>
          <p:nvPr/>
        </p:nvSpPr>
        <p:spPr>
          <a:xfrm>
            <a:off x="2162662" y="5313820"/>
            <a:ext cx="5664235" cy="584775"/>
          </a:xfrm>
          <a:prstGeom prst="rect">
            <a:avLst/>
          </a:prstGeom>
          <a:noFill/>
        </p:spPr>
        <p:txBody>
          <a:bodyPr wrap="square" rtlCol="0">
            <a:spAutoFit/>
          </a:bodyPr>
          <a:lstStyle/>
          <a:p>
            <a:pPr algn="ctr"/>
            <a:r>
              <a:rPr lang="en-US" sz="3200" dirty="0"/>
              <a:t>Campaign Minimum:  $450,000</a:t>
            </a:r>
          </a:p>
        </p:txBody>
      </p:sp>
    </p:spTree>
    <p:extLst>
      <p:ext uri="{BB962C8B-B14F-4D97-AF65-F5344CB8AC3E}">
        <p14:creationId xmlns:p14="http://schemas.microsoft.com/office/powerpoint/2010/main" val="400882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7061"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838199" y="1178479"/>
            <a:ext cx="7298435" cy="5170431"/>
          </a:xfrm>
        </p:spPr>
        <p:txBody>
          <a:bodyPr>
            <a:noAutofit/>
          </a:bodyPr>
          <a:lstStyle/>
          <a:p>
            <a:pPr>
              <a:lnSpc>
                <a:spcPct val="130000"/>
              </a:lnSpc>
            </a:pPr>
            <a:br>
              <a:rPr lang="en-US" sz="2600" b="1" dirty="0">
                <a:solidFill>
                  <a:srgbClr val="090809"/>
                </a:solidFill>
                <a:latin typeface="Helvetica 65 Medium"/>
                <a:cs typeface="Aharoni" pitchFamily="2" charset="-79"/>
              </a:rPr>
            </a:br>
            <a:r>
              <a:rPr lang="en-US" sz="2600" b="1" dirty="0">
                <a:solidFill>
                  <a:srgbClr val="090809"/>
                </a:solidFill>
                <a:latin typeface="Helvetica 65 Medium"/>
                <a:cs typeface="Aharoni" pitchFamily="2" charset="-79"/>
              </a:rPr>
              <a:t>To earn the JCamp180 match of </a:t>
            </a:r>
            <a:br>
              <a:rPr lang="en-US" sz="2600" b="1" dirty="0">
                <a:solidFill>
                  <a:srgbClr val="090809"/>
                </a:solidFill>
                <a:latin typeface="Helvetica 65 Medium"/>
                <a:cs typeface="Aharoni" pitchFamily="2" charset="-79"/>
              </a:rPr>
            </a:br>
            <a:r>
              <a:rPr lang="en-US" b="1" dirty="0">
                <a:solidFill>
                  <a:srgbClr val="090809"/>
                </a:solidFill>
                <a:latin typeface="Helvetica 65 Medium"/>
                <a:cs typeface="Aharoni" pitchFamily="2" charset="-79"/>
              </a:rPr>
              <a:t>$75,000 </a:t>
            </a:r>
            <a:br>
              <a:rPr lang="en-US" sz="2600" b="1" dirty="0">
                <a:solidFill>
                  <a:srgbClr val="090809"/>
                </a:solidFill>
                <a:latin typeface="Helvetica 65 Medium"/>
                <a:cs typeface="Aharoni" pitchFamily="2" charset="-79"/>
              </a:rPr>
            </a:br>
            <a:r>
              <a:rPr lang="en-US" sz="2600" b="1" dirty="0">
                <a:solidFill>
                  <a:srgbClr val="090809"/>
                </a:solidFill>
                <a:latin typeface="Helvetica 65 Medium"/>
                <a:cs typeface="Aharoni" pitchFamily="2" charset="-79"/>
              </a:rPr>
              <a:t>you must:</a:t>
            </a:r>
            <a:br>
              <a:rPr lang="en-US" sz="2600" b="1" dirty="0">
                <a:solidFill>
                  <a:srgbClr val="090809"/>
                </a:solidFill>
                <a:latin typeface="Helvetica 65 Medium"/>
                <a:cs typeface="Aharoni" pitchFamily="2" charset="-79"/>
              </a:rPr>
            </a:br>
            <a:endParaRPr lang="en-US" sz="2600" b="1" dirty="0">
              <a:solidFill>
                <a:srgbClr val="090809"/>
              </a:solidFill>
              <a:latin typeface="Helvetica 65 Medium"/>
              <a:cs typeface="Aharoni" pitchFamily="2" charset="-79"/>
            </a:endParaRPr>
          </a:p>
          <a:p>
            <a:pPr marL="342900" indent="-342900" algn="l">
              <a:lnSpc>
                <a:spcPct val="130000"/>
              </a:lnSpc>
              <a:buFont typeface="Arial" pitchFamily="34" charset="0"/>
              <a:buChar char="•"/>
            </a:pPr>
            <a:r>
              <a:rPr lang="en-US" sz="2600" b="1" dirty="0">
                <a:solidFill>
                  <a:srgbClr val="090809"/>
                </a:solidFill>
                <a:latin typeface="Helvetica 65 Medium"/>
                <a:cs typeface="Aharoni" pitchFamily="2" charset="-79"/>
              </a:rPr>
              <a:t>Raise $75,000 in major gifts (Phase 1)</a:t>
            </a:r>
          </a:p>
          <a:p>
            <a:pPr marL="342900" indent="-342900" algn="l">
              <a:lnSpc>
                <a:spcPct val="130000"/>
              </a:lnSpc>
              <a:buFont typeface="Arial" pitchFamily="34" charset="0"/>
              <a:buChar char="•"/>
            </a:pPr>
            <a:r>
              <a:rPr lang="en-US" sz="2600" b="1" dirty="0">
                <a:solidFill>
                  <a:srgbClr val="090809"/>
                </a:solidFill>
                <a:latin typeface="Helvetica 65 Medium"/>
                <a:cs typeface="Aharoni" pitchFamily="2" charset="-79"/>
              </a:rPr>
              <a:t>Raise $300,000 in smaller gifts (Phase 2)  </a:t>
            </a:r>
          </a:p>
        </p:txBody>
      </p:sp>
      <p:pic>
        <p:nvPicPr>
          <p:cNvPr id="2" name="Picture 1"/>
          <p:cNvPicPr>
            <a:picLocks noChangeAspect="1"/>
          </p:cNvPicPr>
          <p:nvPr/>
        </p:nvPicPr>
        <p:blipFill>
          <a:blip r:embed="rId16"/>
          <a:stretch>
            <a:fillRect/>
          </a:stretch>
        </p:blipFill>
        <p:spPr>
          <a:xfrm>
            <a:off x="-1" y="394715"/>
            <a:ext cx="3559674" cy="588844"/>
          </a:xfrm>
          <a:prstGeom prst="rect">
            <a:avLst/>
          </a:prstGeom>
        </p:spPr>
      </p:pic>
      <p:sp>
        <p:nvSpPr>
          <p:cNvPr id="31" name="Subtitle 2"/>
          <p:cNvSpPr txBox="1">
            <a:spLocks/>
          </p:cNvSpPr>
          <p:nvPr/>
        </p:nvSpPr>
        <p:spPr>
          <a:xfrm>
            <a:off x="34636" y="459300"/>
            <a:ext cx="3478139"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How does it work?</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2279941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pic>
        <p:nvPicPr>
          <p:cNvPr id="25" name="Picture 24"/>
          <p:cNvPicPr>
            <a:picLocks noChangeAspect="1"/>
          </p:cNvPicPr>
          <p:nvPr/>
        </p:nvPicPr>
        <p:blipFill>
          <a:blip r:embed="rId9"/>
          <a:stretch>
            <a:fillRect/>
          </a:stretch>
        </p:blipFill>
        <p:spPr>
          <a:xfrm>
            <a:off x="5619689" y="6275702"/>
            <a:ext cx="3147955" cy="146417"/>
          </a:xfrm>
          <a:prstGeom prst="rect">
            <a:avLst/>
          </a:prstGeom>
        </p:spPr>
      </p:pic>
      <p:pic>
        <p:nvPicPr>
          <p:cNvPr id="8" name="Picture 7">
            <a:extLst>
              <a:ext uri="{FF2B5EF4-FFF2-40B4-BE49-F238E27FC236}">
                <a16:creationId xmlns:a16="http://schemas.microsoft.com/office/drawing/2014/main" id="{F8BD08A8-AD1D-4CD4-A9ED-60DB372AB162}"/>
              </a:ext>
            </a:extLst>
          </p:cNvPr>
          <p:cNvPicPr>
            <a:picLocks noChangeAspect="1"/>
          </p:cNvPicPr>
          <p:nvPr/>
        </p:nvPicPr>
        <p:blipFill>
          <a:blip r:embed="rId10"/>
          <a:stretch>
            <a:fillRect/>
          </a:stretch>
        </p:blipFill>
        <p:spPr>
          <a:xfrm>
            <a:off x="3505200" y="1174293"/>
            <a:ext cx="2332055" cy="2090808"/>
          </a:xfrm>
          <a:prstGeom prst="rect">
            <a:avLst/>
          </a:prstGeom>
        </p:spPr>
      </p:pic>
      <p:pic>
        <p:nvPicPr>
          <p:cNvPr id="2" name="Picture 1"/>
          <p:cNvPicPr>
            <a:picLocks noChangeAspect="1"/>
          </p:cNvPicPr>
          <p:nvPr/>
        </p:nvPicPr>
        <p:blipFill>
          <a:blip r:embed="rId11"/>
          <a:stretch>
            <a:fillRect/>
          </a:stretch>
        </p:blipFill>
        <p:spPr>
          <a:xfrm>
            <a:off x="-1" y="394714"/>
            <a:ext cx="3886200" cy="976885"/>
          </a:xfrm>
          <a:prstGeom prst="rect">
            <a:avLst/>
          </a:prstGeom>
        </p:spPr>
      </p:pic>
      <p:sp>
        <p:nvSpPr>
          <p:cNvPr id="31" name="Subtitle 2"/>
          <p:cNvSpPr txBox="1">
            <a:spLocks/>
          </p:cNvSpPr>
          <p:nvPr/>
        </p:nvSpPr>
        <p:spPr>
          <a:xfrm>
            <a:off x="-2" y="475367"/>
            <a:ext cx="3886201" cy="89623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a:solidFill>
                  <a:schemeClr val="bg2"/>
                </a:solidFill>
                <a:latin typeface="Gill Sans MT"/>
                <a:cs typeface="Gill Sans MT"/>
              </a:rPr>
              <a:t>Program Overview</a:t>
            </a:r>
            <a:br>
              <a:rPr lang="en-US" sz="2400" b="1" spc="300" dirty="0">
                <a:solidFill>
                  <a:schemeClr val="bg2"/>
                </a:solidFill>
                <a:latin typeface="Gill Sans MT"/>
                <a:cs typeface="Gill Sans MT"/>
              </a:rPr>
            </a:br>
            <a:r>
              <a:rPr lang="en-US" sz="2400" b="1" spc="300" dirty="0">
                <a:solidFill>
                  <a:schemeClr val="bg2"/>
                </a:solidFill>
                <a:latin typeface="Gill Sans MT"/>
                <a:cs typeface="Gill Sans MT"/>
              </a:rPr>
              <a:t>Phase 1 Gifts:</a:t>
            </a:r>
          </a:p>
          <a:p>
            <a:pPr algn="l"/>
            <a:endParaRPr lang="en-US" sz="1400" spc="300" dirty="0">
              <a:solidFill>
                <a:schemeClr val="bg2"/>
              </a:solidFill>
              <a:latin typeface="Arial"/>
              <a:cs typeface="Arial"/>
            </a:endParaRPr>
          </a:p>
        </p:txBody>
      </p:sp>
      <p:sp>
        <p:nvSpPr>
          <p:cNvPr id="5" name="TextBox 4"/>
          <p:cNvSpPr txBox="1"/>
          <p:nvPr/>
        </p:nvSpPr>
        <p:spPr>
          <a:xfrm>
            <a:off x="1616789" y="3050920"/>
            <a:ext cx="5945508" cy="3170099"/>
          </a:xfrm>
          <a:prstGeom prst="rect">
            <a:avLst/>
          </a:prstGeom>
          <a:noFill/>
        </p:spPr>
        <p:txBody>
          <a:bodyPr wrap="square" rtlCol="0">
            <a:spAutoFit/>
          </a:bodyPr>
          <a:lstStyle/>
          <a:p>
            <a:pPr marL="285750" indent="-285750">
              <a:buFont typeface="Arial" pitchFamily="34" charset="0"/>
              <a:buChar char="•"/>
            </a:pPr>
            <a:r>
              <a:rPr lang="en-US" sz="2000" b="1" dirty="0"/>
              <a:t>Identify and solicit major donors to partner with HGF</a:t>
            </a:r>
          </a:p>
          <a:p>
            <a:pPr marL="742950" lvl="1" indent="-285750">
              <a:buFont typeface="Arial" panose="020B0604020202020204" pitchFamily="34" charset="0"/>
              <a:buChar char="•"/>
            </a:pPr>
            <a:r>
              <a:rPr lang="en-US" sz="2000" b="1" dirty="0"/>
              <a:t>Gifts must be $25,000 or larger </a:t>
            </a:r>
          </a:p>
          <a:p>
            <a:pPr marL="1200150" lvl="2" indent="-285750">
              <a:buFont typeface="Arial" panose="020B0604020202020204" pitchFamily="34" charset="0"/>
              <a:buChar char="•"/>
            </a:pPr>
            <a:r>
              <a:rPr lang="en-US" sz="2000" b="1" dirty="0"/>
              <a:t>Funds pledged by March 31, 2019</a:t>
            </a:r>
          </a:p>
          <a:p>
            <a:pPr marL="1200150" lvl="2" indent="-285750">
              <a:buFont typeface="Arial" panose="020B0604020202020204" pitchFamily="34" charset="0"/>
              <a:buChar char="•"/>
            </a:pPr>
            <a:r>
              <a:rPr lang="en-US" sz="2000" b="1" dirty="0"/>
              <a:t>Paid in full by August 31, 2019.</a:t>
            </a:r>
          </a:p>
          <a:p>
            <a:pPr marL="285750" indent="-285750">
              <a:buFont typeface="Arial" pitchFamily="34" charset="0"/>
              <a:buChar char="•"/>
            </a:pPr>
            <a:r>
              <a:rPr lang="en-US" sz="2000" b="1" dirty="0"/>
              <a:t>JCamp180 matches these gifts 1:1 up to $75,000 </a:t>
            </a:r>
          </a:p>
          <a:p>
            <a:endParaRPr lang="en-US" sz="2000" b="1" dirty="0"/>
          </a:p>
          <a:p>
            <a:pPr marL="285750" indent="-285750">
              <a:buFont typeface="Arial" panose="020B0604020202020204" pitchFamily="34" charset="0"/>
              <a:buChar char="•"/>
            </a:pPr>
            <a:r>
              <a:rPr lang="en-US" sz="2000" b="1" dirty="0"/>
              <a:t>One gift of $75,000 (or higher) earns the phase 1 match from JCamp180</a:t>
            </a:r>
            <a:br>
              <a:rPr lang="en-US" b="1" dirty="0"/>
            </a:br>
            <a:endParaRPr lang="en-US" b="1" dirty="0"/>
          </a:p>
        </p:txBody>
      </p:sp>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7"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sp>
        <p:nvSpPr>
          <p:cNvPr id="3" name="Rectangle 2"/>
          <p:cNvSpPr/>
          <p:nvPr/>
        </p:nvSpPr>
        <p:spPr>
          <a:xfrm>
            <a:off x="4189892" y="1805533"/>
            <a:ext cx="1327349" cy="830997"/>
          </a:xfrm>
          <a:prstGeom prst="rect">
            <a:avLst/>
          </a:prstGeom>
        </p:spPr>
        <p:txBody>
          <a:bodyPr wrap="square">
            <a:spAutoFit/>
          </a:bodyPr>
          <a:lstStyle/>
          <a:p>
            <a:pPr algn="ctr"/>
            <a:r>
              <a:rPr lang="en-US" sz="2400" dirty="0"/>
              <a:t>Your</a:t>
            </a:r>
            <a:br>
              <a:rPr lang="en-US" sz="2400" dirty="0"/>
            </a:br>
            <a:r>
              <a:rPr lang="en-US" sz="2400" dirty="0"/>
              <a:t>Donors</a:t>
            </a:r>
          </a:p>
        </p:txBody>
      </p:sp>
    </p:spTree>
    <p:extLst>
      <p:ext uri="{BB962C8B-B14F-4D97-AF65-F5344CB8AC3E}">
        <p14:creationId xmlns:p14="http://schemas.microsoft.com/office/powerpoint/2010/main" val="1082317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pic>
        <p:nvPicPr>
          <p:cNvPr id="25" name="Picture 24"/>
          <p:cNvPicPr>
            <a:picLocks noChangeAspect="1"/>
          </p:cNvPicPr>
          <p:nvPr/>
        </p:nvPicPr>
        <p:blipFill>
          <a:blip r:embed="rId9"/>
          <a:stretch>
            <a:fillRect/>
          </a:stretch>
        </p:blipFill>
        <p:spPr>
          <a:xfrm>
            <a:off x="5619689" y="6275702"/>
            <a:ext cx="3147955" cy="146417"/>
          </a:xfrm>
          <a:prstGeom prst="rect">
            <a:avLst/>
          </a:prstGeom>
        </p:spPr>
      </p:pic>
      <p:pic>
        <p:nvPicPr>
          <p:cNvPr id="2" name="Picture 1"/>
          <p:cNvPicPr>
            <a:picLocks noChangeAspect="1"/>
          </p:cNvPicPr>
          <p:nvPr/>
        </p:nvPicPr>
        <p:blipFill>
          <a:blip r:embed="rId10"/>
          <a:stretch>
            <a:fillRect/>
          </a:stretch>
        </p:blipFill>
        <p:spPr>
          <a:xfrm>
            <a:off x="-1" y="394714"/>
            <a:ext cx="3886200" cy="976885"/>
          </a:xfrm>
          <a:prstGeom prst="rect">
            <a:avLst/>
          </a:prstGeom>
        </p:spPr>
      </p:pic>
      <p:sp>
        <p:nvSpPr>
          <p:cNvPr id="31" name="Subtitle 2"/>
          <p:cNvSpPr txBox="1">
            <a:spLocks/>
          </p:cNvSpPr>
          <p:nvPr/>
        </p:nvSpPr>
        <p:spPr>
          <a:xfrm>
            <a:off x="-2" y="475367"/>
            <a:ext cx="3886201" cy="89623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a:solidFill>
                  <a:schemeClr val="bg2"/>
                </a:solidFill>
                <a:latin typeface="Gill Sans MT"/>
                <a:cs typeface="Gill Sans MT"/>
              </a:rPr>
              <a:t>Program Overview</a:t>
            </a:r>
            <a:br>
              <a:rPr lang="en-US" sz="2400" b="1" spc="300" dirty="0">
                <a:solidFill>
                  <a:schemeClr val="bg2"/>
                </a:solidFill>
                <a:latin typeface="Gill Sans MT"/>
                <a:cs typeface="Gill Sans MT"/>
              </a:rPr>
            </a:br>
            <a:r>
              <a:rPr lang="en-US" sz="2400" b="1" spc="300" dirty="0">
                <a:solidFill>
                  <a:schemeClr val="bg2"/>
                </a:solidFill>
                <a:latin typeface="Gill Sans MT"/>
                <a:cs typeface="Gill Sans MT"/>
              </a:rPr>
              <a:t>Phase 1 Gifts:</a:t>
            </a:r>
          </a:p>
          <a:p>
            <a:pPr algn="l"/>
            <a:endParaRPr lang="en-US" sz="1400" spc="300" dirty="0">
              <a:solidFill>
                <a:schemeClr val="bg2"/>
              </a:solidFill>
              <a:latin typeface="Arial"/>
              <a:cs typeface="Arial"/>
            </a:endParaRPr>
          </a:p>
        </p:txBody>
      </p:sp>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6"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8" name="Picture 7">
            <a:extLst>
              <a:ext uri="{FF2B5EF4-FFF2-40B4-BE49-F238E27FC236}">
                <a16:creationId xmlns:a16="http://schemas.microsoft.com/office/drawing/2014/main" id="{0EE210F4-B8FA-4323-942A-6869E8682ECC}"/>
              </a:ext>
            </a:extLst>
          </p:cNvPr>
          <p:cNvPicPr>
            <a:picLocks noChangeAspect="1"/>
          </p:cNvPicPr>
          <p:nvPr/>
        </p:nvPicPr>
        <p:blipFill>
          <a:blip r:embed="rId17"/>
          <a:stretch>
            <a:fillRect/>
          </a:stretch>
        </p:blipFill>
        <p:spPr>
          <a:xfrm>
            <a:off x="3100841" y="1459333"/>
            <a:ext cx="2632824" cy="3218964"/>
          </a:xfrm>
          <a:prstGeom prst="rect">
            <a:avLst/>
          </a:prstGeom>
        </p:spPr>
      </p:pic>
      <p:sp>
        <p:nvSpPr>
          <p:cNvPr id="3" name="Rectangle 2"/>
          <p:cNvSpPr/>
          <p:nvPr/>
        </p:nvSpPr>
        <p:spPr>
          <a:xfrm>
            <a:off x="3998759" y="3157486"/>
            <a:ext cx="1564420" cy="830997"/>
          </a:xfrm>
          <a:prstGeom prst="rect">
            <a:avLst/>
          </a:prstGeom>
        </p:spPr>
        <p:txBody>
          <a:bodyPr wrap="square">
            <a:spAutoFit/>
          </a:bodyPr>
          <a:lstStyle/>
          <a:p>
            <a:pPr algn="ctr"/>
            <a:r>
              <a:rPr lang="en-US" sz="2400" dirty="0"/>
              <a:t>Your</a:t>
            </a:r>
            <a:br>
              <a:rPr lang="en-US" sz="2400" dirty="0"/>
            </a:br>
            <a:r>
              <a:rPr lang="en-US" sz="2400" dirty="0"/>
              <a:t>Donors</a:t>
            </a:r>
          </a:p>
        </p:txBody>
      </p:sp>
      <p:sp>
        <p:nvSpPr>
          <p:cNvPr id="4" name="TextBox 3"/>
          <p:cNvSpPr txBox="1"/>
          <p:nvPr/>
        </p:nvSpPr>
        <p:spPr>
          <a:xfrm>
            <a:off x="2859396" y="1947314"/>
            <a:ext cx="1813122" cy="830997"/>
          </a:xfrm>
          <a:prstGeom prst="rect">
            <a:avLst/>
          </a:prstGeom>
          <a:noFill/>
        </p:spPr>
        <p:txBody>
          <a:bodyPr wrap="square" rtlCol="0">
            <a:spAutoFit/>
          </a:bodyPr>
          <a:lstStyle/>
          <a:p>
            <a:pPr algn="ctr"/>
            <a:r>
              <a:rPr lang="en-US" sz="2400" dirty="0"/>
              <a:t>JCamp 180 </a:t>
            </a:r>
            <a:br>
              <a:rPr lang="en-US" sz="2400" dirty="0"/>
            </a:br>
            <a:r>
              <a:rPr lang="en-US" sz="2400" dirty="0"/>
              <a:t>Match</a:t>
            </a:r>
          </a:p>
        </p:txBody>
      </p:sp>
      <p:sp>
        <p:nvSpPr>
          <p:cNvPr id="5" name="TextBox 4"/>
          <p:cNvSpPr txBox="1"/>
          <p:nvPr/>
        </p:nvSpPr>
        <p:spPr>
          <a:xfrm>
            <a:off x="1436661" y="4195200"/>
            <a:ext cx="6350035" cy="1323439"/>
          </a:xfrm>
          <a:prstGeom prst="rect">
            <a:avLst/>
          </a:prstGeom>
          <a:noFill/>
        </p:spPr>
        <p:txBody>
          <a:bodyPr wrap="square" rtlCol="0">
            <a:spAutoFit/>
          </a:bodyPr>
          <a:lstStyle/>
          <a:p>
            <a:endParaRPr lang="en-US" sz="2000" b="1" dirty="0"/>
          </a:p>
          <a:p>
            <a:pPr marL="285750" indent="-285750">
              <a:buFont typeface="Arial" pitchFamily="34" charset="0"/>
              <a:buChar char="•"/>
            </a:pPr>
            <a:r>
              <a:rPr lang="en-US" sz="2000" b="1" dirty="0"/>
              <a:t>Pledges must be in hand by March 31, 2019</a:t>
            </a:r>
          </a:p>
          <a:p>
            <a:pPr marL="285750" indent="-285750">
              <a:buFont typeface="Arial" pitchFamily="34" charset="0"/>
              <a:buChar char="•"/>
            </a:pPr>
            <a:r>
              <a:rPr lang="en-US" sz="2000" b="1" dirty="0"/>
              <a:t>    Identify these pledges to HGF within 30 days</a:t>
            </a:r>
          </a:p>
          <a:p>
            <a:pPr marL="285750" indent="-285750">
              <a:buFont typeface="Arial" pitchFamily="34" charset="0"/>
              <a:buChar char="•"/>
            </a:pPr>
            <a:r>
              <a:rPr lang="en-US" sz="2000" b="1" dirty="0"/>
              <a:t>    Pledges paid in full by August 31, 2019</a:t>
            </a:r>
          </a:p>
        </p:txBody>
      </p:sp>
    </p:spTree>
    <p:extLst>
      <p:ext uri="{BB962C8B-B14F-4D97-AF65-F5344CB8AC3E}">
        <p14:creationId xmlns:p14="http://schemas.microsoft.com/office/powerpoint/2010/main" val="2454102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8" name="Picture 7">
            <a:extLst>
              <a:ext uri="{FF2B5EF4-FFF2-40B4-BE49-F238E27FC236}">
                <a16:creationId xmlns:a16="http://schemas.microsoft.com/office/drawing/2014/main" id="{740B07A9-4449-44E4-8B1C-23EC618561AE}"/>
              </a:ext>
            </a:extLst>
          </p:cNvPr>
          <p:cNvPicPr>
            <a:picLocks noChangeAspect="1"/>
          </p:cNvPicPr>
          <p:nvPr/>
        </p:nvPicPr>
        <p:blipFill>
          <a:blip r:embed="rId16"/>
          <a:stretch>
            <a:fillRect/>
          </a:stretch>
        </p:blipFill>
        <p:spPr>
          <a:xfrm>
            <a:off x="1744238" y="1252484"/>
            <a:ext cx="5295936" cy="4994541"/>
          </a:xfrm>
          <a:prstGeom prst="rect">
            <a:avLst/>
          </a:prstGeom>
        </p:spPr>
      </p:pic>
      <p:pic>
        <p:nvPicPr>
          <p:cNvPr id="2" name="Picture 1"/>
          <p:cNvPicPr>
            <a:picLocks noChangeAspect="1"/>
          </p:cNvPicPr>
          <p:nvPr/>
        </p:nvPicPr>
        <p:blipFill>
          <a:blip r:embed="rId17"/>
          <a:stretch>
            <a:fillRect/>
          </a:stretch>
        </p:blipFill>
        <p:spPr>
          <a:xfrm>
            <a:off x="-1" y="394714"/>
            <a:ext cx="3886200" cy="976885"/>
          </a:xfrm>
          <a:prstGeom prst="rect">
            <a:avLst/>
          </a:prstGeom>
        </p:spPr>
      </p:pic>
      <p:sp>
        <p:nvSpPr>
          <p:cNvPr id="31" name="Subtitle 2"/>
          <p:cNvSpPr txBox="1">
            <a:spLocks/>
          </p:cNvSpPr>
          <p:nvPr/>
        </p:nvSpPr>
        <p:spPr>
          <a:xfrm>
            <a:off x="-2" y="475367"/>
            <a:ext cx="3886201" cy="89623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a:solidFill>
                  <a:schemeClr val="bg2"/>
                </a:solidFill>
                <a:latin typeface="Gill Sans MT"/>
                <a:cs typeface="Gill Sans MT"/>
              </a:rPr>
              <a:t>Program Overview</a:t>
            </a:r>
            <a:br>
              <a:rPr lang="en-US" sz="2400" b="1" spc="300" dirty="0">
                <a:solidFill>
                  <a:schemeClr val="bg2"/>
                </a:solidFill>
                <a:latin typeface="Gill Sans MT"/>
                <a:cs typeface="Gill Sans MT"/>
              </a:rPr>
            </a:br>
            <a:r>
              <a:rPr lang="en-US" sz="2400" b="1" spc="300" dirty="0">
                <a:solidFill>
                  <a:schemeClr val="bg2"/>
                </a:solidFill>
                <a:latin typeface="Gill Sans MT"/>
                <a:cs typeface="Gill Sans MT"/>
              </a:rPr>
              <a:t>Phase 2 Gifts:</a:t>
            </a:r>
          </a:p>
          <a:p>
            <a:pPr algn="l"/>
            <a:endParaRPr lang="en-US" sz="1400" spc="300" dirty="0">
              <a:solidFill>
                <a:schemeClr val="bg2"/>
              </a:solidFill>
              <a:latin typeface="Arial"/>
              <a:cs typeface="Arial"/>
            </a:endParaRPr>
          </a:p>
        </p:txBody>
      </p:sp>
      <p:sp>
        <p:nvSpPr>
          <p:cNvPr id="26" name="Rectangle 25"/>
          <p:cNvSpPr/>
          <p:nvPr/>
        </p:nvSpPr>
        <p:spPr>
          <a:xfrm>
            <a:off x="7141316" y="1541389"/>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Phase 1</a:t>
            </a:r>
          </a:p>
        </p:txBody>
      </p:sp>
      <p:sp>
        <p:nvSpPr>
          <p:cNvPr id="3" name="Rectangle 2"/>
          <p:cNvSpPr/>
          <p:nvPr/>
        </p:nvSpPr>
        <p:spPr>
          <a:xfrm>
            <a:off x="5219234" y="3152615"/>
            <a:ext cx="1707488" cy="830997"/>
          </a:xfrm>
          <a:prstGeom prst="rect">
            <a:avLst/>
          </a:prstGeom>
        </p:spPr>
        <p:txBody>
          <a:bodyPr wrap="square">
            <a:spAutoFit/>
          </a:bodyPr>
          <a:lstStyle/>
          <a:p>
            <a:pPr algn="ctr"/>
            <a:r>
              <a:rPr lang="en-US" sz="2400" dirty="0"/>
              <a:t>Your </a:t>
            </a:r>
            <a:br>
              <a:rPr lang="en-US" sz="2400" dirty="0"/>
            </a:br>
            <a:r>
              <a:rPr lang="en-US" sz="2400" dirty="0"/>
              <a:t>Donors</a:t>
            </a:r>
          </a:p>
        </p:txBody>
      </p:sp>
      <p:sp>
        <p:nvSpPr>
          <p:cNvPr id="7" name="TextBox 6"/>
          <p:cNvSpPr txBox="1"/>
          <p:nvPr/>
        </p:nvSpPr>
        <p:spPr>
          <a:xfrm>
            <a:off x="2005685" y="4396018"/>
            <a:ext cx="3761028" cy="1754326"/>
          </a:xfrm>
          <a:prstGeom prst="rect">
            <a:avLst/>
          </a:prstGeom>
          <a:noFill/>
        </p:spPr>
        <p:txBody>
          <a:bodyPr wrap="square" rtlCol="0">
            <a:spAutoFit/>
          </a:bodyPr>
          <a:lstStyle/>
          <a:p>
            <a:pPr algn="ctr"/>
            <a:r>
              <a:rPr lang="en-US" b="1" dirty="0"/>
              <a:t>GIFTS FROM CAMP COMMUNITY</a:t>
            </a:r>
          </a:p>
          <a:p>
            <a:endParaRPr lang="en-US" b="1" dirty="0"/>
          </a:p>
          <a:p>
            <a:pPr marL="285750" indent="-285750">
              <a:buFont typeface="Arial" pitchFamily="34" charset="0"/>
              <a:buChar char="•"/>
            </a:pPr>
            <a:r>
              <a:rPr lang="en-US" b="1" dirty="0"/>
              <a:t>Gifts must be $3,600 or larger</a:t>
            </a:r>
          </a:p>
          <a:p>
            <a:pPr marL="285750" indent="-285750">
              <a:buFont typeface="Arial" pitchFamily="34" charset="0"/>
              <a:buChar char="•"/>
            </a:pPr>
            <a:endParaRPr lang="en-US" b="1" dirty="0"/>
          </a:p>
          <a:p>
            <a:pPr marL="285750" indent="-285750">
              <a:buFont typeface="Arial" pitchFamily="34" charset="0"/>
              <a:buChar char="•"/>
            </a:pPr>
            <a:r>
              <a:rPr lang="en-US" b="1" dirty="0"/>
              <a:t>Matched from phase 1 funds 1:2</a:t>
            </a:r>
            <a:br>
              <a:rPr lang="en-US" b="1" dirty="0"/>
            </a:br>
            <a:endParaRPr lang="en-US" dirty="0"/>
          </a:p>
        </p:txBody>
      </p:sp>
      <p:sp>
        <p:nvSpPr>
          <p:cNvPr id="28" name="Rectangle 27"/>
          <p:cNvSpPr/>
          <p:nvPr/>
        </p:nvSpPr>
        <p:spPr>
          <a:xfrm>
            <a:off x="895642" y="487680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Phase 2</a:t>
            </a:r>
          </a:p>
        </p:txBody>
      </p:sp>
      <p:sp>
        <p:nvSpPr>
          <p:cNvPr id="32" name="TextBox 31"/>
          <p:cNvSpPr txBox="1"/>
          <p:nvPr/>
        </p:nvSpPr>
        <p:spPr>
          <a:xfrm>
            <a:off x="4395255" y="1933217"/>
            <a:ext cx="1813122" cy="830997"/>
          </a:xfrm>
          <a:prstGeom prst="rect">
            <a:avLst/>
          </a:prstGeom>
          <a:noFill/>
        </p:spPr>
        <p:txBody>
          <a:bodyPr wrap="square" rtlCol="0">
            <a:spAutoFit/>
          </a:bodyPr>
          <a:lstStyle/>
          <a:p>
            <a:pPr algn="ctr"/>
            <a:r>
              <a:rPr lang="en-US" sz="2400" dirty="0"/>
              <a:t>JCamp 180 </a:t>
            </a:r>
            <a:br>
              <a:rPr lang="en-US" sz="2400" dirty="0"/>
            </a:br>
            <a:r>
              <a:rPr lang="en-US" sz="2400" dirty="0"/>
              <a:t>Match</a:t>
            </a:r>
          </a:p>
        </p:txBody>
      </p:sp>
    </p:spTree>
    <p:extLst>
      <p:ext uri="{BB962C8B-B14F-4D97-AF65-F5344CB8AC3E}">
        <p14:creationId xmlns:p14="http://schemas.microsoft.com/office/powerpoint/2010/main" val="2799210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5"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8" name="Picture 7">
            <a:extLst>
              <a:ext uri="{FF2B5EF4-FFF2-40B4-BE49-F238E27FC236}">
                <a16:creationId xmlns:a16="http://schemas.microsoft.com/office/drawing/2014/main" id="{740B07A9-4449-44E4-8B1C-23EC618561AE}"/>
              </a:ext>
            </a:extLst>
          </p:cNvPr>
          <p:cNvPicPr>
            <a:picLocks noChangeAspect="1"/>
          </p:cNvPicPr>
          <p:nvPr/>
        </p:nvPicPr>
        <p:blipFill>
          <a:blip r:embed="rId16"/>
          <a:stretch>
            <a:fillRect/>
          </a:stretch>
        </p:blipFill>
        <p:spPr>
          <a:xfrm>
            <a:off x="1744238" y="1252484"/>
            <a:ext cx="5295936" cy="4994541"/>
          </a:xfrm>
          <a:prstGeom prst="rect">
            <a:avLst/>
          </a:prstGeom>
        </p:spPr>
      </p:pic>
      <p:pic>
        <p:nvPicPr>
          <p:cNvPr id="2" name="Picture 1"/>
          <p:cNvPicPr>
            <a:picLocks noChangeAspect="1"/>
          </p:cNvPicPr>
          <p:nvPr/>
        </p:nvPicPr>
        <p:blipFill>
          <a:blip r:embed="rId17"/>
          <a:stretch>
            <a:fillRect/>
          </a:stretch>
        </p:blipFill>
        <p:spPr>
          <a:xfrm>
            <a:off x="-1" y="394714"/>
            <a:ext cx="3886200" cy="976885"/>
          </a:xfrm>
          <a:prstGeom prst="rect">
            <a:avLst/>
          </a:prstGeom>
        </p:spPr>
      </p:pic>
      <p:sp>
        <p:nvSpPr>
          <p:cNvPr id="31" name="Subtitle 2"/>
          <p:cNvSpPr txBox="1">
            <a:spLocks/>
          </p:cNvSpPr>
          <p:nvPr/>
        </p:nvSpPr>
        <p:spPr>
          <a:xfrm>
            <a:off x="-2" y="475367"/>
            <a:ext cx="3886201" cy="89623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a:solidFill>
                  <a:schemeClr val="bg2"/>
                </a:solidFill>
                <a:latin typeface="Gill Sans MT"/>
                <a:cs typeface="Gill Sans MT"/>
              </a:rPr>
              <a:t>Program Overview</a:t>
            </a:r>
            <a:br>
              <a:rPr lang="en-US" sz="2400" b="1" spc="300" dirty="0">
                <a:solidFill>
                  <a:schemeClr val="bg2"/>
                </a:solidFill>
                <a:latin typeface="Gill Sans MT"/>
                <a:cs typeface="Gill Sans MT"/>
              </a:rPr>
            </a:br>
            <a:r>
              <a:rPr lang="en-US" sz="2400" b="1" spc="300" dirty="0">
                <a:solidFill>
                  <a:schemeClr val="bg2"/>
                </a:solidFill>
                <a:latin typeface="Gill Sans MT"/>
                <a:cs typeface="Gill Sans MT"/>
              </a:rPr>
              <a:t>Phase 2 Gifts:</a:t>
            </a:r>
          </a:p>
          <a:p>
            <a:pPr algn="l"/>
            <a:endParaRPr lang="en-US" sz="1400" spc="300" dirty="0">
              <a:solidFill>
                <a:schemeClr val="bg2"/>
              </a:solidFill>
              <a:latin typeface="Arial"/>
              <a:cs typeface="Arial"/>
            </a:endParaRPr>
          </a:p>
        </p:txBody>
      </p:sp>
      <p:sp>
        <p:nvSpPr>
          <p:cNvPr id="26" name="Rectangle 25"/>
          <p:cNvSpPr/>
          <p:nvPr/>
        </p:nvSpPr>
        <p:spPr>
          <a:xfrm>
            <a:off x="7141316" y="1541389"/>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Phase 1</a:t>
            </a:r>
          </a:p>
        </p:txBody>
      </p:sp>
      <p:sp>
        <p:nvSpPr>
          <p:cNvPr id="3" name="Rectangle 2"/>
          <p:cNvSpPr/>
          <p:nvPr/>
        </p:nvSpPr>
        <p:spPr>
          <a:xfrm>
            <a:off x="5219234" y="3152615"/>
            <a:ext cx="1707488" cy="830997"/>
          </a:xfrm>
          <a:prstGeom prst="rect">
            <a:avLst/>
          </a:prstGeom>
        </p:spPr>
        <p:txBody>
          <a:bodyPr wrap="square">
            <a:spAutoFit/>
          </a:bodyPr>
          <a:lstStyle/>
          <a:p>
            <a:pPr algn="ctr"/>
            <a:r>
              <a:rPr lang="en-US" sz="2400" dirty="0"/>
              <a:t>Your </a:t>
            </a:r>
            <a:br>
              <a:rPr lang="en-US" sz="2400" dirty="0"/>
            </a:br>
            <a:r>
              <a:rPr lang="en-US" sz="2400" dirty="0"/>
              <a:t>Donors</a:t>
            </a:r>
          </a:p>
        </p:txBody>
      </p:sp>
      <p:sp>
        <p:nvSpPr>
          <p:cNvPr id="28" name="Rectangle 27"/>
          <p:cNvSpPr/>
          <p:nvPr/>
        </p:nvSpPr>
        <p:spPr>
          <a:xfrm>
            <a:off x="224411" y="5006428"/>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Phase 2</a:t>
            </a:r>
          </a:p>
        </p:txBody>
      </p:sp>
      <p:sp>
        <p:nvSpPr>
          <p:cNvPr id="32" name="TextBox 31"/>
          <p:cNvSpPr txBox="1"/>
          <p:nvPr/>
        </p:nvSpPr>
        <p:spPr>
          <a:xfrm>
            <a:off x="4395255" y="1933217"/>
            <a:ext cx="1813122" cy="830997"/>
          </a:xfrm>
          <a:prstGeom prst="rect">
            <a:avLst/>
          </a:prstGeom>
          <a:noFill/>
        </p:spPr>
        <p:txBody>
          <a:bodyPr wrap="square" rtlCol="0">
            <a:spAutoFit/>
          </a:bodyPr>
          <a:lstStyle/>
          <a:p>
            <a:pPr algn="ctr"/>
            <a:r>
              <a:rPr lang="en-US" sz="2400" dirty="0"/>
              <a:t>JCamp 180 </a:t>
            </a:r>
            <a:br>
              <a:rPr lang="en-US" sz="2400" dirty="0"/>
            </a:br>
            <a:r>
              <a:rPr lang="en-US" sz="2400" dirty="0"/>
              <a:t>Match</a:t>
            </a:r>
          </a:p>
        </p:txBody>
      </p:sp>
      <p:sp>
        <p:nvSpPr>
          <p:cNvPr id="27" name="TextBox 26">
            <a:extLst>
              <a:ext uri="{FF2B5EF4-FFF2-40B4-BE49-F238E27FC236}">
                <a16:creationId xmlns:a16="http://schemas.microsoft.com/office/drawing/2014/main" id="{B322ACB6-5513-4D84-9516-98075E0740CC}"/>
              </a:ext>
            </a:extLst>
          </p:cNvPr>
          <p:cNvSpPr txBox="1"/>
          <p:nvPr/>
        </p:nvSpPr>
        <p:spPr>
          <a:xfrm>
            <a:off x="1257635" y="1618713"/>
            <a:ext cx="5470352" cy="5078313"/>
          </a:xfrm>
          <a:prstGeom prst="rect">
            <a:avLst/>
          </a:prstGeom>
          <a:noFill/>
        </p:spPr>
        <p:txBody>
          <a:bodyPr wrap="square" rtlCol="0">
            <a:spAutoFit/>
          </a:bodyPr>
          <a:lstStyle/>
          <a:p>
            <a:pPr marL="285750" indent="-285750">
              <a:buFont typeface="Arial" pitchFamily="34" charset="0"/>
              <a:buChar char="•"/>
            </a:pPr>
            <a:r>
              <a:rPr lang="en-US" sz="1600" b="1" dirty="0"/>
              <a:t>Identify and solicit phase </a:t>
            </a:r>
            <a:br>
              <a:rPr lang="en-US" sz="1600" b="1" dirty="0"/>
            </a:br>
            <a:r>
              <a:rPr lang="en-US" sz="1600" b="1" dirty="0"/>
              <a:t>2 donors</a:t>
            </a:r>
            <a:br>
              <a:rPr lang="en-US" sz="1600" b="1" dirty="0"/>
            </a:br>
            <a:endParaRPr lang="en-US" sz="1600" b="1" dirty="0"/>
          </a:p>
          <a:p>
            <a:pPr marL="285750" indent="-285750">
              <a:buFont typeface="Arial" pitchFamily="34" charset="0"/>
              <a:buChar char="•"/>
            </a:pPr>
            <a:r>
              <a:rPr lang="en-US" sz="1600" b="1" dirty="0"/>
              <a:t>Gifts must be $3,600 or larger </a:t>
            </a:r>
          </a:p>
          <a:p>
            <a:pPr marL="285750" indent="-285750">
              <a:buFont typeface="Arial" pitchFamily="34" charset="0"/>
              <a:buChar char="•"/>
            </a:pPr>
            <a:r>
              <a:rPr lang="en-US" sz="1600" b="1" dirty="0"/>
              <a:t>Funds pledged by </a:t>
            </a:r>
            <a:br>
              <a:rPr lang="en-US" sz="1600" b="1" dirty="0"/>
            </a:br>
            <a:r>
              <a:rPr lang="en-US" sz="1600" b="1" dirty="0"/>
              <a:t>               August 31, 2019</a:t>
            </a:r>
          </a:p>
          <a:p>
            <a:pPr marL="285750" indent="-285750">
              <a:buFont typeface="Arial" pitchFamily="34" charset="0"/>
              <a:buChar char="•"/>
            </a:pPr>
            <a:r>
              <a:rPr lang="en-US" sz="1600" b="1" dirty="0"/>
              <a:t>Paid in full by </a:t>
            </a:r>
            <a:br>
              <a:rPr lang="en-US" sz="1600" b="1" dirty="0"/>
            </a:br>
            <a:r>
              <a:rPr lang="en-US" sz="1600" b="1" dirty="0"/>
              <a:t>               August 31, 2021.</a:t>
            </a:r>
          </a:p>
          <a:p>
            <a:pPr marL="285750" indent="-285750">
              <a:buFont typeface="Arial" pitchFamily="34" charset="0"/>
              <a:buChar char="•"/>
            </a:pPr>
            <a:endParaRPr lang="en-US" sz="1600" b="1" dirty="0"/>
          </a:p>
          <a:p>
            <a:pPr marL="285750" indent="-285750">
              <a:buFont typeface="Arial" pitchFamily="34" charset="0"/>
              <a:buChar char="•"/>
            </a:pPr>
            <a:r>
              <a:rPr lang="en-US" sz="1600" b="1" dirty="0"/>
              <a:t>These gifts are matched 1:2 from  </a:t>
            </a:r>
            <a:br>
              <a:rPr lang="en-US" sz="1600" b="1" dirty="0"/>
            </a:br>
            <a:r>
              <a:rPr lang="en-US" sz="1600" b="1" dirty="0"/>
              <a:t>the phase 1 pool</a:t>
            </a:r>
          </a:p>
          <a:p>
            <a:pPr marL="742950" lvl="1" indent="-285750">
              <a:buFont typeface="Arial" pitchFamily="34" charset="0"/>
              <a:buChar char="•"/>
            </a:pPr>
            <a:r>
              <a:rPr lang="en-US" sz="1600" b="1" dirty="0"/>
              <a:t>Camp raised phase 1 funds already in hand</a:t>
            </a:r>
          </a:p>
          <a:p>
            <a:pPr marL="742950" lvl="1" indent="-285750">
              <a:buFont typeface="Arial" pitchFamily="34" charset="0"/>
              <a:buChar char="•"/>
            </a:pPr>
            <a:r>
              <a:rPr lang="en-US" sz="1600" b="1" dirty="0"/>
              <a:t>The HGF Match is 1:4</a:t>
            </a:r>
          </a:p>
          <a:p>
            <a:endParaRPr lang="en-US" sz="1600" b="1" dirty="0"/>
          </a:p>
          <a:p>
            <a:pPr marL="285750" indent="-285750">
              <a:buFont typeface="Arial" pitchFamily="34" charset="0"/>
              <a:buChar char="•"/>
            </a:pPr>
            <a:r>
              <a:rPr lang="en-US" sz="1600" b="1" dirty="0"/>
              <a:t>Identify pledges to HGF within 30 days of receipt</a:t>
            </a:r>
          </a:p>
          <a:p>
            <a:pPr marL="285750" indent="-285750">
              <a:buFont typeface="Arial" pitchFamily="34" charset="0"/>
              <a:buChar char="•"/>
            </a:pPr>
            <a:endParaRPr lang="en-US" sz="1600" b="1" dirty="0"/>
          </a:p>
          <a:p>
            <a:pPr marL="285750" indent="-285750">
              <a:buFont typeface="Arial" pitchFamily="34" charset="0"/>
              <a:buChar char="•"/>
            </a:pPr>
            <a:r>
              <a:rPr lang="en-US" sz="1600" b="1" dirty="0"/>
              <a:t>HGF share of pool is paid out when pledges are paid at the </a:t>
            </a:r>
            <a:br>
              <a:rPr lang="en-US" sz="1600" b="1" dirty="0"/>
            </a:br>
            <a:r>
              <a:rPr lang="en-US" sz="1600" b="1" dirty="0"/>
              <a:t>minimum level of $3,600.00*</a:t>
            </a:r>
          </a:p>
          <a:p>
            <a:br>
              <a:rPr lang="en-US" b="1" dirty="0"/>
            </a:br>
            <a:endParaRPr lang="en-US" dirty="0"/>
          </a:p>
        </p:txBody>
      </p:sp>
      <p:sp>
        <p:nvSpPr>
          <p:cNvPr id="4" name="TextBox 3">
            <a:extLst>
              <a:ext uri="{FF2B5EF4-FFF2-40B4-BE49-F238E27FC236}">
                <a16:creationId xmlns:a16="http://schemas.microsoft.com/office/drawing/2014/main" id="{ECEDD161-0B1F-4EC2-814B-9516BC1C2585}"/>
              </a:ext>
            </a:extLst>
          </p:cNvPr>
          <p:cNvSpPr txBox="1"/>
          <p:nvPr/>
        </p:nvSpPr>
        <p:spPr>
          <a:xfrm>
            <a:off x="224410" y="6172200"/>
            <a:ext cx="5081219" cy="276999"/>
          </a:xfrm>
          <a:prstGeom prst="rect">
            <a:avLst/>
          </a:prstGeom>
          <a:noFill/>
        </p:spPr>
        <p:txBody>
          <a:bodyPr wrap="square" rtlCol="0">
            <a:spAutoFit/>
          </a:bodyPr>
          <a:lstStyle/>
          <a:p>
            <a:r>
              <a:rPr lang="en-US" sz="1200" dirty="0"/>
              <a:t>* Exception is ongoing credit card payments </a:t>
            </a:r>
          </a:p>
        </p:txBody>
      </p:sp>
    </p:spTree>
    <p:extLst>
      <p:ext uri="{BB962C8B-B14F-4D97-AF65-F5344CB8AC3E}">
        <p14:creationId xmlns:p14="http://schemas.microsoft.com/office/powerpoint/2010/main" val="1925167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5" name="Picture 24"/>
          <p:cNvPicPr>
            <a:picLocks noChangeAspect="1"/>
          </p:cNvPicPr>
          <p:nvPr/>
        </p:nvPicPr>
        <p:blipFill>
          <a:blip r:embed="rId8"/>
          <a:stretch>
            <a:fillRect/>
          </a:stretch>
        </p:blipFill>
        <p:spPr>
          <a:xfrm>
            <a:off x="5619689" y="6275702"/>
            <a:ext cx="3147955" cy="146417"/>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pic>
        <p:nvPicPr>
          <p:cNvPr id="8" name="Picture 7">
            <a:extLst>
              <a:ext uri="{FF2B5EF4-FFF2-40B4-BE49-F238E27FC236}">
                <a16:creationId xmlns:a16="http://schemas.microsoft.com/office/drawing/2014/main" id="{021F8EBF-D0AF-4E4B-9AF4-A9BF82DD1873}"/>
              </a:ext>
            </a:extLst>
          </p:cNvPr>
          <p:cNvPicPr>
            <a:picLocks noChangeAspect="1"/>
          </p:cNvPicPr>
          <p:nvPr/>
        </p:nvPicPr>
        <p:blipFill>
          <a:blip r:embed="rId10"/>
          <a:stretch>
            <a:fillRect/>
          </a:stretch>
        </p:blipFill>
        <p:spPr>
          <a:xfrm>
            <a:off x="2471364" y="1164994"/>
            <a:ext cx="5431998" cy="4912238"/>
          </a:xfrm>
          <a:prstGeom prst="rect">
            <a:avLst/>
          </a:prstGeom>
        </p:spPr>
      </p:pic>
      <p:pic>
        <p:nvPicPr>
          <p:cNvPr id="2" name="Picture 1"/>
          <p:cNvPicPr>
            <a:picLocks noChangeAspect="1"/>
          </p:cNvPicPr>
          <p:nvPr/>
        </p:nvPicPr>
        <p:blipFill>
          <a:blip r:embed="rId11"/>
          <a:stretch>
            <a:fillRect/>
          </a:stretch>
        </p:blipFill>
        <p:spPr>
          <a:xfrm>
            <a:off x="-6131" y="411650"/>
            <a:ext cx="3039646" cy="1569549"/>
          </a:xfrm>
          <a:prstGeom prst="rect">
            <a:avLst/>
          </a:prstGeom>
        </p:spPr>
      </p:pic>
      <p:sp>
        <p:nvSpPr>
          <p:cNvPr id="31" name="Subtitle 2"/>
          <p:cNvSpPr txBox="1">
            <a:spLocks/>
          </p:cNvSpPr>
          <p:nvPr/>
        </p:nvSpPr>
        <p:spPr>
          <a:xfrm>
            <a:off x="-1" y="475367"/>
            <a:ext cx="3151138" cy="135343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a:solidFill>
                  <a:schemeClr val="bg2"/>
                </a:solidFill>
                <a:latin typeface="Gill Sans MT"/>
                <a:cs typeface="Gill Sans MT"/>
              </a:rPr>
              <a:t>CYM 7</a:t>
            </a:r>
            <a:br>
              <a:rPr lang="en-US" sz="2400" b="1" spc="300" dirty="0">
                <a:solidFill>
                  <a:schemeClr val="bg2"/>
                </a:solidFill>
                <a:latin typeface="Gill Sans MT"/>
                <a:cs typeface="Gill Sans MT"/>
              </a:rPr>
            </a:br>
            <a:r>
              <a:rPr lang="en-US" sz="2400" b="1" spc="300" dirty="0">
                <a:solidFill>
                  <a:schemeClr val="bg2"/>
                </a:solidFill>
                <a:latin typeface="Gill Sans MT"/>
                <a:cs typeface="Gill Sans MT"/>
              </a:rPr>
              <a:t>Program Summary</a:t>
            </a:r>
            <a:endParaRPr lang="en-US" sz="1400" spc="300" dirty="0">
              <a:solidFill>
                <a:schemeClr val="bg2"/>
              </a:solidFill>
              <a:latin typeface="Arial"/>
              <a:cs typeface="Arial"/>
            </a:endParaRPr>
          </a:p>
        </p:txBody>
      </p:sp>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7"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sp>
        <p:nvSpPr>
          <p:cNvPr id="10" name="TextBox 9">
            <a:extLst>
              <a:ext uri="{FF2B5EF4-FFF2-40B4-BE49-F238E27FC236}">
                <a16:creationId xmlns:a16="http://schemas.microsoft.com/office/drawing/2014/main" id="{B867CE9A-55B0-4777-B1BB-76B90C411964}"/>
              </a:ext>
            </a:extLst>
          </p:cNvPr>
          <p:cNvSpPr txBox="1"/>
          <p:nvPr/>
        </p:nvSpPr>
        <p:spPr>
          <a:xfrm>
            <a:off x="3416772" y="3756014"/>
            <a:ext cx="2021582" cy="830997"/>
          </a:xfrm>
          <a:prstGeom prst="rect">
            <a:avLst/>
          </a:prstGeom>
          <a:noFill/>
        </p:spPr>
        <p:txBody>
          <a:bodyPr wrap="square" rtlCol="0">
            <a:spAutoFit/>
          </a:bodyPr>
          <a:lstStyle/>
          <a:p>
            <a:r>
              <a:rPr lang="en-US" sz="2400" dirty="0"/>
              <a:t>Phase 2 Gifts:</a:t>
            </a:r>
            <a:br>
              <a:rPr lang="en-US" sz="2400" dirty="0"/>
            </a:br>
            <a:r>
              <a:rPr lang="en-US" sz="2400" dirty="0"/>
              <a:t>  $300,000</a:t>
            </a:r>
          </a:p>
        </p:txBody>
      </p:sp>
      <p:sp>
        <p:nvSpPr>
          <p:cNvPr id="27" name="TextBox 26">
            <a:extLst>
              <a:ext uri="{FF2B5EF4-FFF2-40B4-BE49-F238E27FC236}">
                <a16:creationId xmlns:a16="http://schemas.microsoft.com/office/drawing/2014/main" id="{DE3653F0-19F3-480B-A74C-9C182C279929}"/>
              </a:ext>
            </a:extLst>
          </p:cNvPr>
          <p:cNvSpPr txBox="1"/>
          <p:nvPr/>
        </p:nvSpPr>
        <p:spPr>
          <a:xfrm>
            <a:off x="5672037" y="3298454"/>
            <a:ext cx="1550937" cy="646331"/>
          </a:xfrm>
          <a:prstGeom prst="rect">
            <a:avLst/>
          </a:prstGeom>
          <a:noFill/>
        </p:spPr>
        <p:txBody>
          <a:bodyPr wrap="square" rtlCol="0">
            <a:spAutoFit/>
          </a:bodyPr>
          <a:lstStyle/>
          <a:p>
            <a:r>
              <a:rPr lang="en-US" dirty="0"/>
              <a:t>Phase 1 Gifts:</a:t>
            </a:r>
            <a:br>
              <a:rPr lang="en-US" dirty="0"/>
            </a:br>
            <a:r>
              <a:rPr lang="en-US" dirty="0"/>
              <a:t>  $75,000</a:t>
            </a:r>
          </a:p>
        </p:txBody>
      </p:sp>
      <p:sp>
        <p:nvSpPr>
          <p:cNvPr id="28" name="TextBox 27">
            <a:extLst>
              <a:ext uri="{FF2B5EF4-FFF2-40B4-BE49-F238E27FC236}">
                <a16:creationId xmlns:a16="http://schemas.microsoft.com/office/drawing/2014/main" id="{369824C9-6CA1-4E91-A1E9-2496E52D6ADE}"/>
              </a:ext>
            </a:extLst>
          </p:cNvPr>
          <p:cNvSpPr txBox="1"/>
          <p:nvPr/>
        </p:nvSpPr>
        <p:spPr>
          <a:xfrm>
            <a:off x="5018546" y="2175981"/>
            <a:ext cx="1550937" cy="646331"/>
          </a:xfrm>
          <a:prstGeom prst="rect">
            <a:avLst/>
          </a:prstGeom>
          <a:noFill/>
        </p:spPr>
        <p:txBody>
          <a:bodyPr wrap="square" rtlCol="0">
            <a:spAutoFit/>
          </a:bodyPr>
          <a:lstStyle/>
          <a:p>
            <a:r>
              <a:rPr lang="en-US" dirty="0"/>
              <a:t>HGF Match:</a:t>
            </a:r>
            <a:br>
              <a:rPr lang="en-US" dirty="0"/>
            </a:br>
            <a:r>
              <a:rPr lang="en-US" dirty="0"/>
              <a:t>  $75,000</a:t>
            </a:r>
          </a:p>
        </p:txBody>
      </p:sp>
      <p:sp>
        <p:nvSpPr>
          <p:cNvPr id="30" name="TextBox 29">
            <a:extLst>
              <a:ext uri="{FF2B5EF4-FFF2-40B4-BE49-F238E27FC236}">
                <a16:creationId xmlns:a16="http://schemas.microsoft.com/office/drawing/2014/main" id="{D6084CE4-A451-4D77-9586-876D96A5EC8B}"/>
              </a:ext>
            </a:extLst>
          </p:cNvPr>
          <p:cNvSpPr txBox="1"/>
          <p:nvPr/>
        </p:nvSpPr>
        <p:spPr>
          <a:xfrm>
            <a:off x="2162662" y="5313820"/>
            <a:ext cx="5664235" cy="584775"/>
          </a:xfrm>
          <a:prstGeom prst="rect">
            <a:avLst/>
          </a:prstGeom>
          <a:noFill/>
        </p:spPr>
        <p:txBody>
          <a:bodyPr wrap="square" rtlCol="0">
            <a:spAutoFit/>
          </a:bodyPr>
          <a:lstStyle/>
          <a:p>
            <a:pPr algn="ctr"/>
            <a:r>
              <a:rPr lang="en-US" sz="3200" dirty="0"/>
              <a:t>Campaign Minimum:  $450,000</a:t>
            </a:r>
          </a:p>
        </p:txBody>
      </p:sp>
    </p:spTree>
    <p:extLst>
      <p:ext uri="{BB962C8B-B14F-4D97-AF65-F5344CB8AC3E}">
        <p14:creationId xmlns:p14="http://schemas.microsoft.com/office/powerpoint/2010/main" val="344011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1" y="394715"/>
            <a:ext cx="4343401" cy="588844"/>
          </a:xfrm>
          <a:prstGeom prst="rect">
            <a:avLst/>
          </a:prstGeom>
        </p:spPr>
      </p:pic>
      <p:sp>
        <p:nvSpPr>
          <p:cNvPr id="31" name="Subtitle 2"/>
          <p:cNvSpPr txBox="1">
            <a:spLocks/>
          </p:cNvSpPr>
          <p:nvPr/>
        </p:nvSpPr>
        <p:spPr>
          <a:xfrm>
            <a:off x="-2" y="475367"/>
            <a:ext cx="4876801"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Campaign Restrictions:</a:t>
            </a:r>
          </a:p>
          <a:p>
            <a:pPr algn="l"/>
            <a:endParaRPr lang="en-US" sz="1400" spc="300" dirty="0">
              <a:solidFill>
                <a:schemeClr val="bg2"/>
              </a:solidFill>
              <a:latin typeface="Arial"/>
              <a:cs typeface="Arial"/>
            </a:endParaRPr>
          </a:p>
        </p:txBody>
      </p:sp>
      <p:sp>
        <p:nvSpPr>
          <p:cNvPr id="24" name="Subtitle 2"/>
          <p:cNvSpPr txBox="1">
            <a:spLocks/>
          </p:cNvSpPr>
          <p:nvPr/>
        </p:nvSpPr>
        <p:spPr>
          <a:xfrm>
            <a:off x="457200" y="1161195"/>
            <a:ext cx="8534400" cy="517043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lnSpc>
                <a:spcPct val="130000"/>
              </a:lnSpc>
            </a:pPr>
            <a:endParaRPr lang="en-US" sz="2400" dirty="0">
              <a:solidFill>
                <a:srgbClr val="090809"/>
              </a:solidFill>
              <a:latin typeface="Helvetica 65 Medium"/>
              <a:cs typeface="Aharoni" pitchFamily="2" charset="-79"/>
            </a:endParaRPr>
          </a:p>
          <a:p>
            <a:pPr algn="l">
              <a:lnSpc>
                <a:spcPct val="130000"/>
              </a:lnSpc>
            </a:pPr>
            <a:r>
              <a:rPr lang="en-US" sz="2400" dirty="0">
                <a:solidFill>
                  <a:srgbClr val="090809"/>
                </a:solidFill>
                <a:latin typeface="Helvetica 65 Medium"/>
                <a:cs typeface="Aharoni" pitchFamily="2" charset="-79"/>
              </a:rPr>
              <a:t>Campaign funds must be designated for:</a:t>
            </a:r>
          </a:p>
          <a:p>
            <a:pPr marL="800100" lvl="1" indent="-342900" algn="l">
              <a:lnSpc>
                <a:spcPct val="130000"/>
              </a:lnSpc>
              <a:buFont typeface="Arial" pitchFamily="34" charset="0"/>
              <a:buChar char="•"/>
            </a:pPr>
            <a:r>
              <a:rPr lang="en-US" sz="2400" dirty="0">
                <a:solidFill>
                  <a:srgbClr val="090809"/>
                </a:solidFill>
                <a:latin typeface="Helvetica 65 Medium"/>
                <a:cs typeface="Aharoni" pitchFamily="2" charset="-79"/>
              </a:rPr>
              <a:t>Capital Improvements</a:t>
            </a:r>
          </a:p>
          <a:p>
            <a:pPr marL="800100" lvl="1" indent="-342900" algn="l">
              <a:lnSpc>
                <a:spcPct val="130000"/>
              </a:lnSpc>
              <a:buFont typeface="Arial" pitchFamily="34" charset="0"/>
              <a:buChar char="•"/>
            </a:pPr>
            <a:r>
              <a:rPr lang="en-US" sz="2400" dirty="0">
                <a:solidFill>
                  <a:srgbClr val="090809"/>
                </a:solidFill>
                <a:latin typeface="Helvetica 65 Medium"/>
                <a:cs typeface="Aharoni" pitchFamily="2" charset="-79"/>
              </a:rPr>
              <a:t>Camper scholarships</a:t>
            </a:r>
          </a:p>
          <a:p>
            <a:pPr marL="800100" lvl="1" indent="-342900" algn="l">
              <a:lnSpc>
                <a:spcPct val="130000"/>
              </a:lnSpc>
              <a:buFont typeface="Arial" pitchFamily="34" charset="0"/>
              <a:buChar char="•"/>
            </a:pPr>
            <a:r>
              <a:rPr lang="en-US" sz="2400" dirty="0">
                <a:solidFill>
                  <a:srgbClr val="090809"/>
                </a:solidFill>
                <a:latin typeface="Helvetica 65 Medium"/>
                <a:cs typeface="Aharoni" pitchFamily="2" charset="-79"/>
              </a:rPr>
              <a:t>Endowments, or</a:t>
            </a:r>
          </a:p>
          <a:p>
            <a:pPr marL="800100" lvl="1" indent="-342900" algn="l">
              <a:lnSpc>
                <a:spcPct val="130000"/>
              </a:lnSpc>
              <a:buFont typeface="Arial" pitchFamily="34" charset="0"/>
              <a:buChar char="•"/>
            </a:pPr>
            <a:r>
              <a:rPr lang="en-US" sz="2400" dirty="0">
                <a:solidFill>
                  <a:srgbClr val="090809"/>
                </a:solidFill>
                <a:latin typeface="Helvetica 65 Medium"/>
                <a:cs typeface="Aharoni" pitchFamily="2" charset="-79"/>
              </a:rPr>
              <a:t>annual operating expenses</a:t>
            </a:r>
          </a:p>
        </p:txBody>
      </p:sp>
    </p:spTree>
    <p:extLst>
      <p:ext uri="{BB962C8B-B14F-4D97-AF65-F5344CB8AC3E}">
        <p14:creationId xmlns:p14="http://schemas.microsoft.com/office/powerpoint/2010/main" val="480336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43123" y="260096"/>
            <a:ext cx="4876802" cy="1225895"/>
          </a:xfrm>
          <a:prstGeom prst="rect">
            <a:avLst/>
          </a:prstGeom>
        </p:spPr>
      </p:pic>
      <p:sp>
        <p:nvSpPr>
          <p:cNvPr id="31" name="Subtitle 2"/>
          <p:cNvSpPr txBox="1">
            <a:spLocks/>
          </p:cNvSpPr>
          <p:nvPr/>
        </p:nvSpPr>
        <p:spPr>
          <a:xfrm>
            <a:off x="130837" y="415298"/>
            <a:ext cx="4572002" cy="118444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a:solidFill>
                  <a:schemeClr val="bg2"/>
                </a:solidFill>
                <a:latin typeface="Gill Sans MT"/>
                <a:cs typeface="Gill Sans MT"/>
              </a:rPr>
              <a:t>Who is a JCamp180 matching grant donor?</a:t>
            </a:r>
          </a:p>
          <a:p>
            <a:pPr algn="l"/>
            <a:endParaRPr lang="en-US" sz="1400" spc="300" dirty="0">
              <a:solidFill>
                <a:schemeClr val="bg2"/>
              </a:solidFill>
              <a:latin typeface="Arial"/>
              <a:cs typeface="Arial"/>
            </a:endParaRPr>
          </a:p>
        </p:txBody>
      </p:sp>
      <p:sp>
        <p:nvSpPr>
          <p:cNvPr id="7" name="TextBox 6"/>
          <p:cNvSpPr txBox="1"/>
          <p:nvPr/>
        </p:nvSpPr>
        <p:spPr>
          <a:xfrm>
            <a:off x="533400" y="1782005"/>
            <a:ext cx="8234244" cy="4401205"/>
          </a:xfrm>
          <a:prstGeom prst="rect">
            <a:avLst/>
          </a:prstGeom>
          <a:noFill/>
        </p:spPr>
        <p:txBody>
          <a:bodyPr wrap="square" rtlCol="0">
            <a:spAutoFit/>
          </a:bodyPr>
          <a:lstStyle/>
          <a:p>
            <a:r>
              <a:rPr lang="en-US" sz="2000" b="1" dirty="0"/>
              <a:t>An Approved Donor is:</a:t>
            </a:r>
          </a:p>
          <a:p>
            <a:pPr marL="800100" lvl="1" indent="-342900">
              <a:buFont typeface="Arial" panose="020B0604020202020204" pitchFamily="34" charset="0"/>
              <a:buChar char="•"/>
            </a:pPr>
            <a:r>
              <a:rPr lang="en-US" dirty="0"/>
              <a:t>An Individual </a:t>
            </a:r>
            <a:r>
              <a:rPr lang="en-US" sz="1400" dirty="0"/>
              <a:t>(alumni, parent, friend)</a:t>
            </a:r>
          </a:p>
          <a:p>
            <a:pPr marL="800100" lvl="1" indent="-342900">
              <a:buFont typeface="Arial" panose="020B0604020202020204" pitchFamily="34" charset="0"/>
              <a:buChar char="•"/>
            </a:pPr>
            <a:r>
              <a:rPr lang="en-US" dirty="0"/>
              <a:t>A family </a:t>
            </a:r>
            <a:r>
              <a:rPr lang="en-US" sz="1400" dirty="0"/>
              <a:t>(parents, siblings &amp; children)</a:t>
            </a:r>
          </a:p>
          <a:p>
            <a:pPr marL="800100" lvl="1" indent="-342900">
              <a:buFont typeface="Arial" panose="020B0604020202020204" pitchFamily="34" charset="0"/>
              <a:buChar char="•"/>
            </a:pPr>
            <a:r>
              <a:rPr lang="en-US" dirty="0"/>
              <a:t>A family foundation</a:t>
            </a:r>
          </a:p>
          <a:p>
            <a:pPr marL="800100" lvl="1" indent="-342900">
              <a:buFont typeface="Arial" panose="020B0604020202020204" pitchFamily="34" charset="0"/>
              <a:buChar char="•"/>
            </a:pPr>
            <a:r>
              <a:rPr lang="en-US" dirty="0"/>
              <a:t>A business</a:t>
            </a:r>
          </a:p>
          <a:p>
            <a:pPr marL="800100" lvl="1" indent="-342900">
              <a:buFont typeface="Arial" panose="020B0604020202020204" pitchFamily="34" charset="0"/>
              <a:buChar char="•"/>
            </a:pPr>
            <a:r>
              <a:rPr lang="en-US" dirty="0"/>
              <a:t>A “friends of” or pre-established 501(c)(3) group of alumni</a:t>
            </a:r>
          </a:p>
          <a:p>
            <a:pPr lvl="1"/>
            <a:endParaRPr lang="en-US" dirty="0"/>
          </a:p>
          <a:p>
            <a:r>
              <a:rPr lang="en-US" sz="2000" b="1" dirty="0"/>
              <a:t>An Approved Donor is NOT:</a:t>
            </a:r>
          </a:p>
          <a:p>
            <a:pPr marL="742950" lvl="1" indent="-285750">
              <a:buFont typeface="Arial" pitchFamily="34" charset="0"/>
              <a:buChar char="•"/>
            </a:pPr>
            <a:r>
              <a:rPr lang="en-US" dirty="0"/>
              <a:t>Allocations, grants or designated funds from a Jewish Federation or national parent organization (Ramah, Chabad, etc.)</a:t>
            </a:r>
          </a:p>
          <a:p>
            <a:pPr marL="742950" lvl="1" indent="-285750">
              <a:buFont typeface="Arial" pitchFamily="34" charset="0"/>
              <a:buChar char="•"/>
            </a:pPr>
            <a:r>
              <a:rPr lang="en-US" dirty="0"/>
              <a:t>JCCA allocations, grants or funds</a:t>
            </a:r>
          </a:p>
          <a:p>
            <a:pPr marL="742950" lvl="1" indent="-285750">
              <a:buFont typeface="Arial" pitchFamily="34" charset="0"/>
              <a:buChar char="•"/>
            </a:pPr>
            <a:r>
              <a:rPr lang="en-US" dirty="0"/>
              <a:t>FJC grants or gifts</a:t>
            </a:r>
          </a:p>
          <a:p>
            <a:pPr marL="742950" lvl="1" indent="-285750">
              <a:buFont typeface="Arial" pitchFamily="34" charset="0"/>
              <a:buChar char="•"/>
            </a:pPr>
            <a:r>
              <a:rPr lang="en-US" dirty="0"/>
              <a:t>A Foundation grant where applications were solicited (purpose specific)</a:t>
            </a:r>
          </a:p>
          <a:p>
            <a:pPr marL="742950" lvl="1" indent="-285750">
              <a:buFont typeface="Arial" pitchFamily="34" charset="0"/>
              <a:buChar char="•"/>
            </a:pPr>
            <a:r>
              <a:rPr lang="en-US" dirty="0"/>
              <a:t>A group of alumni or friends who pool their gifts</a:t>
            </a:r>
            <a:br>
              <a:rPr lang="en-US" sz="2400" b="1" dirty="0"/>
            </a:br>
            <a:endParaRPr lang="en-US" sz="2400" dirty="0"/>
          </a:p>
        </p:txBody>
      </p:sp>
    </p:spTree>
    <p:extLst>
      <p:ext uri="{BB962C8B-B14F-4D97-AF65-F5344CB8AC3E}">
        <p14:creationId xmlns:p14="http://schemas.microsoft.com/office/powerpoint/2010/main" val="1769305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body" idx="1"/>
          </p:nvPr>
        </p:nvSpPr>
        <p:spPr>
          <a:xfrm>
            <a:off x="457200" y="1535113"/>
            <a:ext cx="8229600" cy="798448"/>
          </a:xfrm>
        </p:spPr>
        <p:txBody>
          <a:bodyPr numCol="1">
            <a:noAutofit/>
          </a:bodyPr>
          <a:lstStyle/>
          <a:p>
            <a:pPr algn="ctr">
              <a:lnSpc>
                <a:spcPct val="130000"/>
              </a:lnSpc>
            </a:pPr>
            <a:r>
              <a:rPr lang="en-US" sz="2000" b="1" dirty="0">
                <a:solidFill>
                  <a:srgbClr val="090809"/>
                </a:solidFill>
                <a:latin typeface="Gill Sans MT" panose="020B0502020104020203" pitchFamily="34" charset="0"/>
                <a:cs typeface="Aharoni" pitchFamily="2" charset="-79"/>
              </a:rPr>
              <a:t>Eligible payments must be dated after </a:t>
            </a:r>
            <a:br>
              <a:rPr lang="en-US" sz="2000" b="1" dirty="0">
                <a:solidFill>
                  <a:srgbClr val="090809"/>
                </a:solidFill>
                <a:latin typeface="Gill Sans MT" panose="020B0502020104020203" pitchFamily="34" charset="0"/>
                <a:cs typeface="Aharoni" pitchFamily="2" charset="-79"/>
              </a:rPr>
            </a:br>
            <a:r>
              <a:rPr lang="en-US" sz="2000" b="1" dirty="0">
                <a:solidFill>
                  <a:srgbClr val="090809"/>
                </a:solidFill>
                <a:latin typeface="Gill Sans MT" panose="020B0502020104020203" pitchFamily="34" charset="0"/>
                <a:cs typeface="Aharoni" pitchFamily="2" charset="-79"/>
              </a:rPr>
              <a:t>September 1, 2018</a:t>
            </a:r>
          </a:p>
        </p:txBody>
      </p:sp>
      <p:sp>
        <p:nvSpPr>
          <p:cNvPr id="4" name="Content Placeholder 3"/>
          <p:cNvSpPr>
            <a:spLocks noGrp="1"/>
          </p:cNvSpPr>
          <p:nvPr>
            <p:ph sz="half" idx="2"/>
          </p:nvPr>
        </p:nvSpPr>
        <p:spPr>
          <a:xfrm>
            <a:off x="457200" y="2484051"/>
            <a:ext cx="4040188" cy="3642112"/>
          </a:xfrm>
        </p:spPr>
        <p:txBody>
          <a:bodyPr/>
          <a:lstStyle/>
          <a:p>
            <a:pPr marL="0" indent="0">
              <a:buNone/>
            </a:pPr>
            <a:r>
              <a:rPr lang="en-US" sz="1800" b="1" u="sng" dirty="0">
                <a:latin typeface="Gill Sans MT" panose="020B0502020104020203" pitchFamily="34" charset="0"/>
              </a:rPr>
              <a:t>It is:</a:t>
            </a:r>
          </a:p>
          <a:p>
            <a:r>
              <a:rPr lang="en-US" sz="1800" dirty="0">
                <a:latin typeface="Gill Sans MT" panose="020B0502020104020203" pitchFamily="34" charset="0"/>
              </a:rPr>
              <a:t>Cash or cash equivalents</a:t>
            </a:r>
          </a:p>
          <a:p>
            <a:r>
              <a:rPr lang="en-US" sz="1800" dirty="0">
                <a:latin typeface="Gill Sans MT" panose="020B0502020104020203" pitchFamily="34" charset="0"/>
              </a:rPr>
              <a:t>Stocks or bonds</a:t>
            </a:r>
          </a:p>
          <a:p>
            <a:r>
              <a:rPr lang="en-US" sz="1800" dirty="0">
                <a:latin typeface="Gill Sans MT" panose="020B0502020104020203" pitchFamily="34" charset="0"/>
              </a:rPr>
              <a:t>Assets with market value</a:t>
            </a:r>
          </a:p>
          <a:p>
            <a:endParaRPr lang="en-US" dirty="0">
              <a:latin typeface="Gill Sans MT" panose="020B0502020104020203" pitchFamily="34" charset="0"/>
            </a:endParaRPr>
          </a:p>
        </p:txBody>
      </p:sp>
      <p:sp>
        <p:nvSpPr>
          <p:cNvPr id="7" name="Content Placeholder 6"/>
          <p:cNvSpPr>
            <a:spLocks noGrp="1"/>
          </p:cNvSpPr>
          <p:nvPr>
            <p:ph sz="quarter" idx="4"/>
          </p:nvPr>
        </p:nvSpPr>
        <p:spPr>
          <a:xfrm>
            <a:off x="4645025" y="2484051"/>
            <a:ext cx="4194175" cy="3642112"/>
          </a:xfrm>
        </p:spPr>
        <p:txBody>
          <a:bodyPr>
            <a:normAutofit/>
          </a:bodyPr>
          <a:lstStyle/>
          <a:p>
            <a:pPr marL="0" indent="0">
              <a:buNone/>
            </a:pPr>
            <a:r>
              <a:rPr lang="en-US" sz="1800" b="1" u="sng" dirty="0">
                <a:latin typeface="Gill Sans MT" panose="020B0502020104020203" pitchFamily="34" charset="0"/>
              </a:rPr>
              <a:t>It is NOT:</a:t>
            </a:r>
          </a:p>
          <a:p>
            <a:r>
              <a:rPr lang="en-US" sz="1800" dirty="0">
                <a:latin typeface="Gill Sans MT" panose="020B0502020104020203" pitchFamily="34" charset="0"/>
              </a:rPr>
              <a:t>Payment for events, raffles, sponsorships, etc.</a:t>
            </a:r>
          </a:p>
          <a:p>
            <a:r>
              <a:rPr lang="en-US" sz="1800" dirty="0">
                <a:latin typeface="Gill Sans MT" panose="020B0502020104020203" pitchFamily="34" charset="0"/>
              </a:rPr>
              <a:t>In kind contributions</a:t>
            </a:r>
          </a:p>
          <a:p>
            <a:r>
              <a:rPr lang="en-US" sz="1800" dirty="0">
                <a:latin typeface="Gill Sans MT" panose="020B0502020104020203" pitchFamily="34" charset="0"/>
              </a:rPr>
              <a:t>Discount in cost of goods or services</a:t>
            </a:r>
          </a:p>
          <a:p>
            <a:r>
              <a:rPr lang="en-US" sz="1800" dirty="0">
                <a:latin typeface="Gill Sans MT" panose="020B0502020104020203" pitchFamily="34" charset="0"/>
              </a:rPr>
              <a:t>Non-liquid assets</a:t>
            </a:r>
          </a:p>
          <a:p>
            <a:pPr lvl="1"/>
            <a:r>
              <a:rPr lang="en-US" sz="1800" dirty="0">
                <a:latin typeface="Gill Sans MT" panose="020B0502020104020203" pitchFamily="34" charset="0"/>
              </a:rPr>
              <a:t>Land </a:t>
            </a:r>
          </a:p>
          <a:p>
            <a:pPr lvl="1"/>
            <a:r>
              <a:rPr lang="en-US" sz="1800" dirty="0">
                <a:latin typeface="Gill Sans MT" panose="020B0502020104020203" pitchFamily="34" charset="0"/>
              </a:rPr>
              <a:t>Art</a:t>
            </a:r>
          </a:p>
          <a:p>
            <a:pPr lvl="1"/>
            <a:r>
              <a:rPr lang="en-US" sz="1800" dirty="0">
                <a:latin typeface="Gill Sans MT" panose="020B0502020104020203" pitchFamily="34" charset="0"/>
              </a:rPr>
              <a:t>Gifts with liquidation restrictions</a:t>
            </a:r>
          </a:p>
          <a:p>
            <a:endParaRPr lang="en-US" dirty="0">
              <a:latin typeface="Gill Sans MT" panose="020B0502020104020203" pitchFamily="34" charset="0"/>
            </a:endParaRPr>
          </a:p>
        </p:txBody>
      </p:sp>
      <p:pic>
        <p:nvPicPr>
          <p:cNvPr id="2" name="Picture 1"/>
          <p:cNvPicPr>
            <a:picLocks noChangeAspect="1"/>
          </p:cNvPicPr>
          <p:nvPr/>
        </p:nvPicPr>
        <p:blipFill>
          <a:blip r:embed="rId16"/>
          <a:stretch>
            <a:fillRect/>
          </a:stretch>
        </p:blipFill>
        <p:spPr>
          <a:xfrm>
            <a:off x="-6132" y="411649"/>
            <a:ext cx="4120931" cy="891551"/>
          </a:xfrm>
          <a:prstGeom prst="rect">
            <a:avLst/>
          </a:prstGeom>
        </p:spPr>
      </p:pic>
      <p:sp>
        <p:nvSpPr>
          <p:cNvPr id="31" name="Subtitle 2"/>
          <p:cNvSpPr txBox="1">
            <a:spLocks/>
          </p:cNvSpPr>
          <p:nvPr/>
        </p:nvSpPr>
        <p:spPr>
          <a:xfrm>
            <a:off x="-2" y="475367"/>
            <a:ext cx="3962402" cy="788947"/>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a:solidFill>
                  <a:schemeClr val="bg2"/>
                </a:solidFill>
                <a:latin typeface="Gill Sans MT"/>
                <a:cs typeface="Gill Sans MT"/>
              </a:rPr>
              <a:t>What is an eligible JCamp180 Gift:</a:t>
            </a:r>
          </a:p>
          <a:p>
            <a:pPr algn="l"/>
            <a:endParaRPr lang="en-US" sz="1400" spc="300" dirty="0">
              <a:solidFill>
                <a:schemeClr val="bg2"/>
              </a:solidFill>
              <a:latin typeface="Arial"/>
              <a:cs typeface="Arial"/>
            </a:endParaRPr>
          </a:p>
        </p:txBody>
      </p:sp>
      <p:pic>
        <p:nvPicPr>
          <p:cNvPr id="3" name="Picture 2"/>
          <p:cNvPicPr>
            <a:picLocks noChangeAspect="1"/>
          </p:cNvPicPr>
          <p:nvPr/>
        </p:nvPicPr>
        <p:blipFill>
          <a:blip r:embed="rId17"/>
          <a:stretch>
            <a:fillRect/>
          </a:stretch>
        </p:blipFill>
        <p:spPr>
          <a:xfrm>
            <a:off x="446157" y="4178611"/>
            <a:ext cx="3391692" cy="151420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15657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1030589" y="1949490"/>
            <a:ext cx="5945508" cy="4127327"/>
          </a:xfrm>
        </p:spPr>
        <p:txBody>
          <a:bodyPr>
            <a:noAutofit/>
          </a:bodyPr>
          <a:lstStyle/>
          <a:p>
            <a:pPr algn="l">
              <a:lnSpc>
                <a:spcPct val="130000"/>
              </a:lnSpc>
            </a:pPr>
            <a:endParaRPr lang="en-US" sz="2000" b="1" dirty="0">
              <a:solidFill>
                <a:srgbClr val="090809"/>
              </a:solidFill>
              <a:latin typeface="Helvetica 65 Medium"/>
              <a:cs typeface="Aharoni" pitchFamily="2" charset="-79"/>
            </a:endParaRPr>
          </a:p>
          <a:p>
            <a:pPr>
              <a:lnSpc>
                <a:spcPct val="130000"/>
              </a:lnSpc>
            </a:pPr>
            <a:r>
              <a:rPr lang="en-US" sz="2800" b="1" dirty="0">
                <a:solidFill>
                  <a:srgbClr val="090809"/>
                </a:solidFill>
                <a:latin typeface="Helvetica 65 Medium"/>
                <a:cs typeface="Aharoni" pitchFamily="2" charset="-79"/>
              </a:rPr>
              <a:t>August 23, 2018</a:t>
            </a:r>
          </a:p>
          <a:p>
            <a:pPr algn="l">
              <a:lnSpc>
                <a:spcPct val="130000"/>
              </a:lnSpc>
            </a:pPr>
            <a:endParaRPr lang="en-US" sz="2000" b="1" dirty="0">
              <a:solidFill>
                <a:srgbClr val="090809"/>
              </a:solidFill>
              <a:latin typeface="Helvetica 65 Medium"/>
              <a:cs typeface="Aharoni" pitchFamily="2" charset="-79"/>
            </a:endParaRPr>
          </a:p>
          <a:p>
            <a:pPr>
              <a:lnSpc>
                <a:spcPct val="130000"/>
              </a:lnSpc>
            </a:pPr>
            <a:r>
              <a:rPr lang="en-US" sz="2400" b="1" dirty="0">
                <a:solidFill>
                  <a:srgbClr val="090809"/>
                </a:solidFill>
                <a:latin typeface="Helvetica 65 Medium"/>
                <a:cs typeface="Aharoni" pitchFamily="2" charset="-79"/>
              </a:rPr>
              <a:t>The Webinar will begin in 3 minutes</a:t>
            </a:r>
            <a:br>
              <a:rPr lang="en-US" sz="2400" b="1" dirty="0">
                <a:solidFill>
                  <a:srgbClr val="090809"/>
                </a:solidFill>
                <a:latin typeface="Helvetica 65 Medium"/>
                <a:cs typeface="Aharoni" pitchFamily="2" charset="-79"/>
              </a:rPr>
            </a:br>
            <a:r>
              <a:rPr lang="en-US" sz="2400" b="1" dirty="0">
                <a:solidFill>
                  <a:srgbClr val="090809"/>
                </a:solidFill>
                <a:latin typeface="Helvetica 65 Medium"/>
                <a:cs typeface="Aharoni" pitchFamily="2" charset="-79"/>
              </a:rPr>
              <a:t>Please Stand by</a:t>
            </a:r>
          </a:p>
        </p:txBody>
      </p:sp>
      <p:pic>
        <p:nvPicPr>
          <p:cNvPr id="2" name="Picture 1"/>
          <p:cNvPicPr>
            <a:picLocks noChangeAspect="1"/>
          </p:cNvPicPr>
          <p:nvPr/>
        </p:nvPicPr>
        <p:blipFill>
          <a:blip r:embed="rId16"/>
          <a:stretch>
            <a:fillRect/>
          </a:stretch>
        </p:blipFill>
        <p:spPr>
          <a:xfrm>
            <a:off x="4406" y="1031018"/>
            <a:ext cx="4928883" cy="918472"/>
          </a:xfrm>
          <a:prstGeom prst="rect">
            <a:avLst/>
          </a:prstGeom>
        </p:spPr>
      </p:pic>
      <p:sp>
        <p:nvSpPr>
          <p:cNvPr id="31" name="Subtitle 2"/>
          <p:cNvSpPr txBox="1">
            <a:spLocks/>
          </p:cNvSpPr>
          <p:nvPr/>
        </p:nvSpPr>
        <p:spPr>
          <a:xfrm>
            <a:off x="103502" y="1039096"/>
            <a:ext cx="4704691" cy="91847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Create Your Match 7 </a:t>
            </a:r>
            <a:br>
              <a:rPr lang="en-US" sz="2400" b="1" spc="300" dirty="0">
                <a:solidFill>
                  <a:schemeClr val="bg2"/>
                </a:solidFill>
                <a:latin typeface="Gill Sans MT"/>
                <a:cs typeface="Gill Sans MT"/>
              </a:rPr>
            </a:br>
            <a:r>
              <a:rPr lang="en-US" sz="2400" b="1" spc="300" dirty="0">
                <a:solidFill>
                  <a:schemeClr val="bg2"/>
                </a:solidFill>
                <a:latin typeface="Gill Sans MT"/>
                <a:cs typeface="Gill Sans MT"/>
              </a:rPr>
              <a:t>Information Session</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254388997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04800" y="1183066"/>
            <a:ext cx="4267200" cy="5170431"/>
          </a:xfrm>
        </p:spPr>
        <p:txBody>
          <a:bodyPr>
            <a:noAutofit/>
          </a:bodyPr>
          <a:lstStyle/>
          <a:p>
            <a:pPr>
              <a:lnSpc>
                <a:spcPct val="130000"/>
              </a:lnSpc>
            </a:pPr>
            <a:r>
              <a:rPr lang="en-US" sz="2800" b="1" u="sng" dirty="0">
                <a:solidFill>
                  <a:srgbClr val="090809"/>
                </a:solidFill>
                <a:latin typeface="Helvetica 65 Medium"/>
                <a:cs typeface="Aharoni" pitchFamily="2" charset="-79"/>
              </a:rPr>
              <a:t>Phase 1</a:t>
            </a:r>
          </a:p>
          <a:p>
            <a:pPr marL="457200" indent="-457200" algn="l">
              <a:buFont typeface="Arial" pitchFamily="34" charset="0"/>
              <a:buChar char="•"/>
            </a:pPr>
            <a:r>
              <a:rPr lang="en-US" sz="2400" dirty="0">
                <a:solidFill>
                  <a:schemeClr val="tx1"/>
                </a:solidFill>
              </a:rPr>
              <a:t>Start cultivating major donors now </a:t>
            </a:r>
          </a:p>
          <a:p>
            <a:pPr marL="457200" indent="-457200" algn="l">
              <a:buFont typeface="Arial" pitchFamily="34" charset="0"/>
              <a:buChar char="•"/>
            </a:pPr>
            <a:r>
              <a:rPr lang="en-US" sz="2400" dirty="0">
                <a:solidFill>
                  <a:schemeClr val="tx1"/>
                </a:solidFill>
              </a:rPr>
              <a:t>Make a fundraising plan with your mentor </a:t>
            </a:r>
          </a:p>
          <a:p>
            <a:pPr marL="457200" indent="-457200" algn="l">
              <a:buFont typeface="Arial" pitchFamily="34" charset="0"/>
              <a:buChar char="•"/>
            </a:pPr>
            <a:r>
              <a:rPr lang="en-US" sz="2400" dirty="0">
                <a:solidFill>
                  <a:schemeClr val="tx1"/>
                </a:solidFill>
              </a:rPr>
              <a:t>Use the JCamp180 1:1 match to attract these gifts</a:t>
            </a:r>
          </a:p>
        </p:txBody>
      </p:sp>
      <p:pic>
        <p:nvPicPr>
          <p:cNvPr id="2" name="Picture 1"/>
          <p:cNvPicPr>
            <a:picLocks noChangeAspect="1"/>
          </p:cNvPicPr>
          <p:nvPr/>
        </p:nvPicPr>
        <p:blipFill>
          <a:blip r:embed="rId16"/>
          <a:stretch>
            <a:fillRect/>
          </a:stretch>
        </p:blipFill>
        <p:spPr>
          <a:xfrm>
            <a:off x="0" y="381000"/>
            <a:ext cx="3720000" cy="602559"/>
          </a:xfrm>
          <a:prstGeom prst="rect">
            <a:avLst/>
          </a:prstGeom>
        </p:spPr>
      </p:pic>
      <p:sp>
        <p:nvSpPr>
          <p:cNvPr id="31" name="Subtitle 2"/>
          <p:cNvSpPr txBox="1">
            <a:spLocks/>
          </p:cNvSpPr>
          <p:nvPr/>
        </p:nvSpPr>
        <p:spPr>
          <a:xfrm>
            <a:off x="-20595" y="476543"/>
            <a:ext cx="3751082"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Fundraising Hints:</a:t>
            </a:r>
          </a:p>
          <a:p>
            <a:pPr algn="l"/>
            <a:endParaRPr lang="en-US" sz="1400" spc="300" dirty="0">
              <a:solidFill>
                <a:schemeClr val="bg2"/>
              </a:solidFill>
              <a:latin typeface="Arial"/>
              <a:cs typeface="Arial"/>
            </a:endParaRPr>
          </a:p>
        </p:txBody>
      </p:sp>
      <p:sp>
        <p:nvSpPr>
          <p:cNvPr id="24" name="Subtitle 2"/>
          <p:cNvSpPr txBox="1">
            <a:spLocks/>
          </p:cNvSpPr>
          <p:nvPr/>
        </p:nvSpPr>
        <p:spPr>
          <a:xfrm>
            <a:off x="4571998" y="1161195"/>
            <a:ext cx="4419602" cy="517043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30000"/>
              </a:lnSpc>
            </a:pPr>
            <a:r>
              <a:rPr lang="en-US" sz="2800" b="1" u="sng" dirty="0">
                <a:solidFill>
                  <a:srgbClr val="090809"/>
                </a:solidFill>
                <a:latin typeface="Helvetica 65 Medium"/>
                <a:cs typeface="Aharoni" pitchFamily="2" charset="-79"/>
              </a:rPr>
              <a:t>Phase 2</a:t>
            </a:r>
          </a:p>
          <a:p>
            <a:pPr marL="457200" indent="-457200" algn="l">
              <a:buFont typeface="Arial" pitchFamily="34" charset="0"/>
              <a:buChar char="•"/>
            </a:pPr>
            <a:r>
              <a:rPr lang="en-US" sz="2400" dirty="0">
                <a:solidFill>
                  <a:schemeClr val="tx1"/>
                </a:solidFill>
              </a:rPr>
              <a:t>Start asking for and collecting pledges on phase 2 gifts as soon as possible.</a:t>
            </a:r>
          </a:p>
          <a:p>
            <a:pPr marL="457200" indent="-457200" algn="l">
              <a:buFont typeface="Arial" pitchFamily="34" charset="0"/>
              <a:buChar char="•"/>
            </a:pPr>
            <a:r>
              <a:rPr lang="en-US" sz="2400" dirty="0">
                <a:solidFill>
                  <a:schemeClr val="tx1"/>
                </a:solidFill>
              </a:rPr>
              <a:t>Use visits to camp next summer to inspire Phase 2 gifts from grandparents, parents, and alumni</a:t>
            </a:r>
          </a:p>
        </p:txBody>
      </p:sp>
    </p:spTree>
    <p:extLst>
      <p:ext uri="{BB962C8B-B14F-4D97-AF65-F5344CB8AC3E}">
        <p14:creationId xmlns:p14="http://schemas.microsoft.com/office/powerpoint/2010/main" val="1833270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04800" y="1183066"/>
            <a:ext cx="4267200" cy="5170431"/>
          </a:xfrm>
        </p:spPr>
        <p:txBody>
          <a:bodyPr>
            <a:noAutofit/>
          </a:bodyPr>
          <a:lstStyle/>
          <a:p>
            <a:pPr>
              <a:lnSpc>
                <a:spcPct val="130000"/>
              </a:lnSpc>
            </a:pPr>
            <a:r>
              <a:rPr lang="en-US" sz="2800" b="1" u="sng" dirty="0">
                <a:solidFill>
                  <a:srgbClr val="090809"/>
                </a:solidFill>
                <a:latin typeface="Helvetica 65 Medium"/>
                <a:cs typeface="Aharoni" pitchFamily="2" charset="-79"/>
              </a:rPr>
              <a:t>Phase 1</a:t>
            </a:r>
          </a:p>
          <a:p>
            <a:pPr marL="457200" indent="-457200" algn="l">
              <a:buFont typeface="Arial" pitchFamily="34" charset="0"/>
              <a:buChar char="•"/>
            </a:pPr>
            <a:r>
              <a:rPr lang="en-US" sz="2400" dirty="0">
                <a:solidFill>
                  <a:schemeClr val="tx1"/>
                </a:solidFill>
              </a:rPr>
              <a:t>Incorporate Create your Match into your 2019 annual fundraising strategy</a:t>
            </a:r>
          </a:p>
          <a:p>
            <a:pPr marL="457200" indent="-457200" algn="l">
              <a:buFont typeface="Arial" pitchFamily="34" charset="0"/>
              <a:buChar char="•"/>
            </a:pPr>
            <a:r>
              <a:rPr lang="en-US" sz="2400" dirty="0">
                <a:solidFill>
                  <a:schemeClr val="tx1"/>
                </a:solidFill>
              </a:rPr>
              <a:t>Gift payments can extend over two calendar (tax) years (2018 and 2019)</a:t>
            </a:r>
          </a:p>
        </p:txBody>
      </p:sp>
      <p:pic>
        <p:nvPicPr>
          <p:cNvPr id="2" name="Picture 1"/>
          <p:cNvPicPr>
            <a:picLocks noChangeAspect="1"/>
          </p:cNvPicPr>
          <p:nvPr/>
        </p:nvPicPr>
        <p:blipFill>
          <a:blip r:embed="rId16"/>
          <a:stretch>
            <a:fillRect/>
          </a:stretch>
        </p:blipFill>
        <p:spPr>
          <a:xfrm>
            <a:off x="0" y="381000"/>
            <a:ext cx="3720000" cy="602559"/>
          </a:xfrm>
          <a:prstGeom prst="rect">
            <a:avLst/>
          </a:prstGeom>
        </p:spPr>
      </p:pic>
      <p:sp>
        <p:nvSpPr>
          <p:cNvPr id="31" name="Subtitle 2"/>
          <p:cNvSpPr txBox="1">
            <a:spLocks/>
          </p:cNvSpPr>
          <p:nvPr/>
        </p:nvSpPr>
        <p:spPr>
          <a:xfrm>
            <a:off x="-20595" y="476543"/>
            <a:ext cx="3751082"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Fundraising Hints:</a:t>
            </a:r>
          </a:p>
          <a:p>
            <a:pPr algn="l"/>
            <a:endParaRPr lang="en-US" sz="1400" spc="300" dirty="0">
              <a:solidFill>
                <a:schemeClr val="bg2"/>
              </a:solidFill>
              <a:latin typeface="Arial"/>
              <a:cs typeface="Arial"/>
            </a:endParaRPr>
          </a:p>
        </p:txBody>
      </p:sp>
      <p:sp>
        <p:nvSpPr>
          <p:cNvPr id="24" name="Subtitle 2"/>
          <p:cNvSpPr txBox="1">
            <a:spLocks/>
          </p:cNvSpPr>
          <p:nvPr/>
        </p:nvSpPr>
        <p:spPr>
          <a:xfrm>
            <a:off x="4571998" y="1161195"/>
            <a:ext cx="4419602" cy="517043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30000"/>
              </a:lnSpc>
            </a:pPr>
            <a:r>
              <a:rPr lang="en-US" sz="2800" b="1" u="sng" dirty="0">
                <a:solidFill>
                  <a:srgbClr val="090809"/>
                </a:solidFill>
                <a:latin typeface="Helvetica 65 Medium"/>
                <a:cs typeface="Aharoni" pitchFamily="2" charset="-79"/>
              </a:rPr>
              <a:t>Phase 2</a:t>
            </a:r>
          </a:p>
          <a:p>
            <a:pPr marL="457200" indent="-457200" algn="l">
              <a:buFont typeface="Arial" pitchFamily="34" charset="0"/>
              <a:buChar char="•"/>
            </a:pPr>
            <a:r>
              <a:rPr lang="en-US" sz="2400" dirty="0">
                <a:solidFill>
                  <a:schemeClr val="tx1"/>
                </a:solidFill>
              </a:rPr>
              <a:t>Use scheduled credit card payments to the advantage of donors. </a:t>
            </a:r>
            <a:br>
              <a:rPr lang="en-US" sz="2400" dirty="0">
                <a:solidFill>
                  <a:schemeClr val="tx1"/>
                </a:solidFill>
              </a:rPr>
            </a:br>
            <a:r>
              <a:rPr lang="en-US" sz="2400" dirty="0">
                <a:solidFill>
                  <a:schemeClr val="tx1"/>
                </a:solidFill>
              </a:rPr>
              <a:t>($3600 is $100 per month)  </a:t>
            </a:r>
            <a:br>
              <a:rPr lang="en-US" sz="2400" dirty="0">
                <a:solidFill>
                  <a:schemeClr val="tx1"/>
                </a:solidFill>
              </a:rPr>
            </a:br>
            <a:r>
              <a:rPr lang="en-US" sz="2400" dirty="0">
                <a:solidFill>
                  <a:srgbClr val="FF0000"/>
                </a:solidFill>
              </a:rPr>
              <a:t>To encourage recurring credit card gifts we will match these gifts on a quarterly basis.</a:t>
            </a:r>
          </a:p>
          <a:p>
            <a:pPr marL="457200" indent="-457200" algn="l">
              <a:buFont typeface="Arial" pitchFamily="34" charset="0"/>
              <a:buChar char="•"/>
            </a:pPr>
            <a:r>
              <a:rPr lang="en-US" sz="2400" dirty="0">
                <a:solidFill>
                  <a:schemeClr val="tx1"/>
                </a:solidFill>
              </a:rPr>
              <a:t>Identify a major donor to help “close” phase 2 to finish (before Aug 31. 2019). </a:t>
            </a:r>
          </a:p>
          <a:p>
            <a:pPr marL="457200" indent="-457200" algn="l">
              <a:buFont typeface="Arial" pitchFamily="34" charset="0"/>
              <a:buChar char="•"/>
            </a:pPr>
            <a:r>
              <a:rPr lang="en-US" sz="2400" dirty="0">
                <a:solidFill>
                  <a:schemeClr val="tx1"/>
                </a:solidFill>
              </a:rPr>
              <a:t>Payments can extend over four tax years (2018-2021)</a:t>
            </a:r>
          </a:p>
          <a:p>
            <a:pPr algn="l"/>
            <a:endParaRPr lang="en-US" sz="2400" dirty="0">
              <a:solidFill>
                <a:schemeClr val="tx1"/>
              </a:solidFill>
            </a:endParaRPr>
          </a:p>
        </p:txBody>
      </p:sp>
    </p:spTree>
    <p:extLst>
      <p:ext uri="{BB962C8B-B14F-4D97-AF65-F5344CB8AC3E}">
        <p14:creationId xmlns:p14="http://schemas.microsoft.com/office/powerpoint/2010/main" val="756455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872319" y="1757273"/>
            <a:ext cx="7298435" cy="3926921"/>
          </a:xfrm>
        </p:spPr>
        <p:txBody>
          <a:bodyPr>
            <a:noAutofit/>
          </a:bodyPr>
          <a:lstStyle/>
          <a:p>
            <a:pPr marL="457200" indent="-457200" algn="l">
              <a:buFont typeface="Arial" pitchFamily="34" charset="0"/>
              <a:buChar char="•"/>
            </a:pPr>
            <a:r>
              <a:rPr lang="en-US" dirty="0">
                <a:solidFill>
                  <a:schemeClr val="tx1"/>
                </a:solidFill>
              </a:rPr>
              <a:t>All JCamp180 grants are administered through our on-line Grants Administration system.</a:t>
            </a:r>
          </a:p>
          <a:p>
            <a:pPr marL="457200" indent="-457200" algn="l">
              <a:buFont typeface="Arial" pitchFamily="34" charset="0"/>
              <a:buChar char="•"/>
            </a:pPr>
            <a:r>
              <a:rPr lang="en-US" dirty="0">
                <a:solidFill>
                  <a:schemeClr val="tx1"/>
                </a:solidFill>
              </a:rPr>
              <a:t>Requires that you create an account</a:t>
            </a:r>
          </a:p>
          <a:p>
            <a:pPr marL="457200" indent="-457200" algn="l">
              <a:buFont typeface="Arial" pitchFamily="34" charset="0"/>
              <a:buChar char="•"/>
            </a:pPr>
            <a:r>
              <a:rPr lang="en-US" dirty="0">
                <a:solidFill>
                  <a:schemeClr val="tx1"/>
                </a:solidFill>
              </a:rPr>
              <a:t>Documents are to be uploaded through the website.</a:t>
            </a:r>
          </a:p>
        </p:txBody>
      </p:sp>
      <p:pic>
        <p:nvPicPr>
          <p:cNvPr id="2" name="Picture 1"/>
          <p:cNvPicPr>
            <a:picLocks noChangeAspect="1"/>
          </p:cNvPicPr>
          <p:nvPr/>
        </p:nvPicPr>
        <p:blipFill>
          <a:blip r:embed="rId16"/>
          <a:stretch>
            <a:fillRect/>
          </a:stretch>
        </p:blipFill>
        <p:spPr>
          <a:xfrm>
            <a:off x="-21563" y="394715"/>
            <a:ext cx="4351997" cy="588844"/>
          </a:xfrm>
          <a:prstGeom prst="rect">
            <a:avLst/>
          </a:prstGeom>
        </p:spPr>
      </p:pic>
      <p:sp>
        <p:nvSpPr>
          <p:cNvPr id="31" name="Subtitle 2"/>
          <p:cNvSpPr txBox="1">
            <a:spLocks/>
          </p:cNvSpPr>
          <p:nvPr/>
        </p:nvSpPr>
        <p:spPr>
          <a:xfrm>
            <a:off x="5502" y="507891"/>
            <a:ext cx="4330434"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200" b="1" spc="300" dirty="0">
                <a:solidFill>
                  <a:schemeClr val="bg2"/>
                </a:solidFill>
                <a:latin typeface="Gill Sans MT"/>
                <a:cs typeface="Gill Sans MT"/>
              </a:rPr>
              <a:t>Grant Administration:</a:t>
            </a:r>
          </a:p>
        </p:txBody>
      </p:sp>
    </p:spTree>
    <p:extLst>
      <p:ext uri="{BB962C8B-B14F-4D97-AF65-F5344CB8AC3E}">
        <p14:creationId xmlns:p14="http://schemas.microsoft.com/office/powerpoint/2010/main" val="1277350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838199" y="1178479"/>
            <a:ext cx="7298435" cy="5170431"/>
          </a:xfrm>
        </p:spPr>
        <p:txBody>
          <a:bodyPr>
            <a:noAutofit/>
          </a:bodyPr>
          <a:lstStyle/>
          <a:p>
            <a:r>
              <a:rPr lang="en-US" sz="2400" dirty="0">
                <a:solidFill>
                  <a:schemeClr val="tx1"/>
                </a:solidFill>
              </a:rPr>
              <a:t>There are three steps you need to take to participate in JCamp 180 matching grants using our on-line grants administration system:</a:t>
            </a:r>
          </a:p>
          <a:p>
            <a:pPr marL="514350" indent="-514350" algn="l">
              <a:buAutoNum type="arabicPeriod"/>
            </a:pPr>
            <a:r>
              <a:rPr lang="en-US" sz="2000" dirty="0">
                <a:solidFill>
                  <a:schemeClr val="tx1"/>
                </a:solidFill>
              </a:rPr>
              <a:t>Create an account  (only need to do this once)</a:t>
            </a:r>
            <a:br>
              <a:rPr lang="en-US" sz="2000" dirty="0">
                <a:solidFill>
                  <a:schemeClr val="tx1"/>
                </a:solidFill>
              </a:rPr>
            </a:br>
            <a:r>
              <a:rPr lang="en-US" sz="2000" dirty="0">
                <a:solidFill>
                  <a:schemeClr val="tx1"/>
                </a:solidFill>
              </a:rPr>
              <a:t> 	</a:t>
            </a:r>
            <a:r>
              <a:rPr lang="en-US" sz="2000" dirty="0">
                <a:solidFill>
                  <a:srgbClr val="FF0000"/>
                </a:solidFill>
              </a:rPr>
              <a:t>Your camp should already have an account from MYM 7</a:t>
            </a:r>
          </a:p>
          <a:p>
            <a:pPr marL="514350" indent="-514350" algn="l">
              <a:buAutoNum type="arabicPeriod"/>
            </a:pPr>
            <a:r>
              <a:rPr lang="en-US" sz="2000" dirty="0">
                <a:solidFill>
                  <a:schemeClr val="tx1"/>
                </a:solidFill>
              </a:rPr>
              <a:t>Register for CYM 7 (once for each matching grant program)</a:t>
            </a:r>
            <a:br>
              <a:rPr lang="en-US" sz="2000" dirty="0">
                <a:solidFill>
                  <a:schemeClr val="tx1"/>
                </a:solidFill>
              </a:rPr>
            </a:br>
            <a:r>
              <a:rPr lang="en-US" sz="2000" dirty="0">
                <a:solidFill>
                  <a:schemeClr val="tx1"/>
                </a:solidFill>
              </a:rPr>
              <a:t> 	Plan on doing this soon</a:t>
            </a:r>
            <a:br>
              <a:rPr lang="en-US" sz="2000" dirty="0">
                <a:solidFill>
                  <a:schemeClr val="tx1"/>
                </a:solidFill>
              </a:rPr>
            </a:br>
            <a:r>
              <a:rPr lang="en-US" sz="2000" dirty="0">
                <a:solidFill>
                  <a:schemeClr val="tx1"/>
                </a:solidFill>
              </a:rPr>
              <a:t> 	Process shown on 3 subsequent slides</a:t>
            </a:r>
          </a:p>
          <a:p>
            <a:pPr marL="514350" indent="-514350" algn="l">
              <a:buAutoNum type="arabicPeriod"/>
            </a:pPr>
            <a:r>
              <a:rPr lang="en-US" sz="2000" dirty="0">
                <a:solidFill>
                  <a:schemeClr val="tx1"/>
                </a:solidFill>
              </a:rPr>
              <a:t>Submit pledges and payment support for reimbursement</a:t>
            </a:r>
            <a:br>
              <a:rPr lang="en-US" sz="2000" dirty="0">
                <a:solidFill>
                  <a:schemeClr val="tx1"/>
                </a:solidFill>
              </a:rPr>
            </a:br>
            <a:r>
              <a:rPr lang="en-US" sz="2000" dirty="0">
                <a:solidFill>
                  <a:schemeClr val="tx1"/>
                </a:solidFill>
              </a:rPr>
              <a:t> 	Plan to do this every 3 months </a:t>
            </a:r>
            <a:br>
              <a:rPr lang="en-US" sz="2000" dirty="0">
                <a:solidFill>
                  <a:schemeClr val="tx1"/>
                </a:solidFill>
              </a:rPr>
            </a:br>
            <a:r>
              <a:rPr lang="en-US" sz="2000" dirty="0">
                <a:solidFill>
                  <a:schemeClr val="tx1"/>
                </a:solidFill>
              </a:rPr>
              <a:t>                as pledges and gifts are received</a:t>
            </a:r>
            <a:br>
              <a:rPr lang="en-US" sz="2000" dirty="0">
                <a:solidFill>
                  <a:schemeClr val="tx1"/>
                </a:solidFill>
              </a:rPr>
            </a:br>
            <a:r>
              <a:rPr lang="en-US" sz="2000" dirty="0">
                <a:solidFill>
                  <a:schemeClr val="tx1"/>
                </a:solidFill>
              </a:rPr>
              <a:t> 	Shown on 7 subsequent slides</a:t>
            </a:r>
            <a:endParaRPr lang="en-US" sz="1100" dirty="0">
              <a:solidFill>
                <a:srgbClr val="1F497D"/>
              </a:solidFill>
            </a:endParaRPr>
          </a:p>
        </p:txBody>
      </p:sp>
      <p:pic>
        <p:nvPicPr>
          <p:cNvPr id="2" name="Picture 1"/>
          <p:cNvPicPr>
            <a:picLocks noChangeAspect="1"/>
          </p:cNvPicPr>
          <p:nvPr/>
        </p:nvPicPr>
        <p:blipFill>
          <a:blip r:embed="rId16"/>
          <a:stretch>
            <a:fillRect/>
          </a:stretch>
        </p:blipFill>
        <p:spPr>
          <a:xfrm>
            <a:off x="-21563" y="394715"/>
            <a:ext cx="4351997" cy="588844"/>
          </a:xfrm>
          <a:prstGeom prst="rect">
            <a:avLst/>
          </a:prstGeom>
        </p:spPr>
      </p:pic>
      <p:sp>
        <p:nvSpPr>
          <p:cNvPr id="31" name="Subtitle 2"/>
          <p:cNvSpPr txBox="1">
            <a:spLocks/>
          </p:cNvSpPr>
          <p:nvPr/>
        </p:nvSpPr>
        <p:spPr>
          <a:xfrm>
            <a:off x="5502" y="507891"/>
            <a:ext cx="4330434"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200" b="1" spc="300" dirty="0">
                <a:solidFill>
                  <a:schemeClr val="bg2"/>
                </a:solidFill>
                <a:latin typeface="Gill Sans MT"/>
                <a:cs typeface="Gill Sans MT"/>
              </a:rPr>
              <a:t>Grant Administration:</a:t>
            </a:r>
          </a:p>
        </p:txBody>
      </p:sp>
    </p:spTree>
    <p:extLst>
      <p:ext uri="{BB962C8B-B14F-4D97-AF65-F5344CB8AC3E}">
        <p14:creationId xmlns:p14="http://schemas.microsoft.com/office/powerpoint/2010/main" val="1522124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81000" y="1160597"/>
            <a:ext cx="8077199" cy="5188314"/>
          </a:xfrm>
        </p:spPr>
        <p:txBody>
          <a:bodyPr>
            <a:noAutofit/>
          </a:bodyPr>
          <a:lstStyle/>
          <a:p>
            <a:pPr lvl="1"/>
            <a:r>
              <a:rPr lang="en-US" dirty="0">
                <a:solidFill>
                  <a:schemeClr val="tx1"/>
                </a:solidFill>
              </a:rPr>
              <a:t>How to create an account </a:t>
            </a:r>
            <a:br>
              <a:rPr lang="en-US" dirty="0">
                <a:solidFill>
                  <a:schemeClr val="tx1"/>
                </a:solidFill>
              </a:rPr>
            </a:br>
            <a:r>
              <a:rPr lang="en-US" dirty="0">
                <a:solidFill>
                  <a:schemeClr val="tx1"/>
                </a:solidFill>
              </a:rPr>
              <a:t>on the on-line grant reporting system</a:t>
            </a:r>
            <a:br>
              <a:rPr lang="en-US" dirty="0">
                <a:solidFill>
                  <a:schemeClr val="tx1"/>
                </a:solidFill>
              </a:rPr>
            </a:br>
            <a:endParaRPr lang="en-US" dirty="0">
              <a:solidFill>
                <a:schemeClr val="tx1"/>
              </a:solidFill>
            </a:endParaRPr>
          </a:p>
          <a:p>
            <a:pPr lvl="1"/>
            <a:r>
              <a:rPr lang="en-US" sz="1600" i="1" dirty="0">
                <a:solidFill>
                  <a:schemeClr val="tx1"/>
                </a:solidFill>
              </a:rPr>
              <a:t>Open the home page of the JCamp 180 website: </a:t>
            </a:r>
            <a:r>
              <a:rPr lang="en-US" sz="1600" i="1" dirty="0">
                <a:solidFill>
                  <a:schemeClr val="tx1"/>
                </a:solidFill>
                <a:hlinkClick r:id="rId16"/>
              </a:rPr>
              <a:t>www.jcamp180.org</a:t>
            </a:r>
            <a:endParaRPr lang="en-US" sz="1600" i="1" dirty="0">
              <a:solidFill>
                <a:schemeClr val="tx1"/>
              </a:solidFill>
            </a:endParaRPr>
          </a:p>
          <a:p>
            <a:pPr lvl="1"/>
            <a:r>
              <a:rPr lang="en-US" sz="1600" i="1" dirty="0">
                <a:solidFill>
                  <a:schemeClr val="tx1"/>
                </a:solidFill>
              </a:rPr>
              <a:t>Scroll to the bottom of the home page</a:t>
            </a:r>
          </a:p>
          <a:p>
            <a:pPr lvl="1"/>
            <a:r>
              <a:rPr lang="en-US" sz="1600" i="1" dirty="0">
                <a:solidFill>
                  <a:schemeClr val="tx1"/>
                </a:solidFill>
              </a:rPr>
              <a:t>Click on the LOGIN button</a:t>
            </a:r>
          </a:p>
          <a:p>
            <a:pPr algn="l"/>
            <a:endParaRPr lang="en-US" dirty="0">
              <a:solidFill>
                <a:schemeClr val="tx1"/>
              </a:solidFill>
            </a:endParaRPr>
          </a:p>
        </p:txBody>
      </p:sp>
      <p:pic>
        <p:nvPicPr>
          <p:cNvPr id="2" name="Picture 1"/>
          <p:cNvPicPr>
            <a:picLocks noChangeAspect="1"/>
          </p:cNvPicPr>
          <p:nvPr/>
        </p:nvPicPr>
        <p:blipFill>
          <a:blip r:embed="rId17"/>
          <a:stretch>
            <a:fillRect/>
          </a:stretch>
        </p:blipFill>
        <p:spPr>
          <a:xfrm>
            <a:off x="-2" y="394715"/>
            <a:ext cx="4038602" cy="588844"/>
          </a:xfrm>
          <a:prstGeom prst="rect">
            <a:avLst/>
          </a:prstGeom>
        </p:spPr>
      </p:pic>
      <p:sp>
        <p:nvSpPr>
          <p:cNvPr id="31" name="Subtitle 2"/>
          <p:cNvSpPr txBox="1">
            <a:spLocks/>
          </p:cNvSpPr>
          <p:nvPr/>
        </p:nvSpPr>
        <p:spPr>
          <a:xfrm>
            <a:off x="-2" y="475367"/>
            <a:ext cx="4038602" cy="668312"/>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Grant Administration: How to create an account </a:t>
            </a:r>
          </a:p>
          <a:p>
            <a:pPr algn="l"/>
            <a:endParaRPr lang="en-US" sz="2400" b="1" spc="300" dirty="0">
              <a:solidFill>
                <a:schemeClr val="bg2"/>
              </a:solidFill>
              <a:latin typeface="Gill Sans MT"/>
              <a:cs typeface="Gill Sans MT"/>
            </a:endParaRPr>
          </a:p>
          <a:p>
            <a:pPr algn="l"/>
            <a:endParaRPr lang="en-US" sz="2400" b="1" spc="300" dirty="0">
              <a:solidFill>
                <a:schemeClr val="bg2"/>
              </a:solidFill>
              <a:latin typeface="Gill Sans MT"/>
              <a:cs typeface="Gill Sans MT"/>
            </a:endParaRPr>
          </a:p>
          <a:p>
            <a:pPr algn="l"/>
            <a:endParaRPr lang="en-US" sz="1400" spc="300" dirty="0">
              <a:solidFill>
                <a:schemeClr val="bg2"/>
              </a:solidFill>
              <a:latin typeface="Arial"/>
              <a:cs typeface="Arial"/>
            </a:endParaRPr>
          </a:p>
        </p:txBody>
      </p:sp>
      <p:pic>
        <p:nvPicPr>
          <p:cNvPr id="4" name="Picture 3">
            <a:extLst>
              <a:ext uri="{FF2B5EF4-FFF2-40B4-BE49-F238E27FC236}">
                <a16:creationId xmlns:a16="http://schemas.microsoft.com/office/drawing/2014/main" id="{13C53DE4-D219-408A-885A-04EB2530853B}"/>
              </a:ext>
            </a:extLst>
          </p:cNvPr>
          <p:cNvPicPr>
            <a:picLocks noChangeAspect="1"/>
          </p:cNvPicPr>
          <p:nvPr/>
        </p:nvPicPr>
        <p:blipFill>
          <a:blip r:embed="rId18"/>
          <a:stretch>
            <a:fillRect/>
          </a:stretch>
        </p:blipFill>
        <p:spPr>
          <a:xfrm>
            <a:off x="2893141" y="3429000"/>
            <a:ext cx="3533037" cy="2622831"/>
          </a:xfrm>
          <a:prstGeom prst="rect">
            <a:avLst/>
          </a:prstGeom>
        </p:spPr>
      </p:pic>
      <p:sp>
        <p:nvSpPr>
          <p:cNvPr id="5" name="Arrow: Right 4">
            <a:extLst>
              <a:ext uri="{FF2B5EF4-FFF2-40B4-BE49-F238E27FC236}">
                <a16:creationId xmlns:a16="http://schemas.microsoft.com/office/drawing/2014/main" id="{CB6B08AC-7D77-41AF-9784-E2F24A7517C4}"/>
              </a:ext>
            </a:extLst>
          </p:cNvPr>
          <p:cNvSpPr/>
          <p:nvPr/>
        </p:nvSpPr>
        <p:spPr>
          <a:xfrm>
            <a:off x="2649939" y="5232694"/>
            <a:ext cx="672298" cy="268164"/>
          </a:xfrm>
          <a:prstGeom prst="rightArrow">
            <a:avLst>
              <a:gd name="adj1" fmla="val 50000"/>
              <a:gd name="adj2" fmla="val 6406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322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2" y="442173"/>
            <a:ext cx="4038602" cy="588844"/>
          </a:xfrm>
          <a:prstGeom prst="rect">
            <a:avLst/>
          </a:prstGeom>
        </p:spPr>
      </p:pic>
      <p:sp>
        <p:nvSpPr>
          <p:cNvPr id="31" name="Subtitle 2"/>
          <p:cNvSpPr txBox="1">
            <a:spLocks/>
          </p:cNvSpPr>
          <p:nvPr/>
        </p:nvSpPr>
        <p:spPr>
          <a:xfrm>
            <a:off x="-2" y="475367"/>
            <a:ext cx="4038602" cy="668312"/>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Grant Administration: How to create an account </a:t>
            </a:r>
          </a:p>
          <a:p>
            <a:pPr algn="l"/>
            <a:endParaRPr lang="en-US" sz="2400" b="1" spc="300" dirty="0">
              <a:solidFill>
                <a:schemeClr val="bg2"/>
              </a:solidFill>
              <a:latin typeface="Gill Sans MT"/>
              <a:cs typeface="Gill Sans MT"/>
            </a:endParaRPr>
          </a:p>
          <a:p>
            <a:pPr algn="l"/>
            <a:endParaRPr lang="en-US" sz="1400" spc="300" dirty="0">
              <a:solidFill>
                <a:schemeClr val="bg2"/>
              </a:solidFill>
              <a:latin typeface="Arial"/>
              <a:cs typeface="Arial"/>
            </a:endParaRPr>
          </a:p>
        </p:txBody>
      </p:sp>
      <p:pic>
        <p:nvPicPr>
          <p:cNvPr id="4" name="Picture 3">
            <a:extLst>
              <a:ext uri="{FF2B5EF4-FFF2-40B4-BE49-F238E27FC236}">
                <a16:creationId xmlns:a16="http://schemas.microsoft.com/office/drawing/2014/main" id="{C4396A4B-AA2B-4AB7-869A-2F2016A1B78E}"/>
              </a:ext>
            </a:extLst>
          </p:cNvPr>
          <p:cNvPicPr>
            <a:picLocks noChangeAspect="1"/>
          </p:cNvPicPr>
          <p:nvPr/>
        </p:nvPicPr>
        <p:blipFill>
          <a:blip r:embed="rId17"/>
          <a:stretch>
            <a:fillRect/>
          </a:stretch>
        </p:blipFill>
        <p:spPr>
          <a:xfrm>
            <a:off x="2155963" y="2224656"/>
            <a:ext cx="5834349" cy="3874008"/>
          </a:xfrm>
          <a:prstGeom prst="rect">
            <a:avLst/>
          </a:prstGeom>
        </p:spPr>
      </p:pic>
      <p:sp>
        <p:nvSpPr>
          <p:cNvPr id="7" name="TextBox 6">
            <a:extLst>
              <a:ext uri="{FF2B5EF4-FFF2-40B4-BE49-F238E27FC236}">
                <a16:creationId xmlns:a16="http://schemas.microsoft.com/office/drawing/2014/main" id="{B582462E-79FD-45E5-A273-1FA51FBB82A4}"/>
              </a:ext>
            </a:extLst>
          </p:cNvPr>
          <p:cNvSpPr txBox="1"/>
          <p:nvPr/>
        </p:nvSpPr>
        <p:spPr>
          <a:xfrm>
            <a:off x="3129449" y="1647935"/>
            <a:ext cx="3887376" cy="369332"/>
          </a:xfrm>
          <a:prstGeom prst="rect">
            <a:avLst/>
          </a:prstGeom>
          <a:noFill/>
        </p:spPr>
        <p:txBody>
          <a:bodyPr wrap="square" rtlCol="0">
            <a:spAutoFit/>
          </a:bodyPr>
          <a:lstStyle/>
          <a:p>
            <a:r>
              <a:rPr lang="en-US" dirty="0"/>
              <a:t>Click on the “New Applicant” button</a:t>
            </a:r>
          </a:p>
        </p:txBody>
      </p:sp>
      <p:sp>
        <p:nvSpPr>
          <p:cNvPr id="24" name="Arrow: Right 23">
            <a:extLst>
              <a:ext uri="{FF2B5EF4-FFF2-40B4-BE49-F238E27FC236}">
                <a16:creationId xmlns:a16="http://schemas.microsoft.com/office/drawing/2014/main" id="{86B8454E-C46E-4AC3-BB93-155911F3590F}"/>
              </a:ext>
            </a:extLst>
          </p:cNvPr>
          <p:cNvSpPr/>
          <p:nvPr/>
        </p:nvSpPr>
        <p:spPr>
          <a:xfrm rot="1297434">
            <a:off x="3530954" y="5531309"/>
            <a:ext cx="672298" cy="268164"/>
          </a:xfrm>
          <a:prstGeom prst="rightArrow">
            <a:avLst>
              <a:gd name="adj1" fmla="val 50000"/>
              <a:gd name="adj2" fmla="val 6406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1501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2" y="442173"/>
            <a:ext cx="4038602" cy="588844"/>
          </a:xfrm>
          <a:prstGeom prst="rect">
            <a:avLst/>
          </a:prstGeom>
        </p:spPr>
      </p:pic>
      <p:sp>
        <p:nvSpPr>
          <p:cNvPr id="31" name="Subtitle 2"/>
          <p:cNvSpPr txBox="1">
            <a:spLocks/>
          </p:cNvSpPr>
          <p:nvPr/>
        </p:nvSpPr>
        <p:spPr>
          <a:xfrm>
            <a:off x="-2" y="475367"/>
            <a:ext cx="4038602" cy="668312"/>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Grant Administration: How to create an account </a:t>
            </a:r>
          </a:p>
          <a:p>
            <a:pPr algn="l"/>
            <a:endParaRPr lang="en-US" sz="2400" b="1" spc="300" dirty="0">
              <a:solidFill>
                <a:schemeClr val="bg2"/>
              </a:solidFill>
              <a:latin typeface="Gill Sans MT"/>
              <a:cs typeface="Gill Sans MT"/>
            </a:endParaRPr>
          </a:p>
          <a:p>
            <a:pPr algn="l"/>
            <a:endParaRPr lang="en-US" sz="1400" spc="300" dirty="0">
              <a:solidFill>
                <a:schemeClr val="bg2"/>
              </a:solidFill>
              <a:latin typeface="Arial"/>
              <a:cs typeface="Arial"/>
            </a:endParaRPr>
          </a:p>
        </p:txBody>
      </p:sp>
      <p:pic>
        <p:nvPicPr>
          <p:cNvPr id="4" name="Picture 3">
            <a:extLst>
              <a:ext uri="{FF2B5EF4-FFF2-40B4-BE49-F238E27FC236}">
                <a16:creationId xmlns:a16="http://schemas.microsoft.com/office/drawing/2014/main" id="{C4396A4B-AA2B-4AB7-869A-2F2016A1B78E}"/>
              </a:ext>
            </a:extLst>
          </p:cNvPr>
          <p:cNvPicPr>
            <a:picLocks noChangeAspect="1"/>
          </p:cNvPicPr>
          <p:nvPr/>
        </p:nvPicPr>
        <p:blipFill>
          <a:blip r:embed="rId17"/>
          <a:stretch>
            <a:fillRect/>
          </a:stretch>
        </p:blipFill>
        <p:spPr>
          <a:xfrm>
            <a:off x="2155962" y="2179638"/>
            <a:ext cx="5834349" cy="3874008"/>
          </a:xfrm>
          <a:prstGeom prst="rect">
            <a:avLst/>
          </a:prstGeom>
        </p:spPr>
      </p:pic>
      <p:sp>
        <p:nvSpPr>
          <p:cNvPr id="7" name="TextBox 6">
            <a:extLst>
              <a:ext uri="{FF2B5EF4-FFF2-40B4-BE49-F238E27FC236}">
                <a16:creationId xmlns:a16="http://schemas.microsoft.com/office/drawing/2014/main" id="{B582462E-79FD-45E5-A273-1FA51FBB82A4}"/>
              </a:ext>
            </a:extLst>
          </p:cNvPr>
          <p:cNvSpPr txBox="1"/>
          <p:nvPr/>
        </p:nvSpPr>
        <p:spPr>
          <a:xfrm>
            <a:off x="3129449" y="1647935"/>
            <a:ext cx="3887376" cy="369332"/>
          </a:xfrm>
          <a:prstGeom prst="rect">
            <a:avLst/>
          </a:prstGeom>
          <a:noFill/>
        </p:spPr>
        <p:txBody>
          <a:bodyPr wrap="square" rtlCol="0">
            <a:spAutoFit/>
          </a:bodyPr>
          <a:lstStyle/>
          <a:p>
            <a:r>
              <a:rPr lang="en-US" dirty="0"/>
              <a:t>Click on the “New Applicant” button</a:t>
            </a:r>
          </a:p>
        </p:txBody>
      </p:sp>
      <p:sp>
        <p:nvSpPr>
          <p:cNvPr id="24" name="Arrow: Right 23">
            <a:extLst>
              <a:ext uri="{FF2B5EF4-FFF2-40B4-BE49-F238E27FC236}">
                <a16:creationId xmlns:a16="http://schemas.microsoft.com/office/drawing/2014/main" id="{86B8454E-C46E-4AC3-BB93-155911F3590F}"/>
              </a:ext>
            </a:extLst>
          </p:cNvPr>
          <p:cNvSpPr/>
          <p:nvPr/>
        </p:nvSpPr>
        <p:spPr>
          <a:xfrm rot="1297434">
            <a:off x="3530954" y="5531309"/>
            <a:ext cx="672298" cy="268164"/>
          </a:xfrm>
          <a:prstGeom prst="rightArrow">
            <a:avLst>
              <a:gd name="adj1" fmla="val 50000"/>
              <a:gd name="adj2" fmla="val 6406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C77CB1-7AEC-463F-94B4-BB0FCE87FCDC}"/>
              </a:ext>
            </a:extLst>
          </p:cNvPr>
          <p:cNvSpPr txBox="1"/>
          <p:nvPr/>
        </p:nvSpPr>
        <p:spPr>
          <a:xfrm rot="20140332">
            <a:off x="2178762" y="4028022"/>
            <a:ext cx="5594959" cy="523220"/>
          </a:xfrm>
          <a:prstGeom prst="rect">
            <a:avLst/>
          </a:prstGeom>
          <a:solidFill>
            <a:schemeClr val="bg1"/>
          </a:solidFill>
        </p:spPr>
        <p:txBody>
          <a:bodyPr wrap="square" rtlCol="0">
            <a:spAutoFit/>
          </a:bodyPr>
          <a:lstStyle/>
          <a:p>
            <a:r>
              <a:rPr lang="en-US" sz="2800" dirty="0">
                <a:solidFill>
                  <a:srgbClr val="FF0000"/>
                </a:solidFill>
              </a:rPr>
              <a:t>You should not have to do this again</a:t>
            </a:r>
            <a:r>
              <a:rPr lang="en-US" sz="2400" dirty="0">
                <a:solidFill>
                  <a:srgbClr val="FF0000"/>
                </a:solidFill>
              </a:rPr>
              <a:t>!</a:t>
            </a:r>
          </a:p>
        </p:txBody>
      </p:sp>
    </p:spTree>
    <p:extLst>
      <p:ext uri="{BB962C8B-B14F-4D97-AF65-F5344CB8AC3E}">
        <p14:creationId xmlns:p14="http://schemas.microsoft.com/office/powerpoint/2010/main" val="24323819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81000" y="1305030"/>
            <a:ext cx="8077199" cy="5043880"/>
          </a:xfrm>
        </p:spPr>
        <p:txBody>
          <a:bodyPr>
            <a:noAutofit/>
          </a:bodyPr>
          <a:lstStyle/>
          <a:p>
            <a:pPr lvl="1"/>
            <a:r>
              <a:rPr lang="en-US" sz="2200" i="1" dirty="0">
                <a:solidFill>
                  <a:schemeClr val="tx1"/>
                </a:solidFill>
              </a:rPr>
              <a:t>To create an account, you will need to select “New Applicant”</a:t>
            </a:r>
          </a:p>
          <a:p>
            <a:pPr lvl="1"/>
            <a:endParaRPr lang="en-US" i="1" dirty="0">
              <a:solidFill>
                <a:schemeClr val="tx1"/>
              </a:solidFill>
            </a:endParaRPr>
          </a:p>
        </p:txBody>
      </p:sp>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Grant Administration:   How to create an account </a:t>
            </a:r>
          </a:p>
          <a:p>
            <a:pPr algn="l"/>
            <a:endParaRPr lang="en-US" sz="1400" spc="300" dirty="0">
              <a:solidFill>
                <a:schemeClr val="bg2"/>
              </a:solidFill>
              <a:latin typeface="Arial"/>
              <a:cs typeface="Arial"/>
            </a:endParaRPr>
          </a:p>
        </p:txBody>
      </p:sp>
      <p:pic>
        <p:nvPicPr>
          <p:cNvPr id="3" name="Picture 2"/>
          <p:cNvPicPr>
            <a:picLocks noChangeAspect="1"/>
          </p:cNvPicPr>
          <p:nvPr/>
        </p:nvPicPr>
        <p:blipFill>
          <a:blip r:embed="rId17"/>
          <a:stretch>
            <a:fillRect/>
          </a:stretch>
        </p:blipFill>
        <p:spPr>
          <a:xfrm>
            <a:off x="152399" y="2109765"/>
            <a:ext cx="4267200" cy="2809875"/>
          </a:xfrm>
          <a:prstGeom prst="rect">
            <a:avLst/>
          </a:prstGeom>
        </p:spPr>
      </p:pic>
      <p:pic>
        <p:nvPicPr>
          <p:cNvPr id="4" name="Picture 3"/>
          <p:cNvPicPr>
            <a:picLocks noChangeAspect="1"/>
          </p:cNvPicPr>
          <p:nvPr/>
        </p:nvPicPr>
        <p:blipFill>
          <a:blip r:embed="rId18"/>
          <a:stretch>
            <a:fillRect/>
          </a:stretch>
        </p:blipFill>
        <p:spPr>
          <a:xfrm>
            <a:off x="4799157" y="2109766"/>
            <a:ext cx="4268644" cy="2809875"/>
          </a:xfrm>
          <a:prstGeom prst="rect">
            <a:avLst/>
          </a:prstGeom>
        </p:spPr>
      </p:pic>
      <p:sp>
        <p:nvSpPr>
          <p:cNvPr id="5" name="Up Arrow 4"/>
          <p:cNvSpPr/>
          <p:nvPr/>
        </p:nvSpPr>
        <p:spPr>
          <a:xfrm rot="2688035">
            <a:off x="1140409" y="4437197"/>
            <a:ext cx="261558" cy="765885"/>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253018" y="5105400"/>
            <a:ext cx="2466981" cy="914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47800" y="5344135"/>
            <a:ext cx="2346678" cy="338554"/>
          </a:xfrm>
          <a:prstGeom prst="rect">
            <a:avLst/>
          </a:prstGeom>
          <a:noFill/>
        </p:spPr>
        <p:txBody>
          <a:bodyPr wrap="square" rtlCol="0">
            <a:spAutoFit/>
          </a:bodyPr>
          <a:lstStyle/>
          <a:p>
            <a:r>
              <a:rPr lang="en-US" sz="1600" b="1" dirty="0">
                <a:solidFill>
                  <a:schemeClr val="tx2"/>
                </a:solidFill>
              </a:rPr>
              <a:t>Select “New Applicant”</a:t>
            </a:r>
          </a:p>
        </p:txBody>
      </p:sp>
      <p:sp>
        <p:nvSpPr>
          <p:cNvPr id="26" name="Up Arrow 25"/>
          <p:cNvSpPr/>
          <p:nvPr/>
        </p:nvSpPr>
        <p:spPr>
          <a:xfrm rot="5400000">
            <a:off x="4672754" y="2951866"/>
            <a:ext cx="168604" cy="57272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Up Arrow 26"/>
          <p:cNvSpPr/>
          <p:nvPr/>
        </p:nvSpPr>
        <p:spPr>
          <a:xfrm rot="5400000">
            <a:off x="4672753" y="3281414"/>
            <a:ext cx="168604" cy="57272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Up Arrow 27"/>
          <p:cNvSpPr/>
          <p:nvPr/>
        </p:nvSpPr>
        <p:spPr>
          <a:xfrm rot="5400000">
            <a:off x="4670237" y="3669150"/>
            <a:ext cx="168604" cy="57272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Up Arrow 29"/>
          <p:cNvSpPr/>
          <p:nvPr/>
        </p:nvSpPr>
        <p:spPr>
          <a:xfrm rot="5400000">
            <a:off x="4678197" y="3965923"/>
            <a:ext cx="168604" cy="57272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5419031" y="5111397"/>
            <a:ext cx="2466981" cy="914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810956" y="5148912"/>
            <a:ext cx="2246856" cy="830997"/>
          </a:xfrm>
          <a:prstGeom prst="rect">
            <a:avLst/>
          </a:prstGeom>
          <a:noFill/>
        </p:spPr>
        <p:txBody>
          <a:bodyPr wrap="square" rtlCol="0">
            <a:spAutoFit/>
          </a:bodyPr>
          <a:lstStyle/>
          <a:p>
            <a:r>
              <a:rPr lang="en-US" sz="1600" b="1" dirty="0">
                <a:solidFill>
                  <a:schemeClr val="tx2"/>
                </a:solidFill>
              </a:rPr>
              <a:t>As a new applicant, please fill out the necessary fields</a:t>
            </a:r>
          </a:p>
        </p:txBody>
      </p:sp>
    </p:spTree>
    <p:extLst>
      <p:ext uri="{BB962C8B-B14F-4D97-AF65-F5344CB8AC3E}">
        <p14:creationId xmlns:p14="http://schemas.microsoft.com/office/powerpoint/2010/main" val="4112974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81000" y="1305030"/>
            <a:ext cx="8077199" cy="5043880"/>
          </a:xfrm>
        </p:spPr>
        <p:txBody>
          <a:bodyPr>
            <a:noAutofit/>
          </a:bodyPr>
          <a:lstStyle/>
          <a:p>
            <a:pPr lvl="1"/>
            <a:r>
              <a:rPr lang="en-US" sz="2200" i="1" dirty="0">
                <a:solidFill>
                  <a:schemeClr val="tx1"/>
                </a:solidFill>
              </a:rPr>
              <a:t>To create an account, you will need to select “New Applicant”</a:t>
            </a:r>
          </a:p>
          <a:p>
            <a:pPr lvl="1"/>
            <a:endParaRPr lang="en-US" i="1" dirty="0">
              <a:solidFill>
                <a:schemeClr val="tx1"/>
              </a:solidFill>
            </a:endParaRPr>
          </a:p>
        </p:txBody>
      </p:sp>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Grant Administration:   How to create an account </a:t>
            </a:r>
          </a:p>
          <a:p>
            <a:pPr algn="l"/>
            <a:endParaRPr lang="en-US" sz="1400" spc="300" dirty="0">
              <a:solidFill>
                <a:schemeClr val="bg2"/>
              </a:solidFill>
              <a:latin typeface="Arial"/>
              <a:cs typeface="Arial"/>
            </a:endParaRPr>
          </a:p>
        </p:txBody>
      </p:sp>
      <p:pic>
        <p:nvPicPr>
          <p:cNvPr id="3" name="Picture 2"/>
          <p:cNvPicPr>
            <a:picLocks noChangeAspect="1"/>
          </p:cNvPicPr>
          <p:nvPr/>
        </p:nvPicPr>
        <p:blipFill>
          <a:blip r:embed="rId17"/>
          <a:stretch>
            <a:fillRect/>
          </a:stretch>
        </p:blipFill>
        <p:spPr>
          <a:xfrm>
            <a:off x="152399" y="2109765"/>
            <a:ext cx="4267200" cy="2809875"/>
          </a:xfrm>
          <a:prstGeom prst="rect">
            <a:avLst/>
          </a:prstGeom>
        </p:spPr>
      </p:pic>
      <p:pic>
        <p:nvPicPr>
          <p:cNvPr id="4" name="Picture 3"/>
          <p:cNvPicPr>
            <a:picLocks noChangeAspect="1"/>
          </p:cNvPicPr>
          <p:nvPr/>
        </p:nvPicPr>
        <p:blipFill>
          <a:blip r:embed="rId18"/>
          <a:stretch>
            <a:fillRect/>
          </a:stretch>
        </p:blipFill>
        <p:spPr>
          <a:xfrm>
            <a:off x="4799157" y="2109766"/>
            <a:ext cx="4268644" cy="2809875"/>
          </a:xfrm>
          <a:prstGeom prst="rect">
            <a:avLst/>
          </a:prstGeom>
        </p:spPr>
      </p:pic>
      <p:sp>
        <p:nvSpPr>
          <p:cNvPr id="5" name="Up Arrow 4"/>
          <p:cNvSpPr/>
          <p:nvPr/>
        </p:nvSpPr>
        <p:spPr>
          <a:xfrm rot="2688035">
            <a:off x="1140409" y="4437197"/>
            <a:ext cx="261558" cy="765885"/>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253018" y="5105400"/>
            <a:ext cx="2466981" cy="914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47800" y="5344135"/>
            <a:ext cx="2346678" cy="338554"/>
          </a:xfrm>
          <a:prstGeom prst="rect">
            <a:avLst/>
          </a:prstGeom>
          <a:noFill/>
        </p:spPr>
        <p:txBody>
          <a:bodyPr wrap="square" rtlCol="0">
            <a:spAutoFit/>
          </a:bodyPr>
          <a:lstStyle/>
          <a:p>
            <a:r>
              <a:rPr lang="en-US" sz="1600" b="1" dirty="0">
                <a:solidFill>
                  <a:schemeClr val="tx2"/>
                </a:solidFill>
              </a:rPr>
              <a:t>Select “New Applicant”</a:t>
            </a:r>
          </a:p>
        </p:txBody>
      </p:sp>
      <p:sp>
        <p:nvSpPr>
          <p:cNvPr id="26" name="Up Arrow 25"/>
          <p:cNvSpPr/>
          <p:nvPr/>
        </p:nvSpPr>
        <p:spPr>
          <a:xfrm rot="5400000">
            <a:off x="4672754" y="2951866"/>
            <a:ext cx="168604" cy="57272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Up Arrow 26"/>
          <p:cNvSpPr/>
          <p:nvPr/>
        </p:nvSpPr>
        <p:spPr>
          <a:xfrm rot="5400000">
            <a:off x="4672753" y="3281414"/>
            <a:ext cx="168604" cy="57272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Up Arrow 27"/>
          <p:cNvSpPr/>
          <p:nvPr/>
        </p:nvSpPr>
        <p:spPr>
          <a:xfrm rot="5400000">
            <a:off x="4670237" y="3669150"/>
            <a:ext cx="168604" cy="57272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Up Arrow 29"/>
          <p:cNvSpPr/>
          <p:nvPr/>
        </p:nvSpPr>
        <p:spPr>
          <a:xfrm rot="5400000">
            <a:off x="4678197" y="3965923"/>
            <a:ext cx="168604" cy="57272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5419031" y="5111397"/>
            <a:ext cx="2466981" cy="914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810956" y="5148912"/>
            <a:ext cx="2246856" cy="830997"/>
          </a:xfrm>
          <a:prstGeom prst="rect">
            <a:avLst/>
          </a:prstGeom>
          <a:noFill/>
        </p:spPr>
        <p:txBody>
          <a:bodyPr wrap="square" rtlCol="0">
            <a:spAutoFit/>
          </a:bodyPr>
          <a:lstStyle/>
          <a:p>
            <a:r>
              <a:rPr lang="en-US" sz="1600" b="1" dirty="0">
                <a:solidFill>
                  <a:schemeClr val="tx2"/>
                </a:solidFill>
              </a:rPr>
              <a:t>As a new applicant, please fill out the necessary fields</a:t>
            </a:r>
          </a:p>
        </p:txBody>
      </p:sp>
      <p:sp>
        <p:nvSpPr>
          <p:cNvPr id="34" name="TextBox 33">
            <a:extLst>
              <a:ext uri="{FF2B5EF4-FFF2-40B4-BE49-F238E27FC236}">
                <a16:creationId xmlns:a16="http://schemas.microsoft.com/office/drawing/2014/main" id="{1B1BB881-DA8F-46E7-86EC-33ED92F4B30F}"/>
              </a:ext>
            </a:extLst>
          </p:cNvPr>
          <p:cNvSpPr txBox="1"/>
          <p:nvPr/>
        </p:nvSpPr>
        <p:spPr>
          <a:xfrm rot="20140332">
            <a:off x="1739342" y="2943182"/>
            <a:ext cx="5594959" cy="523220"/>
          </a:xfrm>
          <a:prstGeom prst="rect">
            <a:avLst/>
          </a:prstGeom>
          <a:solidFill>
            <a:schemeClr val="bg1"/>
          </a:solidFill>
        </p:spPr>
        <p:txBody>
          <a:bodyPr wrap="square" rtlCol="0">
            <a:spAutoFit/>
          </a:bodyPr>
          <a:lstStyle/>
          <a:p>
            <a:r>
              <a:rPr lang="en-US" sz="2800" dirty="0">
                <a:solidFill>
                  <a:srgbClr val="FF0000"/>
                </a:solidFill>
              </a:rPr>
              <a:t>You should not have to do this again</a:t>
            </a:r>
            <a:r>
              <a:rPr lang="en-US" sz="2400" dirty="0">
                <a:solidFill>
                  <a:srgbClr val="FF0000"/>
                </a:solidFill>
              </a:rPr>
              <a:t>!</a:t>
            </a:r>
          </a:p>
        </p:txBody>
      </p:sp>
    </p:spTree>
    <p:extLst>
      <p:ext uri="{BB962C8B-B14F-4D97-AF65-F5344CB8AC3E}">
        <p14:creationId xmlns:p14="http://schemas.microsoft.com/office/powerpoint/2010/main" val="36479594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2" y="446063"/>
            <a:ext cx="4038602" cy="588844"/>
          </a:xfrm>
          <a:prstGeom prst="rect">
            <a:avLst/>
          </a:prstGeom>
        </p:spPr>
      </p:pic>
      <p:sp>
        <p:nvSpPr>
          <p:cNvPr id="31" name="Subtitle 2"/>
          <p:cNvSpPr txBox="1">
            <a:spLocks/>
          </p:cNvSpPr>
          <p:nvPr/>
        </p:nvSpPr>
        <p:spPr>
          <a:xfrm>
            <a:off x="-2" y="475367"/>
            <a:ext cx="4038602" cy="668312"/>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Grant Administration: How to create an account </a:t>
            </a:r>
          </a:p>
          <a:p>
            <a:pPr algn="l"/>
            <a:endParaRPr lang="en-US" sz="2400" b="1" spc="300" dirty="0">
              <a:solidFill>
                <a:schemeClr val="bg2"/>
              </a:solidFill>
              <a:latin typeface="Gill Sans MT"/>
              <a:cs typeface="Gill Sans MT"/>
            </a:endParaRPr>
          </a:p>
          <a:p>
            <a:pPr algn="l"/>
            <a:endParaRPr lang="en-US" sz="2400" b="1" spc="300" dirty="0">
              <a:solidFill>
                <a:schemeClr val="bg2"/>
              </a:solidFill>
              <a:latin typeface="Gill Sans MT"/>
              <a:cs typeface="Gill Sans MT"/>
            </a:endParaRPr>
          </a:p>
          <a:p>
            <a:pPr algn="l"/>
            <a:endParaRPr lang="en-US" sz="1400" spc="300" dirty="0">
              <a:solidFill>
                <a:schemeClr val="bg2"/>
              </a:solidFill>
              <a:latin typeface="Arial"/>
              <a:cs typeface="Arial"/>
            </a:endParaRPr>
          </a:p>
        </p:txBody>
      </p:sp>
      <p:pic>
        <p:nvPicPr>
          <p:cNvPr id="4" name="Picture 3">
            <a:extLst>
              <a:ext uri="{FF2B5EF4-FFF2-40B4-BE49-F238E27FC236}">
                <a16:creationId xmlns:a16="http://schemas.microsoft.com/office/drawing/2014/main" id="{E83DF598-2403-4C42-B6B1-FD18878EA6E6}"/>
              </a:ext>
            </a:extLst>
          </p:cNvPr>
          <p:cNvPicPr>
            <a:picLocks noChangeAspect="1"/>
          </p:cNvPicPr>
          <p:nvPr/>
        </p:nvPicPr>
        <p:blipFill>
          <a:blip r:embed="rId17"/>
          <a:stretch>
            <a:fillRect/>
          </a:stretch>
        </p:blipFill>
        <p:spPr>
          <a:xfrm>
            <a:off x="1809225" y="2001639"/>
            <a:ext cx="6262688" cy="4200668"/>
          </a:xfrm>
          <a:prstGeom prst="rect">
            <a:avLst/>
          </a:prstGeom>
        </p:spPr>
      </p:pic>
      <p:sp>
        <p:nvSpPr>
          <p:cNvPr id="24" name="TextBox 23">
            <a:extLst>
              <a:ext uri="{FF2B5EF4-FFF2-40B4-BE49-F238E27FC236}">
                <a16:creationId xmlns:a16="http://schemas.microsoft.com/office/drawing/2014/main" id="{8914E752-CC17-4970-80BB-F94B6F43C4A8}"/>
              </a:ext>
            </a:extLst>
          </p:cNvPr>
          <p:cNvSpPr txBox="1"/>
          <p:nvPr/>
        </p:nvSpPr>
        <p:spPr>
          <a:xfrm>
            <a:off x="2769221" y="1328761"/>
            <a:ext cx="4747522" cy="646331"/>
          </a:xfrm>
          <a:prstGeom prst="rect">
            <a:avLst/>
          </a:prstGeom>
          <a:noFill/>
        </p:spPr>
        <p:txBody>
          <a:bodyPr wrap="square" rtlCol="0">
            <a:spAutoFit/>
          </a:bodyPr>
          <a:lstStyle/>
          <a:p>
            <a:pPr algn="ctr"/>
            <a:r>
              <a:rPr lang="en-US" dirty="0"/>
              <a:t>Fill out the necessary fields and then click on the “Return to login” button.</a:t>
            </a:r>
          </a:p>
        </p:txBody>
      </p:sp>
      <p:sp>
        <p:nvSpPr>
          <p:cNvPr id="26" name="Arrow: Right 25">
            <a:extLst>
              <a:ext uri="{FF2B5EF4-FFF2-40B4-BE49-F238E27FC236}">
                <a16:creationId xmlns:a16="http://schemas.microsoft.com/office/drawing/2014/main" id="{7BEC5C94-BDB3-45A3-9138-A27F23A78B16}"/>
              </a:ext>
            </a:extLst>
          </p:cNvPr>
          <p:cNvSpPr/>
          <p:nvPr/>
        </p:nvSpPr>
        <p:spPr>
          <a:xfrm rot="1297434">
            <a:off x="1251285" y="5573390"/>
            <a:ext cx="672298" cy="268164"/>
          </a:xfrm>
          <a:prstGeom prst="rightArrow">
            <a:avLst>
              <a:gd name="adj1" fmla="val 50000"/>
              <a:gd name="adj2" fmla="val 6406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Up Arrow 25">
            <a:extLst>
              <a:ext uri="{FF2B5EF4-FFF2-40B4-BE49-F238E27FC236}">
                <a16:creationId xmlns:a16="http://schemas.microsoft.com/office/drawing/2014/main" id="{503DCC80-8963-451C-A5D0-E2798FFAFF3E}"/>
              </a:ext>
            </a:extLst>
          </p:cNvPr>
          <p:cNvSpPr/>
          <p:nvPr/>
        </p:nvSpPr>
        <p:spPr>
          <a:xfrm rot="5400000">
            <a:off x="1263157" y="3211271"/>
            <a:ext cx="168604" cy="57272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Up Arrow 25">
            <a:extLst>
              <a:ext uri="{FF2B5EF4-FFF2-40B4-BE49-F238E27FC236}">
                <a16:creationId xmlns:a16="http://schemas.microsoft.com/office/drawing/2014/main" id="{F5DECAAB-0FB7-40E5-B482-013012B40C82}"/>
              </a:ext>
            </a:extLst>
          </p:cNvPr>
          <p:cNvSpPr/>
          <p:nvPr/>
        </p:nvSpPr>
        <p:spPr>
          <a:xfrm rot="5400000">
            <a:off x="1274145" y="3708899"/>
            <a:ext cx="168604" cy="57272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Up Arrow 25">
            <a:extLst>
              <a:ext uri="{FF2B5EF4-FFF2-40B4-BE49-F238E27FC236}">
                <a16:creationId xmlns:a16="http://schemas.microsoft.com/office/drawing/2014/main" id="{C25466F3-4D87-4A6C-B503-D89BA8426451}"/>
              </a:ext>
            </a:extLst>
          </p:cNvPr>
          <p:cNvSpPr/>
          <p:nvPr/>
        </p:nvSpPr>
        <p:spPr>
          <a:xfrm rot="5400000">
            <a:off x="1274145" y="4341704"/>
            <a:ext cx="168604" cy="57272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Up Arrow 25">
            <a:extLst>
              <a:ext uri="{FF2B5EF4-FFF2-40B4-BE49-F238E27FC236}">
                <a16:creationId xmlns:a16="http://schemas.microsoft.com/office/drawing/2014/main" id="{E8C2B1F5-9598-49A4-BFF4-F0530A7FDD8C}"/>
              </a:ext>
            </a:extLst>
          </p:cNvPr>
          <p:cNvSpPr/>
          <p:nvPr/>
        </p:nvSpPr>
        <p:spPr>
          <a:xfrm rot="5400000">
            <a:off x="1274145" y="4859881"/>
            <a:ext cx="168604" cy="57272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5407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1030589" y="1949490"/>
            <a:ext cx="5945508" cy="4127327"/>
          </a:xfrm>
        </p:spPr>
        <p:txBody>
          <a:bodyPr>
            <a:noAutofit/>
          </a:bodyPr>
          <a:lstStyle/>
          <a:p>
            <a:pPr algn="l">
              <a:lnSpc>
                <a:spcPct val="130000"/>
              </a:lnSpc>
            </a:pPr>
            <a:endParaRPr lang="en-US" sz="2000" b="1" dirty="0">
              <a:solidFill>
                <a:srgbClr val="090809"/>
              </a:solidFill>
              <a:latin typeface="Helvetica 65 Medium"/>
              <a:cs typeface="Aharoni" pitchFamily="2" charset="-79"/>
            </a:endParaRPr>
          </a:p>
          <a:p>
            <a:pPr>
              <a:lnSpc>
                <a:spcPct val="130000"/>
              </a:lnSpc>
            </a:pPr>
            <a:r>
              <a:rPr lang="en-US" sz="2800" b="1" dirty="0">
                <a:solidFill>
                  <a:srgbClr val="090809"/>
                </a:solidFill>
                <a:latin typeface="Helvetica 65 Medium"/>
                <a:cs typeface="Aharoni" pitchFamily="2" charset="-79"/>
              </a:rPr>
              <a:t>August 23, 2018</a:t>
            </a:r>
          </a:p>
          <a:p>
            <a:pPr algn="l">
              <a:lnSpc>
                <a:spcPct val="130000"/>
              </a:lnSpc>
            </a:pPr>
            <a:endParaRPr lang="en-US" sz="2000" b="1" dirty="0">
              <a:solidFill>
                <a:srgbClr val="090809"/>
              </a:solidFill>
              <a:latin typeface="Helvetica 65 Medium"/>
              <a:cs typeface="Aharoni" pitchFamily="2" charset="-79"/>
            </a:endParaRPr>
          </a:p>
          <a:p>
            <a:pPr>
              <a:lnSpc>
                <a:spcPct val="130000"/>
              </a:lnSpc>
            </a:pPr>
            <a:r>
              <a:rPr lang="en-US" sz="2400" b="1" dirty="0">
                <a:solidFill>
                  <a:srgbClr val="090809"/>
                </a:solidFill>
                <a:latin typeface="Helvetica 65 Medium"/>
                <a:cs typeface="Aharoni" pitchFamily="2" charset="-79"/>
              </a:rPr>
              <a:t>The Webinar will begin in 1 minute</a:t>
            </a:r>
            <a:br>
              <a:rPr lang="en-US" sz="2400" b="1" dirty="0">
                <a:solidFill>
                  <a:srgbClr val="090809"/>
                </a:solidFill>
                <a:latin typeface="Helvetica 65 Medium"/>
                <a:cs typeface="Aharoni" pitchFamily="2" charset="-79"/>
              </a:rPr>
            </a:br>
            <a:r>
              <a:rPr lang="en-US" sz="2400" b="1" dirty="0">
                <a:solidFill>
                  <a:srgbClr val="090809"/>
                </a:solidFill>
                <a:latin typeface="Helvetica 65 Medium"/>
                <a:cs typeface="Aharoni" pitchFamily="2" charset="-79"/>
              </a:rPr>
              <a:t>Please Stand by</a:t>
            </a:r>
          </a:p>
        </p:txBody>
      </p:sp>
      <p:pic>
        <p:nvPicPr>
          <p:cNvPr id="2" name="Picture 1"/>
          <p:cNvPicPr>
            <a:picLocks noChangeAspect="1"/>
          </p:cNvPicPr>
          <p:nvPr/>
        </p:nvPicPr>
        <p:blipFill>
          <a:blip r:embed="rId16"/>
          <a:stretch>
            <a:fillRect/>
          </a:stretch>
        </p:blipFill>
        <p:spPr>
          <a:xfrm>
            <a:off x="4406" y="1031018"/>
            <a:ext cx="4928883" cy="918472"/>
          </a:xfrm>
          <a:prstGeom prst="rect">
            <a:avLst/>
          </a:prstGeom>
        </p:spPr>
      </p:pic>
      <p:sp>
        <p:nvSpPr>
          <p:cNvPr id="31" name="Subtitle 2"/>
          <p:cNvSpPr txBox="1">
            <a:spLocks/>
          </p:cNvSpPr>
          <p:nvPr/>
        </p:nvSpPr>
        <p:spPr>
          <a:xfrm>
            <a:off x="103502" y="1039096"/>
            <a:ext cx="4704691" cy="91847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Create Your Match 7 </a:t>
            </a:r>
            <a:br>
              <a:rPr lang="en-US" sz="2400" b="1" spc="300" dirty="0">
                <a:solidFill>
                  <a:schemeClr val="bg2"/>
                </a:solidFill>
                <a:latin typeface="Gill Sans MT"/>
                <a:cs typeface="Gill Sans MT"/>
              </a:rPr>
            </a:br>
            <a:r>
              <a:rPr lang="en-US" sz="2400" b="1" spc="300" dirty="0">
                <a:solidFill>
                  <a:schemeClr val="bg2"/>
                </a:solidFill>
                <a:latin typeface="Gill Sans MT"/>
                <a:cs typeface="Gill Sans MT"/>
              </a:rPr>
              <a:t>Information Session</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165229781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2" y="446063"/>
            <a:ext cx="4038602" cy="588844"/>
          </a:xfrm>
          <a:prstGeom prst="rect">
            <a:avLst/>
          </a:prstGeom>
        </p:spPr>
      </p:pic>
      <p:sp>
        <p:nvSpPr>
          <p:cNvPr id="31" name="Subtitle 2"/>
          <p:cNvSpPr txBox="1">
            <a:spLocks/>
          </p:cNvSpPr>
          <p:nvPr/>
        </p:nvSpPr>
        <p:spPr>
          <a:xfrm>
            <a:off x="-2" y="475367"/>
            <a:ext cx="4038602" cy="668312"/>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Grant Administration: How to create an account </a:t>
            </a:r>
          </a:p>
          <a:p>
            <a:pPr algn="l"/>
            <a:endParaRPr lang="en-US" sz="2400" b="1" spc="300" dirty="0">
              <a:solidFill>
                <a:schemeClr val="bg2"/>
              </a:solidFill>
              <a:latin typeface="Gill Sans MT"/>
              <a:cs typeface="Gill Sans MT"/>
            </a:endParaRPr>
          </a:p>
          <a:p>
            <a:pPr algn="l"/>
            <a:endParaRPr lang="en-US" sz="2400" b="1" spc="300" dirty="0">
              <a:solidFill>
                <a:schemeClr val="bg2"/>
              </a:solidFill>
              <a:latin typeface="Gill Sans MT"/>
              <a:cs typeface="Gill Sans MT"/>
            </a:endParaRPr>
          </a:p>
          <a:p>
            <a:pPr algn="l"/>
            <a:endParaRPr lang="en-US" sz="1400" spc="300" dirty="0">
              <a:solidFill>
                <a:schemeClr val="bg2"/>
              </a:solidFill>
              <a:latin typeface="Arial"/>
              <a:cs typeface="Arial"/>
            </a:endParaRPr>
          </a:p>
        </p:txBody>
      </p:sp>
      <p:pic>
        <p:nvPicPr>
          <p:cNvPr id="4" name="Picture 3">
            <a:extLst>
              <a:ext uri="{FF2B5EF4-FFF2-40B4-BE49-F238E27FC236}">
                <a16:creationId xmlns:a16="http://schemas.microsoft.com/office/drawing/2014/main" id="{E83DF598-2403-4C42-B6B1-FD18878EA6E6}"/>
              </a:ext>
            </a:extLst>
          </p:cNvPr>
          <p:cNvPicPr>
            <a:picLocks noChangeAspect="1"/>
          </p:cNvPicPr>
          <p:nvPr/>
        </p:nvPicPr>
        <p:blipFill>
          <a:blip r:embed="rId17"/>
          <a:stretch>
            <a:fillRect/>
          </a:stretch>
        </p:blipFill>
        <p:spPr>
          <a:xfrm>
            <a:off x="1809225" y="2001639"/>
            <a:ext cx="6262688" cy="4200668"/>
          </a:xfrm>
          <a:prstGeom prst="rect">
            <a:avLst/>
          </a:prstGeom>
        </p:spPr>
      </p:pic>
      <p:sp>
        <p:nvSpPr>
          <p:cNvPr id="24" name="TextBox 23">
            <a:extLst>
              <a:ext uri="{FF2B5EF4-FFF2-40B4-BE49-F238E27FC236}">
                <a16:creationId xmlns:a16="http://schemas.microsoft.com/office/drawing/2014/main" id="{8914E752-CC17-4970-80BB-F94B6F43C4A8}"/>
              </a:ext>
            </a:extLst>
          </p:cNvPr>
          <p:cNvSpPr txBox="1"/>
          <p:nvPr/>
        </p:nvSpPr>
        <p:spPr>
          <a:xfrm>
            <a:off x="2769221" y="1328761"/>
            <a:ext cx="4747522" cy="646331"/>
          </a:xfrm>
          <a:prstGeom prst="rect">
            <a:avLst/>
          </a:prstGeom>
          <a:noFill/>
        </p:spPr>
        <p:txBody>
          <a:bodyPr wrap="square" rtlCol="0">
            <a:spAutoFit/>
          </a:bodyPr>
          <a:lstStyle/>
          <a:p>
            <a:pPr algn="ctr"/>
            <a:r>
              <a:rPr lang="en-US" dirty="0"/>
              <a:t>Fill out the necessary fields and then click on the “Return to login” button.</a:t>
            </a:r>
          </a:p>
        </p:txBody>
      </p:sp>
      <p:sp>
        <p:nvSpPr>
          <p:cNvPr id="26" name="Arrow: Right 25">
            <a:extLst>
              <a:ext uri="{FF2B5EF4-FFF2-40B4-BE49-F238E27FC236}">
                <a16:creationId xmlns:a16="http://schemas.microsoft.com/office/drawing/2014/main" id="{7BEC5C94-BDB3-45A3-9138-A27F23A78B16}"/>
              </a:ext>
            </a:extLst>
          </p:cNvPr>
          <p:cNvSpPr/>
          <p:nvPr/>
        </p:nvSpPr>
        <p:spPr>
          <a:xfrm rot="1297434">
            <a:off x="1251285" y="5573390"/>
            <a:ext cx="672298" cy="268164"/>
          </a:xfrm>
          <a:prstGeom prst="rightArrow">
            <a:avLst>
              <a:gd name="adj1" fmla="val 50000"/>
              <a:gd name="adj2" fmla="val 6406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Up Arrow 25">
            <a:extLst>
              <a:ext uri="{FF2B5EF4-FFF2-40B4-BE49-F238E27FC236}">
                <a16:creationId xmlns:a16="http://schemas.microsoft.com/office/drawing/2014/main" id="{503DCC80-8963-451C-A5D0-E2798FFAFF3E}"/>
              </a:ext>
            </a:extLst>
          </p:cNvPr>
          <p:cNvSpPr/>
          <p:nvPr/>
        </p:nvSpPr>
        <p:spPr>
          <a:xfrm rot="5400000">
            <a:off x="1263157" y="3211271"/>
            <a:ext cx="168604" cy="57272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Up Arrow 25">
            <a:extLst>
              <a:ext uri="{FF2B5EF4-FFF2-40B4-BE49-F238E27FC236}">
                <a16:creationId xmlns:a16="http://schemas.microsoft.com/office/drawing/2014/main" id="{F5DECAAB-0FB7-40E5-B482-013012B40C82}"/>
              </a:ext>
            </a:extLst>
          </p:cNvPr>
          <p:cNvSpPr/>
          <p:nvPr/>
        </p:nvSpPr>
        <p:spPr>
          <a:xfrm rot="5400000">
            <a:off x="1274145" y="3708899"/>
            <a:ext cx="168604" cy="57272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Up Arrow 25">
            <a:extLst>
              <a:ext uri="{FF2B5EF4-FFF2-40B4-BE49-F238E27FC236}">
                <a16:creationId xmlns:a16="http://schemas.microsoft.com/office/drawing/2014/main" id="{C25466F3-4D87-4A6C-B503-D89BA8426451}"/>
              </a:ext>
            </a:extLst>
          </p:cNvPr>
          <p:cNvSpPr/>
          <p:nvPr/>
        </p:nvSpPr>
        <p:spPr>
          <a:xfrm rot="5400000">
            <a:off x="1274145" y="4341704"/>
            <a:ext cx="168604" cy="57272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Up Arrow 25">
            <a:extLst>
              <a:ext uri="{FF2B5EF4-FFF2-40B4-BE49-F238E27FC236}">
                <a16:creationId xmlns:a16="http://schemas.microsoft.com/office/drawing/2014/main" id="{E8C2B1F5-9598-49A4-BFF4-F0530A7FDD8C}"/>
              </a:ext>
            </a:extLst>
          </p:cNvPr>
          <p:cNvSpPr/>
          <p:nvPr/>
        </p:nvSpPr>
        <p:spPr>
          <a:xfrm rot="5400000">
            <a:off x="1274145" y="4859881"/>
            <a:ext cx="168604" cy="57272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2D4F2288-7FEB-409E-ADB2-93069A340F81}"/>
              </a:ext>
            </a:extLst>
          </p:cNvPr>
          <p:cNvSpPr txBox="1"/>
          <p:nvPr/>
        </p:nvSpPr>
        <p:spPr>
          <a:xfrm rot="20140332">
            <a:off x="2143089" y="3616576"/>
            <a:ext cx="5594959" cy="523220"/>
          </a:xfrm>
          <a:prstGeom prst="rect">
            <a:avLst/>
          </a:prstGeom>
          <a:solidFill>
            <a:schemeClr val="bg1"/>
          </a:solidFill>
        </p:spPr>
        <p:txBody>
          <a:bodyPr wrap="square" rtlCol="0">
            <a:spAutoFit/>
          </a:bodyPr>
          <a:lstStyle/>
          <a:p>
            <a:r>
              <a:rPr lang="en-US" sz="2800" dirty="0">
                <a:solidFill>
                  <a:srgbClr val="FF0000"/>
                </a:solidFill>
              </a:rPr>
              <a:t>You should not have to do this again</a:t>
            </a:r>
            <a:r>
              <a:rPr lang="en-US" sz="2400" dirty="0">
                <a:solidFill>
                  <a:srgbClr val="FF0000"/>
                </a:solidFill>
              </a:rPr>
              <a:t>!</a:t>
            </a:r>
          </a:p>
        </p:txBody>
      </p:sp>
    </p:spTree>
    <p:extLst>
      <p:ext uri="{BB962C8B-B14F-4D97-AF65-F5344CB8AC3E}">
        <p14:creationId xmlns:p14="http://schemas.microsoft.com/office/powerpoint/2010/main" val="4139952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81000" y="1305030"/>
            <a:ext cx="8077199" cy="5043880"/>
          </a:xfrm>
        </p:spPr>
        <p:txBody>
          <a:bodyPr>
            <a:noAutofit/>
          </a:bodyPr>
          <a:lstStyle/>
          <a:p>
            <a:pPr lvl="1"/>
            <a:r>
              <a:rPr lang="en-US" i="1" dirty="0">
                <a:solidFill>
                  <a:schemeClr val="tx1"/>
                </a:solidFill>
              </a:rPr>
              <a:t>How to register for CYM7</a:t>
            </a:r>
          </a:p>
          <a:p>
            <a:pPr lvl="1"/>
            <a:endParaRPr lang="en-US" i="1" dirty="0">
              <a:solidFill>
                <a:schemeClr val="tx1"/>
              </a:solidFill>
            </a:endParaRPr>
          </a:p>
        </p:txBody>
      </p:sp>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Grant Administration:   How to register for CYM7 </a:t>
            </a:r>
          </a:p>
          <a:p>
            <a:pPr algn="l"/>
            <a:endParaRPr lang="en-US" sz="1400" spc="300" dirty="0">
              <a:solidFill>
                <a:schemeClr val="bg2"/>
              </a:solidFill>
              <a:latin typeface="Arial"/>
              <a:cs typeface="Arial"/>
            </a:endParaRPr>
          </a:p>
        </p:txBody>
      </p:sp>
      <p:pic>
        <p:nvPicPr>
          <p:cNvPr id="3" name="Picture 2">
            <a:extLst>
              <a:ext uri="{FF2B5EF4-FFF2-40B4-BE49-F238E27FC236}">
                <a16:creationId xmlns:a16="http://schemas.microsoft.com/office/drawing/2014/main" id="{096C8850-FD67-4555-BDB0-6A9C44BB1CA2}"/>
              </a:ext>
            </a:extLst>
          </p:cNvPr>
          <p:cNvPicPr>
            <a:picLocks noChangeAspect="1"/>
          </p:cNvPicPr>
          <p:nvPr/>
        </p:nvPicPr>
        <p:blipFill>
          <a:blip r:embed="rId17"/>
          <a:stretch>
            <a:fillRect/>
          </a:stretch>
        </p:blipFill>
        <p:spPr>
          <a:xfrm>
            <a:off x="226578" y="1874113"/>
            <a:ext cx="8690843" cy="4240853"/>
          </a:xfrm>
          <a:prstGeom prst="rect">
            <a:avLst/>
          </a:prstGeom>
        </p:spPr>
      </p:pic>
      <p:sp>
        <p:nvSpPr>
          <p:cNvPr id="35" name="Subtitle 25"/>
          <p:cNvSpPr txBox="1">
            <a:spLocks/>
          </p:cNvSpPr>
          <p:nvPr/>
        </p:nvSpPr>
        <p:spPr>
          <a:xfrm>
            <a:off x="84465" y="3324386"/>
            <a:ext cx="1894493" cy="10051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1"/>
                </a:solidFill>
              </a:rPr>
              <a:t>Start at the JCamp 180 web page: jcamp180.org</a:t>
            </a:r>
          </a:p>
        </p:txBody>
      </p:sp>
      <p:sp>
        <p:nvSpPr>
          <p:cNvPr id="37" name="Up Arrow 36"/>
          <p:cNvSpPr/>
          <p:nvPr/>
        </p:nvSpPr>
        <p:spPr>
          <a:xfrm rot="15181891">
            <a:off x="5396102" y="3811128"/>
            <a:ext cx="261558" cy="765885"/>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Up Arrow 35"/>
          <p:cNvSpPr/>
          <p:nvPr/>
        </p:nvSpPr>
        <p:spPr>
          <a:xfrm rot="17453164">
            <a:off x="5347635" y="2976392"/>
            <a:ext cx="261558" cy="765885"/>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ubtitle 25"/>
          <p:cNvSpPr txBox="1">
            <a:spLocks/>
          </p:cNvSpPr>
          <p:nvPr/>
        </p:nvSpPr>
        <p:spPr>
          <a:xfrm>
            <a:off x="6227854" y="3281652"/>
            <a:ext cx="2131101" cy="118731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2"/>
                </a:solidFill>
              </a:rPr>
              <a:t>Select “Matching Grants” and then Create Your Match on the drop-down list</a:t>
            </a:r>
          </a:p>
        </p:txBody>
      </p:sp>
    </p:spTree>
    <p:extLst>
      <p:ext uri="{BB962C8B-B14F-4D97-AF65-F5344CB8AC3E}">
        <p14:creationId xmlns:p14="http://schemas.microsoft.com/office/powerpoint/2010/main" val="3473981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Grant Administration: </a:t>
            </a:r>
            <a:br>
              <a:rPr lang="en-US" sz="2400" b="1" spc="300" dirty="0">
                <a:solidFill>
                  <a:schemeClr val="bg2"/>
                </a:solidFill>
                <a:latin typeface="Gill Sans MT"/>
                <a:cs typeface="Gill Sans MT"/>
              </a:rPr>
            </a:br>
            <a:r>
              <a:rPr lang="en-US" sz="2400" b="1" spc="300" dirty="0">
                <a:solidFill>
                  <a:schemeClr val="bg2"/>
                </a:solidFill>
                <a:latin typeface="Gill Sans MT"/>
                <a:cs typeface="Gill Sans MT"/>
              </a:rPr>
              <a:t>How to register for CYM7 </a:t>
            </a:r>
          </a:p>
          <a:p>
            <a:pPr algn="l"/>
            <a:endParaRPr lang="en-US" sz="2400" b="1" spc="300" dirty="0">
              <a:solidFill>
                <a:schemeClr val="bg2"/>
              </a:solidFill>
              <a:latin typeface="Gill Sans MT"/>
              <a:cs typeface="Gill Sans MT"/>
            </a:endParaRPr>
          </a:p>
          <a:p>
            <a:pPr algn="l"/>
            <a:endParaRPr lang="en-US" sz="1400" spc="300" dirty="0">
              <a:solidFill>
                <a:schemeClr val="bg2"/>
              </a:solidFill>
              <a:latin typeface="Arial"/>
              <a:cs typeface="Arial"/>
            </a:endParaRPr>
          </a:p>
        </p:txBody>
      </p:sp>
      <p:pic>
        <p:nvPicPr>
          <p:cNvPr id="3" name="Picture 2">
            <a:extLst>
              <a:ext uri="{FF2B5EF4-FFF2-40B4-BE49-F238E27FC236}">
                <a16:creationId xmlns:a16="http://schemas.microsoft.com/office/drawing/2014/main" id="{9FF50E19-BA0F-4393-8B74-F137BC3EADEB}"/>
              </a:ext>
            </a:extLst>
          </p:cNvPr>
          <p:cNvPicPr>
            <a:picLocks noChangeAspect="1"/>
          </p:cNvPicPr>
          <p:nvPr/>
        </p:nvPicPr>
        <p:blipFill>
          <a:blip r:embed="rId17"/>
          <a:stretch>
            <a:fillRect/>
          </a:stretch>
        </p:blipFill>
        <p:spPr>
          <a:xfrm>
            <a:off x="457200" y="3812690"/>
            <a:ext cx="6934200" cy="2201253"/>
          </a:xfrm>
          <a:prstGeom prst="rect">
            <a:avLst/>
          </a:prstGeom>
        </p:spPr>
      </p:pic>
      <p:sp>
        <p:nvSpPr>
          <p:cNvPr id="36" name="Up Arrow 35"/>
          <p:cNvSpPr/>
          <p:nvPr/>
        </p:nvSpPr>
        <p:spPr>
          <a:xfrm rot="16200000">
            <a:off x="5815366" y="5158036"/>
            <a:ext cx="261558" cy="765885"/>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ubtitle 25"/>
          <p:cNvSpPr txBox="1">
            <a:spLocks/>
          </p:cNvSpPr>
          <p:nvPr/>
        </p:nvSpPr>
        <p:spPr>
          <a:xfrm>
            <a:off x="6619050" y="4946984"/>
            <a:ext cx="1980939" cy="109680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2"/>
                </a:solidFill>
              </a:rPr>
              <a:t>Select the Create Your Match 7 Link</a:t>
            </a:r>
          </a:p>
        </p:txBody>
      </p:sp>
      <p:sp>
        <p:nvSpPr>
          <p:cNvPr id="5" name="TextBox 4">
            <a:extLst>
              <a:ext uri="{FF2B5EF4-FFF2-40B4-BE49-F238E27FC236}">
                <a16:creationId xmlns:a16="http://schemas.microsoft.com/office/drawing/2014/main" id="{437A98C0-12F1-4621-81F2-3D63E25E6BDE}"/>
              </a:ext>
            </a:extLst>
          </p:cNvPr>
          <p:cNvSpPr txBox="1"/>
          <p:nvPr/>
        </p:nvSpPr>
        <p:spPr>
          <a:xfrm>
            <a:off x="1253018" y="1600200"/>
            <a:ext cx="6000750" cy="2031325"/>
          </a:xfrm>
          <a:prstGeom prst="rect">
            <a:avLst/>
          </a:prstGeom>
          <a:noFill/>
        </p:spPr>
        <p:txBody>
          <a:bodyPr wrap="square" rtlCol="0">
            <a:spAutoFit/>
          </a:bodyPr>
          <a:lstStyle/>
          <a:p>
            <a:r>
              <a:rPr lang="en-US" dirty="0"/>
              <a:t>On the Create Your Match page</a:t>
            </a:r>
            <a:br>
              <a:rPr lang="en-US" dirty="0"/>
            </a:br>
            <a:endParaRPr lang="en-US" dirty="0"/>
          </a:p>
          <a:p>
            <a:r>
              <a:rPr lang="en-US" dirty="0"/>
              <a:t>Scroll down and then click on the Create Your Match 7 Icon</a:t>
            </a:r>
          </a:p>
          <a:p>
            <a:endParaRPr lang="en-US" dirty="0"/>
          </a:p>
          <a:p>
            <a:r>
              <a:rPr lang="en-US" dirty="0"/>
              <a:t>On the Create Your Match 7 page, scroll down to the section on Administration / Data Submission and click on the line</a:t>
            </a:r>
          </a:p>
          <a:p>
            <a:r>
              <a:rPr lang="en-US" dirty="0"/>
              <a:t>“To register for Create Your Match 7 program click here”</a:t>
            </a:r>
          </a:p>
        </p:txBody>
      </p:sp>
    </p:spTree>
    <p:extLst>
      <p:ext uri="{BB962C8B-B14F-4D97-AF65-F5344CB8AC3E}">
        <p14:creationId xmlns:p14="http://schemas.microsoft.com/office/powerpoint/2010/main" val="19609085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Grant Administration: </a:t>
            </a:r>
            <a:br>
              <a:rPr lang="en-US" sz="2400" b="1" spc="300" dirty="0">
                <a:solidFill>
                  <a:schemeClr val="bg2"/>
                </a:solidFill>
                <a:latin typeface="Gill Sans MT"/>
                <a:cs typeface="Gill Sans MT"/>
              </a:rPr>
            </a:br>
            <a:r>
              <a:rPr lang="en-US" sz="2400" b="1" spc="300" dirty="0">
                <a:solidFill>
                  <a:schemeClr val="bg2"/>
                </a:solidFill>
                <a:latin typeface="Gill Sans MT"/>
                <a:cs typeface="Gill Sans MT"/>
              </a:rPr>
              <a:t>How to register for CYM7 </a:t>
            </a:r>
          </a:p>
          <a:p>
            <a:pPr algn="l"/>
            <a:endParaRPr lang="en-US" sz="2400" b="1" spc="300" dirty="0">
              <a:solidFill>
                <a:schemeClr val="bg2"/>
              </a:solidFill>
              <a:latin typeface="Gill Sans MT"/>
              <a:cs typeface="Gill Sans MT"/>
            </a:endParaRPr>
          </a:p>
          <a:p>
            <a:pPr algn="l"/>
            <a:endParaRPr lang="en-US" sz="1400" spc="300" dirty="0">
              <a:solidFill>
                <a:schemeClr val="bg2"/>
              </a:solidFill>
              <a:latin typeface="Arial"/>
              <a:cs typeface="Arial"/>
            </a:endParaRPr>
          </a:p>
        </p:txBody>
      </p:sp>
      <p:pic>
        <p:nvPicPr>
          <p:cNvPr id="24" name="Picture 23">
            <a:extLst>
              <a:ext uri="{FF2B5EF4-FFF2-40B4-BE49-F238E27FC236}">
                <a16:creationId xmlns:a16="http://schemas.microsoft.com/office/drawing/2014/main" id="{2907121A-DA71-417D-988B-1C459070B083}"/>
              </a:ext>
            </a:extLst>
          </p:cNvPr>
          <p:cNvPicPr>
            <a:picLocks noChangeAspect="1"/>
          </p:cNvPicPr>
          <p:nvPr/>
        </p:nvPicPr>
        <p:blipFill>
          <a:blip r:embed="rId17"/>
          <a:stretch>
            <a:fillRect/>
          </a:stretch>
        </p:blipFill>
        <p:spPr>
          <a:xfrm>
            <a:off x="113805" y="1252483"/>
            <a:ext cx="4747534" cy="4451947"/>
          </a:xfrm>
          <a:prstGeom prst="rect">
            <a:avLst/>
          </a:prstGeom>
        </p:spPr>
      </p:pic>
      <p:pic>
        <p:nvPicPr>
          <p:cNvPr id="8" name="Picture 7">
            <a:extLst>
              <a:ext uri="{FF2B5EF4-FFF2-40B4-BE49-F238E27FC236}">
                <a16:creationId xmlns:a16="http://schemas.microsoft.com/office/drawing/2014/main" id="{A51AC643-84DB-4AF2-B1FF-43463DD4E6CB}"/>
              </a:ext>
            </a:extLst>
          </p:cNvPr>
          <p:cNvPicPr>
            <a:picLocks noChangeAspect="1"/>
          </p:cNvPicPr>
          <p:nvPr/>
        </p:nvPicPr>
        <p:blipFill>
          <a:blip r:embed="rId18"/>
          <a:stretch>
            <a:fillRect/>
          </a:stretch>
        </p:blipFill>
        <p:spPr>
          <a:xfrm>
            <a:off x="4998514" y="1264314"/>
            <a:ext cx="3992528" cy="4289055"/>
          </a:xfrm>
          <a:prstGeom prst="rect">
            <a:avLst/>
          </a:prstGeom>
        </p:spPr>
      </p:pic>
      <p:sp>
        <p:nvSpPr>
          <p:cNvPr id="28" name="Up Arrow 35">
            <a:extLst>
              <a:ext uri="{FF2B5EF4-FFF2-40B4-BE49-F238E27FC236}">
                <a16:creationId xmlns:a16="http://schemas.microsoft.com/office/drawing/2014/main" id="{57ABD945-B08B-4E4C-9DC6-BA1E50258C64}"/>
              </a:ext>
            </a:extLst>
          </p:cNvPr>
          <p:cNvSpPr/>
          <p:nvPr/>
        </p:nvSpPr>
        <p:spPr>
          <a:xfrm rot="10800000">
            <a:off x="2019299" y="4114800"/>
            <a:ext cx="216555" cy="699917"/>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Up Arrow 35">
            <a:extLst>
              <a:ext uri="{FF2B5EF4-FFF2-40B4-BE49-F238E27FC236}">
                <a16:creationId xmlns:a16="http://schemas.microsoft.com/office/drawing/2014/main" id="{F1213342-4F4B-4A0D-93A8-AA43DDAB481C}"/>
              </a:ext>
            </a:extLst>
          </p:cNvPr>
          <p:cNvSpPr/>
          <p:nvPr/>
        </p:nvSpPr>
        <p:spPr>
          <a:xfrm rot="10800000">
            <a:off x="3905718" y="4114799"/>
            <a:ext cx="216555" cy="699917"/>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ubtitle 25">
            <a:extLst>
              <a:ext uri="{FF2B5EF4-FFF2-40B4-BE49-F238E27FC236}">
                <a16:creationId xmlns:a16="http://schemas.microsoft.com/office/drawing/2014/main" id="{AF002AA9-D392-486F-9808-D7CF3436F562}"/>
              </a:ext>
            </a:extLst>
          </p:cNvPr>
          <p:cNvSpPr txBox="1">
            <a:spLocks/>
          </p:cNvSpPr>
          <p:nvPr/>
        </p:nvSpPr>
        <p:spPr>
          <a:xfrm>
            <a:off x="489385" y="5325314"/>
            <a:ext cx="1980939" cy="109680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2"/>
                </a:solidFill>
              </a:rPr>
              <a:t>Please log in using your account information</a:t>
            </a:r>
          </a:p>
        </p:txBody>
      </p:sp>
      <p:sp>
        <p:nvSpPr>
          <p:cNvPr id="32" name="Subtitle 25">
            <a:extLst>
              <a:ext uri="{FF2B5EF4-FFF2-40B4-BE49-F238E27FC236}">
                <a16:creationId xmlns:a16="http://schemas.microsoft.com/office/drawing/2014/main" id="{77FC8EA2-025A-4284-8D2A-D93BFF4CEFFD}"/>
              </a:ext>
            </a:extLst>
          </p:cNvPr>
          <p:cNvSpPr txBox="1">
            <a:spLocks/>
          </p:cNvSpPr>
          <p:nvPr/>
        </p:nvSpPr>
        <p:spPr>
          <a:xfrm>
            <a:off x="6789065" y="4613940"/>
            <a:ext cx="2233305" cy="148808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2"/>
                </a:solidFill>
              </a:rPr>
              <a:t>You will then be brought to the CYM7 registration page to be completed and submitted</a:t>
            </a:r>
          </a:p>
        </p:txBody>
      </p:sp>
    </p:spTree>
    <p:extLst>
      <p:ext uri="{BB962C8B-B14F-4D97-AF65-F5344CB8AC3E}">
        <p14:creationId xmlns:p14="http://schemas.microsoft.com/office/powerpoint/2010/main" val="1723840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81000" y="1178479"/>
            <a:ext cx="8077199" cy="5170431"/>
          </a:xfrm>
        </p:spPr>
        <p:txBody>
          <a:bodyPr>
            <a:noAutofit/>
          </a:bodyPr>
          <a:lstStyle/>
          <a:p>
            <a:pPr lvl="1"/>
            <a:r>
              <a:rPr lang="en-US" sz="2200" i="1" dirty="0">
                <a:solidFill>
                  <a:schemeClr val="tx1"/>
                </a:solidFill>
              </a:rPr>
              <a:t>To submit pledges and payment support, please login to the Online Grant System:</a:t>
            </a:r>
          </a:p>
          <a:p>
            <a:pPr lvl="1"/>
            <a:endParaRPr lang="en-US" i="1" dirty="0">
              <a:solidFill>
                <a:schemeClr val="tx1"/>
              </a:solidFill>
            </a:endParaRPr>
          </a:p>
        </p:txBody>
      </p:sp>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4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400" b="1" spc="300" dirty="0">
                <a:solidFill>
                  <a:schemeClr val="bg2"/>
                </a:solidFill>
                <a:latin typeface="Gill Sans MT"/>
                <a:cs typeface="Gill Sans MT"/>
              </a:rPr>
              <a:t>Grant Administration:                </a:t>
            </a:r>
            <a:r>
              <a:rPr lang="en-US" sz="2200" b="1" spc="300" dirty="0">
                <a:solidFill>
                  <a:schemeClr val="bg2"/>
                </a:solidFill>
                <a:latin typeface="Gill Sans MT"/>
                <a:cs typeface="Gill Sans MT"/>
              </a:rPr>
              <a:t>How to submit pledges/payment support </a:t>
            </a:r>
          </a:p>
          <a:p>
            <a:pPr algn="l"/>
            <a:endParaRPr lang="en-US" sz="1400" spc="300" dirty="0">
              <a:solidFill>
                <a:schemeClr val="bg2"/>
              </a:solidFill>
              <a:latin typeface="Arial"/>
              <a:cs typeface="Arial"/>
            </a:endParaRPr>
          </a:p>
        </p:txBody>
      </p:sp>
      <p:pic>
        <p:nvPicPr>
          <p:cNvPr id="24" name="Picture 23"/>
          <p:cNvPicPr/>
          <p:nvPr/>
        </p:nvPicPr>
        <p:blipFill>
          <a:blip r:embed="rId17"/>
          <a:stretch>
            <a:fillRect/>
          </a:stretch>
        </p:blipFill>
        <p:spPr>
          <a:xfrm>
            <a:off x="2007733" y="1958518"/>
            <a:ext cx="5327863" cy="4152651"/>
          </a:xfrm>
          <a:prstGeom prst="rect">
            <a:avLst/>
          </a:prstGeom>
        </p:spPr>
      </p:pic>
    </p:spTree>
    <p:extLst>
      <p:ext uri="{BB962C8B-B14F-4D97-AF65-F5344CB8AC3E}">
        <p14:creationId xmlns:p14="http://schemas.microsoft.com/office/powerpoint/2010/main" val="34765095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4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4000" b="1" spc="300" dirty="0">
                <a:solidFill>
                  <a:schemeClr val="bg2"/>
                </a:solidFill>
                <a:latin typeface="Gill Sans MT"/>
                <a:cs typeface="Gill Sans MT"/>
              </a:rPr>
              <a:t>Grant Administration:                </a:t>
            </a:r>
            <a:r>
              <a:rPr lang="en-US" sz="2400" b="1" spc="300" dirty="0">
                <a:solidFill>
                  <a:schemeClr val="bg2"/>
                </a:solidFill>
                <a:latin typeface="Gill Sans MT"/>
                <a:cs typeface="Gill Sans MT"/>
              </a:rPr>
              <a:t>How to submit pledges/payment support </a:t>
            </a:r>
          </a:p>
          <a:p>
            <a:pPr algn="l"/>
            <a:endParaRPr lang="en-US" sz="1400" spc="300" dirty="0">
              <a:solidFill>
                <a:schemeClr val="bg2"/>
              </a:solidFill>
              <a:latin typeface="Arial"/>
              <a:cs typeface="Arial"/>
            </a:endParaRPr>
          </a:p>
        </p:txBody>
      </p:sp>
      <p:pic>
        <p:nvPicPr>
          <p:cNvPr id="4" name="Picture 3"/>
          <p:cNvPicPr>
            <a:picLocks noChangeAspect="1"/>
          </p:cNvPicPr>
          <p:nvPr/>
        </p:nvPicPr>
        <p:blipFill>
          <a:blip r:embed="rId17"/>
          <a:stretch>
            <a:fillRect/>
          </a:stretch>
        </p:blipFill>
        <p:spPr>
          <a:xfrm>
            <a:off x="152400" y="3283308"/>
            <a:ext cx="8762999" cy="2488435"/>
          </a:xfrm>
          <a:prstGeom prst="rect">
            <a:avLst/>
          </a:prstGeom>
        </p:spPr>
      </p:pic>
      <p:sp>
        <p:nvSpPr>
          <p:cNvPr id="26" name="Subtitle 25"/>
          <p:cNvSpPr txBox="1">
            <a:spLocks noGrp="1"/>
          </p:cNvSpPr>
          <p:nvPr>
            <p:ph type="subTitle" idx="1"/>
          </p:nvPr>
        </p:nvSpPr>
        <p:spPr>
          <a:xfrm>
            <a:off x="310118" y="1659063"/>
            <a:ext cx="2743200" cy="14457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2"/>
                </a:solidFill>
              </a:rPr>
              <a:t>To submit pledges &amp; pledge payment support, please select “Reports”</a:t>
            </a:r>
          </a:p>
        </p:txBody>
      </p:sp>
      <p:sp>
        <p:nvSpPr>
          <p:cNvPr id="27" name="Up Arrow 26"/>
          <p:cNvSpPr/>
          <p:nvPr/>
        </p:nvSpPr>
        <p:spPr>
          <a:xfrm rot="16200000">
            <a:off x="1933882" y="3080489"/>
            <a:ext cx="261558" cy="765885"/>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90019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4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400" b="1" spc="300" dirty="0">
                <a:solidFill>
                  <a:schemeClr val="bg2"/>
                </a:solidFill>
                <a:latin typeface="Gill Sans MT"/>
                <a:cs typeface="Gill Sans MT"/>
              </a:rPr>
              <a:t>Grant Administration:                </a:t>
            </a:r>
            <a:r>
              <a:rPr lang="en-US" sz="2400" b="1" spc="300" dirty="0">
                <a:solidFill>
                  <a:schemeClr val="bg2"/>
                </a:solidFill>
                <a:latin typeface="Gill Sans MT"/>
                <a:cs typeface="Gill Sans MT"/>
              </a:rPr>
              <a:t>How to submit pledges/payment support </a:t>
            </a:r>
          </a:p>
          <a:p>
            <a:pPr algn="l"/>
            <a:endParaRPr lang="en-US" sz="1400" spc="300" dirty="0">
              <a:solidFill>
                <a:schemeClr val="bg2"/>
              </a:solidFill>
              <a:latin typeface="Arial"/>
              <a:cs typeface="Arial"/>
            </a:endParaRPr>
          </a:p>
        </p:txBody>
      </p:sp>
      <p:sp>
        <p:nvSpPr>
          <p:cNvPr id="26" name="Subtitle 25"/>
          <p:cNvSpPr txBox="1">
            <a:spLocks noGrp="1"/>
          </p:cNvSpPr>
          <p:nvPr>
            <p:ph type="subTitle" idx="1"/>
          </p:nvPr>
        </p:nvSpPr>
        <p:spPr>
          <a:xfrm>
            <a:off x="310118" y="1659063"/>
            <a:ext cx="2743200" cy="14457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2"/>
                </a:solidFill>
              </a:rPr>
              <a:t>Please click on the link (Phase 1 or Phase 2) to make a submission</a:t>
            </a:r>
          </a:p>
        </p:txBody>
      </p:sp>
      <p:pic>
        <p:nvPicPr>
          <p:cNvPr id="3" name="Picture 2"/>
          <p:cNvPicPr>
            <a:picLocks noChangeAspect="1"/>
          </p:cNvPicPr>
          <p:nvPr/>
        </p:nvPicPr>
        <p:blipFill>
          <a:blip r:embed="rId17"/>
          <a:stretch>
            <a:fillRect/>
          </a:stretch>
        </p:blipFill>
        <p:spPr>
          <a:xfrm>
            <a:off x="338762" y="3355397"/>
            <a:ext cx="8466475" cy="2711137"/>
          </a:xfrm>
          <a:prstGeom prst="rect">
            <a:avLst/>
          </a:prstGeom>
        </p:spPr>
      </p:pic>
      <p:sp>
        <p:nvSpPr>
          <p:cNvPr id="27" name="Up Arrow 26"/>
          <p:cNvSpPr/>
          <p:nvPr/>
        </p:nvSpPr>
        <p:spPr>
          <a:xfrm rot="10800000">
            <a:off x="7655917" y="3810924"/>
            <a:ext cx="261558" cy="765885"/>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Up Arrow 27"/>
          <p:cNvSpPr/>
          <p:nvPr/>
        </p:nvSpPr>
        <p:spPr>
          <a:xfrm rot="5400000">
            <a:off x="211631" y="5124463"/>
            <a:ext cx="217546" cy="488409"/>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Up Arrow 28"/>
          <p:cNvSpPr/>
          <p:nvPr/>
        </p:nvSpPr>
        <p:spPr>
          <a:xfrm rot="5400000">
            <a:off x="201344" y="5374177"/>
            <a:ext cx="217546" cy="488409"/>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1231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4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400" b="1" spc="300" dirty="0">
                <a:solidFill>
                  <a:schemeClr val="bg2"/>
                </a:solidFill>
                <a:latin typeface="Gill Sans MT"/>
                <a:cs typeface="Gill Sans MT"/>
              </a:rPr>
              <a:t>Grant Administration:                </a:t>
            </a:r>
            <a:r>
              <a:rPr lang="en-US" sz="2400" b="1" spc="300" dirty="0">
                <a:solidFill>
                  <a:schemeClr val="bg2"/>
                </a:solidFill>
                <a:latin typeface="Gill Sans MT"/>
                <a:cs typeface="Gill Sans MT"/>
              </a:rPr>
              <a:t>How to submit pledges/payment support </a:t>
            </a:r>
          </a:p>
          <a:p>
            <a:pPr algn="l"/>
            <a:endParaRPr lang="en-US" sz="1400" spc="300" dirty="0">
              <a:solidFill>
                <a:schemeClr val="bg2"/>
              </a:solidFill>
              <a:latin typeface="Arial"/>
              <a:cs typeface="Arial"/>
            </a:endParaRPr>
          </a:p>
        </p:txBody>
      </p:sp>
      <p:sp>
        <p:nvSpPr>
          <p:cNvPr id="26" name="Subtitle 25"/>
          <p:cNvSpPr txBox="1">
            <a:spLocks noGrp="1"/>
          </p:cNvSpPr>
          <p:nvPr>
            <p:ph type="subTitle" idx="1"/>
          </p:nvPr>
        </p:nvSpPr>
        <p:spPr>
          <a:xfrm>
            <a:off x="2555358" y="1805220"/>
            <a:ext cx="4033282" cy="14457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2"/>
                </a:solidFill>
              </a:rPr>
              <a:t>Once you have clicked on the link for the correct phase, you will be brought to the first of three pages in which you will follow the step by step directions to upload and submit the documentation</a:t>
            </a:r>
          </a:p>
        </p:txBody>
      </p:sp>
      <p:pic>
        <p:nvPicPr>
          <p:cNvPr id="4" name="Picture 3"/>
          <p:cNvPicPr>
            <a:picLocks noChangeAspect="1"/>
          </p:cNvPicPr>
          <p:nvPr/>
        </p:nvPicPr>
        <p:blipFill>
          <a:blip r:embed="rId17"/>
          <a:stretch>
            <a:fillRect/>
          </a:stretch>
        </p:blipFill>
        <p:spPr>
          <a:xfrm>
            <a:off x="1677485" y="3369370"/>
            <a:ext cx="5789028" cy="2787981"/>
          </a:xfrm>
          <a:prstGeom prst="rect">
            <a:avLst/>
          </a:prstGeom>
        </p:spPr>
      </p:pic>
      <p:sp>
        <p:nvSpPr>
          <p:cNvPr id="27" name="Up Arrow 26"/>
          <p:cNvSpPr/>
          <p:nvPr/>
        </p:nvSpPr>
        <p:spPr>
          <a:xfrm rot="16200000">
            <a:off x="5207706" y="5688894"/>
            <a:ext cx="176389" cy="38100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8718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4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400" b="1" spc="300" dirty="0">
                <a:solidFill>
                  <a:schemeClr val="bg2"/>
                </a:solidFill>
                <a:latin typeface="Gill Sans MT"/>
                <a:cs typeface="Gill Sans MT"/>
              </a:rPr>
              <a:t>Grant Administration:                </a:t>
            </a:r>
            <a:r>
              <a:rPr lang="en-US" sz="2400" b="1" spc="300" dirty="0">
                <a:solidFill>
                  <a:schemeClr val="bg2"/>
                </a:solidFill>
                <a:latin typeface="Gill Sans MT"/>
                <a:cs typeface="Gill Sans MT"/>
              </a:rPr>
              <a:t>How to submit pledges/payment support </a:t>
            </a:r>
          </a:p>
          <a:p>
            <a:pPr algn="l"/>
            <a:endParaRPr lang="en-US" sz="1400" spc="300" dirty="0">
              <a:solidFill>
                <a:schemeClr val="bg2"/>
              </a:solidFill>
              <a:latin typeface="Arial"/>
              <a:cs typeface="Arial"/>
            </a:endParaRPr>
          </a:p>
        </p:txBody>
      </p:sp>
      <p:sp>
        <p:nvSpPr>
          <p:cNvPr id="3" name="Subtitle 2"/>
          <p:cNvSpPr>
            <a:spLocks noGrp="1"/>
          </p:cNvSpPr>
          <p:nvPr>
            <p:ph type="subTitle" idx="1"/>
          </p:nvPr>
        </p:nvSpPr>
        <p:spPr>
          <a:xfrm>
            <a:off x="1371600" y="5486400"/>
            <a:ext cx="695352" cy="152400"/>
          </a:xfrm>
        </p:spPr>
        <p:txBody>
          <a:bodyPr>
            <a:normAutofit fontScale="25000" lnSpcReduction="20000"/>
          </a:bodyPr>
          <a:lstStyle/>
          <a:p>
            <a:endParaRPr lang="en-US" dirty="0"/>
          </a:p>
        </p:txBody>
      </p:sp>
      <p:pic>
        <p:nvPicPr>
          <p:cNvPr id="5" name="Picture 4"/>
          <p:cNvPicPr>
            <a:picLocks noChangeAspect="1"/>
          </p:cNvPicPr>
          <p:nvPr/>
        </p:nvPicPr>
        <p:blipFill>
          <a:blip r:embed="rId17"/>
          <a:stretch>
            <a:fillRect/>
          </a:stretch>
        </p:blipFill>
        <p:spPr>
          <a:xfrm>
            <a:off x="225766" y="1406576"/>
            <a:ext cx="5215668" cy="3348307"/>
          </a:xfrm>
          <a:prstGeom prst="rect">
            <a:avLst/>
          </a:prstGeom>
        </p:spPr>
      </p:pic>
      <p:sp>
        <p:nvSpPr>
          <p:cNvPr id="27" name="Up Arrow 26"/>
          <p:cNvSpPr/>
          <p:nvPr/>
        </p:nvSpPr>
        <p:spPr>
          <a:xfrm rot="16200000">
            <a:off x="2665898" y="1447759"/>
            <a:ext cx="176389" cy="38100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Up Arrow 29"/>
          <p:cNvSpPr/>
          <p:nvPr/>
        </p:nvSpPr>
        <p:spPr>
          <a:xfrm rot="16200000">
            <a:off x="1788257" y="3779482"/>
            <a:ext cx="176389" cy="38100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8"/>
          <a:stretch>
            <a:fillRect/>
          </a:stretch>
        </p:blipFill>
        <p:spPr>
          <a:xfrm>
            <a:off x="5706529" y="1406576"/>
            <a:ext cx="3265080" cy="4282767"/>
          </a:xfrm>
          <a:prstGeom prst="rect">
            <a:avLst/>
          </a:prstGeom>
        </p:spPr>
      </p:pic>
      <p:sp>
        <p:nvSpPr>
          <p:cNvPr id="32" name="Up Arrow 31"/>
          <p:cNvSpPr/>
          <p:nvPr/>
        </p:nvSpPr>
        <p:spPr>
          <a:xfrm rot="16200000">
            <a:off x="7238684" y="3132887"/>
            <a:ext cx="176389" cy="38100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Up Arrow 32"/>
          <p:cNvSpPr/>
          <p:nvPr/>
        </p:nvSpPr>
        <p:spPr>
          <a:xfrm rot="16200000">
            <a:off x="8283810" y="4774494"/>
            <a:ext cx="176389" cy="38100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Up Arrow 33"/>
          <p:cNvSpPr/>
          <p:nvPr/>
        </p:nvSpPr>
        <p:spPr>
          <a:xfrm rot="16200000">
            <a:off x="7269462" y="5099285"/>
            <a:ext cx="176389" cy="38100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62851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4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400" b="1" spc="300" dirty="0">
                <a:solidFill>
                  <a:schemeClr val="bg2"/>
                </a:solidFill>
                <a:latin typeface="Gill Sans MT"/>
                <a:cs typeface="Gill Sans MT"/>
              </a:rPr>
              <a:t>Grant Administration:                </a:t>
            </a:r>
            <a:r>
              <a:rPr lang="en-US" sz="2400" b="1" spc="300" dirty="0">
                <a:solidFill>
                  <a:schemeClr val="bg2"/>
                </a:solidFill>
                <a:latin typeface="Gill Sans MT"/>
                <a:cs typeface="Gill Sans MT"/>
              </a:rPr>
              <a:t>How to submit pledges/payment support </a:t>
            </a:r>
          </a:p>
          <a:p>
            <a:pPr algn="l"/>
            <a:endParaRPr lang="en-US" sz="1400" spc="300" dirty="0">
              <a:solidFill>
                <a:schemeClr val="bg2"/>
              </a:solidFill>
              <a:latin typeface="Arial"/>
              <a:cs typeface="Arial"/>
            </a:endParaRPr>
          </a:p>
        </p:txBody>
      </p:sp>
      <p:sp>
        <p:nvSpPr>
          <p:cNvPr id="32" name="Up Arrow 31"/>
          <p:cNvSpPr/>
          <p:nvPr/>
        </p:nvSpPr>
        <p:spPr>
          <a:xfrm rot="16200000">
            <a:off x="2513188" y="1878894"/>
            <a:ext cx="176389" cy="38100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17"/>
          <a:stretch>
            <a:fillRect/>
          </a:stretch>
        </p:blipFill>
        <p:spPr>
          <a:xfrm>
            <a:off x="167812" y="1292394"/>
            <a:ext cx="5716552" cy="3801212"/>
          </a:xfrm>
          <a:prstGeom prst="rect">
            <a:avLst/>
          </a:prstGeom>
        </p:spPr>
      </p:pic>
      <p:sp>
        <p:nvSpPr>
          <p:cNvPr id="30" name="Up Arrow 29"/>
          <p:cNvSpPr/>
          <p:nvPr/>
        </p:nvSpPr>
        <p:spPr>
          <a:xfrm rot="16200000">
            <a:off x="5720123" y="1927643"/>
            <a:ext cx="176389" cy="38100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Up Arrow 27"/>
          <p:cNvSpPr/>
          <p:nvPr/>
        </p:nvSpPr>
        <p:spPr>
          <a:xfrm rot="16200000">
            <a:off x="2040925" y="4241094"/>
            <a:ext cx="176389" cy="38100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ubtitle 25"/>
          <p:cNvSpPr txBox="1">
            <a:spLocks/>
          </p:cNvSpPr>
          <p:nvPr/>
        </p:nvSpPr>
        <p:spPr>
          <a:xfrm>
            <a:off x="6126475" y="1965934"/>
            <a:ext cx="1743469" cy="135263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2"/>
                </a:solidFill>
              </a:rPr>
              <a:t>Once you have uploaded the first document, it will appear up top</a:t>
            </a:r>
          </a:p>
        </p:txBody>
      </p:sp>
      <p:sp>
        <p:nvSpPr>
          <p:cNvPr id="35" name="Subtitle 25"/>
          <p:cNvSpPr txBox="1">
            <a:spLocks/>
          </p:cNvSpPr>
          <p:nvPr/>
        </p:nvSpPr>
        <p:spPr>
          <a:xfrm>
            <a:off x="2410882" y="4248960"/>
            <a:ext cx="2351618" cy="17738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2"/>
                </a:solidFill>
              </a:rPr>
              <a:t>To attach another pledge form or payment support, please select another title, browse the file and finally select “upload”</a:t>
            </a:r>
          </a:p>
        </p:txBody>
      </p:sp>
    </p:spTree>
    <p:extLst>
      <p:ext uri="{BB962C8B-B14F-4D97-AF65-F5344CB8AC3E}">
        <p14:creationId xmlns:p14="http://schemas.microsoft.com/office/powerpoint/2010/main" val="1893269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1752600" y="1953901"/>
            <a:ext cx="5945508" cy="4127327"/>
          </a:xfrm>
        </p:spPr>
        <p:txBody>
          <a:bodyPr>
            <a:noAutofit/>
          </a:bodyPr>
          <a:lstStyle/>
          <a:p>
            <a:pPr algn="l">
              <a:lnSpc>
                <a:spcPct val="130000"/>
              </a:lnSpc>
            </a:pPr>
            <a:endParaRPr lang="en-US" sz="2000" b="1" dirty="0">
              <a:solidFill>
                <a:srgbClr val="090809"/>
              </a:solidFill>
              <a:latin typeface="Helvetica 65 Medium"/>
              <a:cs typeface="Aharoni" pitchFamily="2" charset="-79"/>
            </a:endParaRPr>
          </a:p>
          <a:p>
            <a:pPr algn="l">
              <a:lnSpc>
                <a:spcPct val="130000"/>
              </a:lnSpc>
            </a:pPr>
            <a:r>
              <a:rPr lang="en-US" sz="2800" b="1" dirty="0">
                <a:solidFill>
                  <a:srgbClr val="090809"/>
                </a:solidFill>
                <a:latin typeface="Helvetica 65 Medium"/>
                <a:cs typeface="Aharoni" pitchFamily="2" charset="-79"/>
              </a:rPr>
              <a:t>August 23, 2018</a:t>
            </a:r>
          </a:p>
          <a:p>
            <a:pPr algn="l">
              <a:lnSpc>
                <a:spcPct val="130000"/>
              </a:lnSpc>
            </a:pPr>
            <a:endParaRPr lang="en-US" sz="2000" b="1" dirty="0">
              <a:solidFill>
                <a:srgbClr val="090809"/>
              </a:solidFill>
              <a:latin typeface="Helvetica 65 Medium"/>
              <a:cs typeface="Aharoni" pitchFamily="2" charset="-79"/>
            </a:endParaRPr>
          </a:p>
          <a:p>
            <a:pPr algn="l">
              <a:lnSpc>
                <a:spcPct val="130000"/>
              </a:lnSpc>
            </a:pPr>
            <a:r>
              <a:rPr lang="en-US" sz="1600" b="1" dirty="0">
                <a:solidFill>
                  <a:srgbClr val="090809"/>
                </a:solidFill>
                <a:latin typeface="Helvetica 65 Medium"/>
                <a:cs typeface="Aharoni" pitchFamily="2" charset="-79"/>
              </a:rPr>
              <a:t>Mark Gold		Kathleen Rodowicz</a:t>
            </a:r>
            <a:br>
              <a:rPr lang="en-US" sz="1600" b="1" dirty="0">
                <a:solidFill>
                  <a:srgbClr val="090809"/>
                </a:solidFill>
                <a:latin typeface="Helvetica 65 Medium"/>
                <a:cs typeface="Aharoni" pitchFamily="2" charset="-79"/>
              </a:rPr>
            </a:br>
            <a:r>
              <a:rPr lang="en-US" sz="1600" b="1" dirty="0">
                <a:solidFill>
                  <a:srgbClr val="090809"/>
                </a:solidFill>
                <a:latin typeface="Helvetica 65 Medium"/>
                <a:cs typeface="Aharoni" pitchFamily="2" charset="-79"/>
              </a:rPr>
              <a:t>Director, JCamp 180  	Grants Administrator</a:t>
            </a:r>
            <a:br>
              <a:rPr lang="en-US" sz="1600" b="1" dirty="0">
                <a:solidFill>
                  <a:srgbClr val="090809"/>
                </a:solidFill>
                <a:latin typeface="Helvetica 65 Medium"/>
                <a:cs typeface="Aharoni" pitchFamily="2" charset="-79"/>
              </a:rPr>
            </a:br>
            <a:r>
              <a:rPr lang="en-US" sz="1600" b="1" dirty="0">
                <a:solidFill>
                  <a:srgbClr val="090809"/>
                </a:solidFill>
                <a:latin typeface="Helvetica 65 Medium"/>
                <a:cs typeface="Aharoni" pitchFamily="2" charset="-79"/>
                <a:hlinkClick r:id="rId16"/>
              </a:rPr>
              <a:t>Mark@hgf.org</a:t>
            </a:r>
            <a:r>
              <a:rPr lang="en-US" sz="1600" b="1" dirty="0">
                <a:solidFill>
                  <a:srgbClr val="090809"/>
                </a:solidFill>
                <a:latin typeface="Helvetica 65 Medium"/>
                <a:cs typeface="Aharoni" pitchFamily="2" charset="-79"/>
              </a:rPr>
              <a:t>		</a:t>
            </a:r>
            <a:r>
              <a:rPr lang="en-US" sz="1600" b="1" dirty="0">
                <a:solidFill>
                  <a:srgbClr val="090809"/>
                </a:solidFill>
                <a:latin typeface="Helvetica 65 Medium"/>
                <a:cs typeface="Aharoni" pitchFamily="2" charset="-79"/>
                <a:hlinkClick r:id="rId17"/>
              </a:rPr>
              <a:t>Kathleen@hgf.org</a:t>
            </a:r>
            <a:br>
              <a:rPr lang="en-US" sz="1600" b="1" dirty="0">
                <a:solidFill>
                  <a:srgbClr val="090809"/>
                </a:solidFill>
                <a:latin typeface="Helvetica 65 Medium"/>
                <a:cs typeface="Aharoni" pitchFamily="2" charset="-79"/>
              </a:rPr>
            </a:br>
            <a:r>
              <a:rPr lang="en-US" sz="1600" b="1" dirty="0">
                <a:solidFill>
                  <a:srgbClr val="090809"/>
                </a:solidFill>
                <a:latin typeface="Helvetica 65 Medium"/>
                <a:cs typeface="Aharoni" pitchFamily="2" charset="-79"/>
              </a:rPr>
              <a:t>413-276-0777 		</a:t>
            </a:r>
            <a:r>
              <a:rPr lang="en-US" sz="1600" b="1" dirty="0">
                <a:solidFill>
                  <a:srgbClr val="090809"/>
                </a:solidFill>
                <a:latin typeface="Helvetica 65 Medium"/>
                <a:cs typeface="Aharoni" pitchFamily="2" charset="-79"/>
                <a:hlinkClick r:id="rId18"/>
              </a:rPr>
              <a:t>grants@hgf.org</a:t>
            </a:r>
            <a:br>
              <a:rPr lang="en-US" sz="1600" b="1" dirty="0">
                <a:solidFill>
                  <a:srgbClr val="090809"/>
                </a:solidFill>
                <a:latin typeface="Helvetica 65 Medium"/>
                <a:cs typeface="Aharoni" pitchFamily="2" charset="-79"/>
              </a:rPr>
            </a:br>
            <a:r>
              <a:rPr lang="en-US" sz="1600" b="1" dirty="0">
                <a:solidFill>
                  <a:srgbClr val="090809"/>
                </a:solidFill>
                <a:latin typeface="Helvetica 65 Medium"/>
                <a:cs typeface="Aharoni" pitchFamily="2" charset="-79"/>
              </a:rPr>
              <a:t>			413-276-0719</a:t>
            </a:r>
          </a:p>
        </p:txBody>
      </p:sp>
      <p:pic>
        <p:nvPicPr>
          <p:cNvPr id="2" name="Picture 1"/>
          <p:cNvPicPr>
            <a:picLocks noChangeAspect="1"/>
          </p:cNvPicPr>
          <p:nvPr/>
        </p:nvPicPr>
        <p:blipFill>
          <a:blip r:embed="rId19"/>
          <a:stretch>
            <a:fillRect/>
          </a:stretch>
        </p:blipFill>
        <p:spPr>
          <a:xfrm>
            <a:off x="4406" y="1031018"/>
            <a:ext cx="4928883" cy="918472"/>
          </a:xfrm>
          <a:prstGeom prst="rect">
            <a:avLst/>
          </a:prstGeom>
        </p:spPr>
      </p:pic>
      <p:sp>
        <p:nvSpPr>
          <p:cNvPr id="31" name="Subtitle 2"/>
          <p:cNvSpPr txBox="1">
            <a:spLocks/>
          </p:cNvSpPr>
          <p:nvPr/>
        </p:nvSpPr>
        <p:spPr>
          <a:xfrm>
            <a:off x="103502" y="1039096"/>
            <a:ext cx="4704691" cy="91847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Create Your Match 7 </a:t>
            </a:r>
            <a:br>
              <a:rPr lang="en-US" sz="2400" b="1" spc="300" dirty="0">
                <a:solidFill>
                  <a:schemeClr val="bg2"/>
                </a:solidFill>
                <a:latin typeface="Gill Sans MT"/>
                <a:cs typeface="Gill Sans MT"/>
              </a:rPr>
            </a:br>
            <a:r>
              <a:rPr lang="en-US" sz="2400" b="1" spc="300" dirty="0">
                <a:solidFill>
                  <a:schemeClr val="bg2"/>
                </a:solidFill>
                <a:latin typeface="Gill Sans MT"/>
                <a:cs typeface="Gill Sans MT"/>
              </a:rPr>
              <a:t>Information Session</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185143816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4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400" b="1" spc="300" dirty="0">
                <a:solidFill>
                  <a:schemeClr val="bg2"/>
                </a:solidFill>
                <a:latin typeface="Gill Sans MT"/>
                <a:cs typeface="Gill Sans MT"/>
              </a:rPr>
              <a:t>Grant Administration:                </a:t>
            </a:r>
            <a:r>
              <a:rPr lang="en-US" sz="2400" b="1" spc="300" dirty="0">
                <a:solidFill>
                  <a:schemeClr val="bg2"/>
                </a:solidFill>
                <a:latin typeface="Gill Sans MT"/>
                <a:cs typeface="Gill Sans MT"/>
              </a:rPr>
              <a:t>How to submit pledges/payment support </a:t>
            </a:r>
          </a:p>
          <a:p>
            <a:pPr algn="l"/>
            <a:endParaRPr lang="en-US" sz="1400" spc="300" dirty="0">
              <a:solidFill>
                <a:schemeClr val="bg2"/>
              </a:solidFill>
              <a:latin typeface="Arial"/>
              <a:cs typeface="Arial"/>
            </a:endParaRPr>
          </a:p>
        </p:txBody>
      </p:sp>
      <p:pic>
        <p:nvPicPr>
          <p:cNvPr id="5" name="Picture 4"/>
          <p:cNvPicPr>
            <a:picLocks noChangeAspect="1"/>
          </p:cNvPicPr>
          <p:nvPr/>
        </p:nvPicPr>
        <p:blipFill>
          <a:blip r:embed="rId17"/>
          <a:stretch>
            <a:fillRect/>
          </a:stretch>
        </p:blipFill>
        <p:spPr>
          <a:xfrm>
            <a:off x="110391" y="1280012"/>
            <a:ext cx="4539316" cy="3546935"/>
          </a:xfrm>
          <a:prstGeom prst="rect">
            <a:avLst/>
          </a:prstGeom>
        </p:spPr>
      </p:pic>
      <p:sp>
        <p:nvSpPr>
          <p:cNvPr id="30" name="Up Arrow 29"/>
          <p:cNvSpPr/>
          <p:nvPr/>
        </p:nvSpPr>
        <p:spPr>
          <a:xfrm rot="16200000">
            <a:off x="3870282" y="4483805"/>
            <a:ext cx="176389" cy="38100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8"/>
          <a:stretch>
            <a:fillRect/>
          </a:stretch>
        </p:blipFill>
        <p:spPr>
          <a:xfrm>
            <a:off x="4779582" y="1284331"/>
            <a:ext cx="4191000" cy="3542616"/>
          </a:xfrm>
          <a:prstGeom prst="rect">
            <a:avLst/>
          </a:prstGeom>
        </p:spPr>
      </p:pic>
      <p:sp>
        <p:nvSpPr>
          <p:cNvPr id="33" name="Up Arrow 32"/>
          <p:cNvSpPr/>
          <p:nvPr/>
        </p:nvSpPr>
        <p:spPr>
          <a:xfrm rot="16200000">
            <a:off x="8358339" y="4510452"/>
            <a:ext cx="176389" cy="38100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ubtitle 25"/>
          <p:cNvSpPr txBox="1">
            <a:spLocks/>
          </p:cNvSpPr>
          <p:nvPr/>
        </p:nvSpPr>
        <p:spPr>
          <a:xfrm>
            <a:off x="988299" y="4942001"/>
            <a:ext cx="2970177" cy="12075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2"/>
                </a:solidFill>
              </a:rPr>
              <a:t>Once you have uploaded all of the documentation to be submitted, please select “Review &amp; Submit”</a:t>
            </a:r>
          </a:p>
        </p:txBody>
      </p:sp>
      <p:sp>
        <p:nvSpPr>
          <p:cNvPr id="36" name="Subtitle 25"/>
          <p:cNvSpPr txBox="1">
            <a:spLocks noGrp="1"/>
          </p:cNvSpPr>
          <p:nvPr>
            <p:ph type="subTitle" idx="1"/>
          </p:nvPr>
        </p:nvSpPr>
        <p:spPr>
          <a:xfrm>
            <a:off x="4998356" y="5010385"/>
            <a:ext cx="3536044" cy="11377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2"/>
                </a:solidFill>
              </a:rPr>
              <a:t>You will then be brought to the final page, where you will select “Submit” to send the documentation to the grants administration team for review</a:t>
            </a:r>
          </a:p>
        </p:txBody>
      </p:sp>
    </p:spTree>
    <p:extLst>
      <p:ext uri="{BB962C8B-B14F-4D97-AF65-F5344CB8AC3E}">
        <p14:creationId xmlns:p14="http://schemas.microsoft.com/office/powerpoint/2010/main" val="29095058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Grant Administration:</a:t>
            </a:r>
          </a:p>
          <a:p>
            <a:pPr algn="l"/>
            <a:endParaRPr lang="en-US" sz="1400" spc="300" dirty="0">
              <a:solidFill>
                <a:schemeClr val="bg2"/>
              </a:solidFill>
              <a:latin typeface="Arial"/>
              <a:cs typeface="Arial"/>
            </a:endParaRPr>
          </a:p>
        </p:txBody>
      </p:sp>
      <p:sp>
        <p:nvSpPr>
          <p:cNvPr id="3" name="Subtitle 2"/>
          <p:cNvSpPr>
            <a:spLocks noGrp="1"/>
          </p:cNvSpPr>
          <p:nvPr>
            <p:ph type="subTitle" idx="1"/>
          </p:nvPr>
        </p:nvSpPr>
        <p:spPr>
          <a:xfrm>
            <a:off x="1371600" y="1752600"/>
            <a:ext cx="6237920" cy="3886200"/>
          </a:xfrm>
        </p:spPr>
        <p:txBody>
          <a:bodyPr/>
          <a:lstStyle/>
          <a:p>
            <a:r>
              <a:rPr lang="en-US" dirty="0"/>
              <a:t>For any questions regarding the Online Grant System, please email us at </a:t>
            </a:r>
            <a:r>
              <a:rPr lang="en-US" dirty="0">
                <a:hlinkClick r:id="rId17"/>
              </a:rPr>
              <a:t>Grants@hgf.org</a:t>
            </a:r>
            <a:r>
              <a:rPr lang="en-US" dirty="0"/>
              <a:t> </a:t>
            </a:r>
          </a:p>
        </p:txBody>
      </p:sp>
    </p:spTree>
    <p:extLst>
      <p:ext uri="{BB962C8B-B14F-4D97-AF65-F5344CB8AC3E}">
        <p14:creationId xmlns:p14="http://schemas.microsoft.com/office/powerpoint/2010/main" val="628261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81000" y="1178479"/>
            <a:ext cx="8077199" cy="5170431"/>
          </a:xfrm>
        </p:spPr>
        <p:txBody>
          <a:bodyPr>
            <a:noAutofit/>
          </a:bodyPr>
          <a:lstStyle/>
          <a:p>
            <a:pPr marL="457200" indent="-457200" algn="l">
              <a:buFont typeface="Arial" pitchFamily="34" charset="0"/>
              <a:buChar char="•"/>
            </a:pPr>
            <a:r>
              <a:rPr lang="en-US" sz="2800" dirty="0">
                <a:solidFill>
                  <a:schemeClr val="tx1"/>
                </a:solidFill>
              </a:rPr>
              <a:t>A CYM7 donor information form must be submitted for each phase 1 donor</a:t>
            </a:r>
          </a:p>
          <a:p>
            <a:pPr marL="457200" indent="-457200" algn="l">
              <a:buFont typeface="Arial" pitchFamily="34" charset="0"/>
              <a:buChar char="•"/>
            </a:pPr>
            <a:r>
              <a:rPr lang="en-US" sz="2800" dirty="0">
                <a:solidFill>
                  <a:schemeClr val="tx1"/>
                </a:solidFill>
              </a:rPr>
              <a:t>Proof of payment of all gifts must be submitted.</a:t>
            </a:r>
          </a:p>
          <a:p>
            <a:pPr marL="457200" indent="-457200" algn="l">
              <a:buFont typeface="Arial" pitchFamily="34" charset="0"/>
              <a:buChar char="•"/>
            </a:pPr>
            <a:r>
              <a:rPr lang="en-US" sz="2800" dirty="0">
                <a:solidFill>
                  <a:schemeClr val="tx1"/>
                </a:solidFill>
              </a:rPr>
              <a:t>All submissions will be through our on-line system</a:t>
            </a:r>
          </a:p>
          <a:p>
            <a:pPr marL="457200" indent="-457200" algn="l">
              <a:buFont typeface="Arial" pitchFamily="34" charset="0"/>
              <a:buChar char="•"/>
            </a:pPr>
            <a:r>
              <a:rPr lang="en-US" sz="2800" dirty="0">
                <a:solidFill>
                  <a:schemeClr val="tx1"/>
                </a:solidFill>
              </a:rPr>
              <a:t>HGF reserves funds based on proof of payment of phase 1 pledges and pays out matching funds upon proof of payment of phase 2 gifts.</a:t>
            </a:r>
          </a:p>
          <a:p>
            <a:pPr marL="457200" indent="-457200" algn="l">
              <a:buFont typeface="Arial" pitchFamily="34" charset="0"/>
              <a:buChar char="•"/>
            </a:pPr>
            <a:r>
              <a:rPr lang="en-US" sz="2800" dirty="0">
                <a:solidFill>
                  <a:schemeClr val="tx1"/>
                </a:solidFill>
              </a:rPr>
              <a:t>Be aware of timelines for submitting proof of pledges and payments.</a:t>
            </a:r>
          </a:p>
          <a:p>
            <a:pPr marL="914400" lvl="1" indent="-457200" algn="l">
              <a:buFont typeface="Arial" pitchFamily="34" charset="0"/>
              <a:buChar char="•"/>
            </a:pPr>
            <a:endParaRPr lang="en-US" dirty="0">
              <a:solidFill>
                <a:schemeClr val="tx1"/>
              </a:solidFill>
            </a:endParaRPr>
          </a:p>
          <a:p>
            <a:pPr marL="457200" indent="-457200" algn="l">
              <a:buFont typeface="Arial" pitchFamily="34" charset="0"/>
              <a:buChar char="•"/>
            </a:pPr>
            <a:endParaRPr lang="en-US" dirty="0">
              <a:solidFill>
                <a:schemeClr val="tx1"/>
              </a:solidFill>
            </a:endParaRPr>
          </a:p>
          <a:p>
            <a:pPr marL="457200" indent="-457200" algn="l">
              <a:buFont typeface="Arial" pitchFamily="34" charset="0"/>
              <a:buChar char="•"/>
            </a:pPr>
            <a:endParaRPr lang="en-US" dirty="0">
              <a:solidFill>
                <a:schemeClr val="tx1"/>
              </a:solidFill>
            </a:endParaRPr>
          </a:p>
        </p:txBody>
      </p:sp>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Grant Administration:</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33931479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04800" y="1371600"/>
            <a:ext cx="4267200" cy="4981897"/>
          </a:xfrm>
        </p:spPr>
        <p:txBody>
          <a:bodyPr>
            <a:noAutofit/>
          </a:bodyPr>
          <a:lstStyle/>
          <a:p>
            <a:pPr algn="l"/>
            <a:r>
              <a:rPr lang="en-US" sz="1600" dirty="0">
                <a:solidFill>
                  <a:schemeClr val="tx1"/>
                </a:solidFill>
              </a:rPr>
              <a:t>Can the Campaign be larger than $450,000 ? </a:t>
            </a:r>
          </a:p>
          <a:p>
            <a:pPr algn="l"/>
            <a:endParaRPr lang="en-US" sz="1600" dirty="0">
              <a:solidFill>
                <a:schemeClr val="tx1"/>
              </a:solidFill>
            </a:endParaRPr>
          </a:p>
          <a:p>
            <a:pPr algn="l"/>
            <a:endParaRPr lang="en-US" sz="1600" dirty="0">
              <a:solidFill>
                <a:schemeClr val="tx1"/>
              </a:solidFill>
            </a:endParaRPr>
          </a:p>
          <a:p>
            <a:pPr algn="l"/>
            <a:endParaRPr lang="en-US" sz="1600" dirty="0">
              <a:solidFill>
                <a:schemeClr val="tx1"/>
              </a:solidFill>
            </a:endParaRPr>
          </a:p>
          <a:p>
            <a:pPr algn="l"/>
            <a:br>
              <a:rPr lang="en-US" sz="1600" dirty="0">
                <a:solidFill>
                  <a:schemeClr val="tx1"/>
                </a:solidFill>
              </a:rPr>
            </a:br>
            <a:r>
              <a:rPr lang="en-US" sz="1600" dirty="0">
                <a:solidFill>
                  <a:schemeClr val="tx1"/>
                </a:solidFill>
              </a:rPr>
              <a:t>How do I select the campaign goal?</a:t>
            </a:r>
          </a:p>
          <a:p>
            <a:pPr algn="l"/>
            <a:endParaRPr lang="en-US" sz="1600" dirty="0">
              <a:solidFill>
                <a:schemeClr val="tx1"/>
              </a:solidFill>
            </a:endParaRPr>
          </a:p>
          <a:p>
            <a:pPr algn="l"/>
            <a:endParaRPr lang="en-US" sz="1600" dirty="0">
              <a:solidFill>
                <a:schemeClr val="tx1"/>
              </a:solidFill>
            </a:endParaRPr>
          </a:p>
          <a:p>
            <a:pPr algn="l"/>
            <a:endParaRPr lang="en-US" sz="1600" dirty="0">
              <a:solidFill>
                <a:schemeClr val="tx1"/>
              </a:solidFill>
            </a:endParaRPr>
          </a:p>
          <a:p>
            <a:pPr algn="l"/>
            <a:r>
              <a:rPr lang="en-US" sz="1600" dirty="0">
                <a:solidFill>
                  <a:schemeClr val="tx1"/>
                </a:solidFill>
              </a:rPr>
              <a:t>Can a few major donors fulfill Phase1 and </a:t>
            </a:r>
            <a:br>
              <a:rPr lang="en-US" sz="1600" dirty="0">
                <a:solidFill>
                  <a:schemeClr val="tx1"/>
                </a:solidFill>
              </a:rPr>
            </a:br>
            <a:r>
              <a:rPr lang="en-US" sz="1600" dirty="0">
                <a:solidFill>
                  <a:schemeClr val="tx1"/>
                </a:solidFill>
              </a:rPr>
              <a:t>Phase 2 and finish the whole campaign quickly? </a:t>
            </a:r>
          </a:p>
          <a:p>
            <a:pPr algn="l"/>
            <a:endParaRPr lang="en-US" sz="1600" dirty="0">
              <a:solidFill>
                <a:schemeClr val="tx1"/>
              </a:solidFill>
            </a:endParaRPr>
          </a:p>
          <a:p>
            <a:pPr algn="l"/>
            <a:endParaRPr lang="en-US" sz="1600" dirty="0">
              <a:solidFill>
                <a:schemeClr val="tx1"/>
              </a:solidFill>
            </a:endParaRPr>
          </a:p>
          <a:p>
            <a:pPr algn="l"/>
            <a:endParaRPr lang="en-US" sz="1600" dirty="0">
              <a:solidFill>
                <a:schemeClr val="tx1"/>
              </a:solidFill>
            </a:endParaRPr>
          </a:p>
          <a:p>
            <a:pPr algn="l"/>
            <a:endParaRPr lang="en-US" sz="1600" dirty="0">
              <a:solidFill>
                <a:schemeClr val="tx1"/>
              </a:solidFill>
            </a:endParaRPr>
          </a:p>
        </p:txBody>
      </p:sp>
      <p:pic>
        <p:nvPicPr>
          <p:cNvPr id="2" name="Picture 1"/>
          <p:cNvPicPr>
            <a:picLocks noChangeAspect="1"/>
          </p:cNvPicPr>
          <p:nvPr/>
        </p:nvPicPr>
        <p:blipFill>
          <a:blip r:embed="rId16"/>
          <a:stretch>
            <a:fillRect/>
          </a:stretch>
        </p:blipFill>
        <p:spPr>
          <a:xfrm>
            <a:off x="0" y="381000"/>
            <a:ext cx="2057400" cy="602559"/>
          </a:xfrm>
          <a:prstGeom prst="rect">
            <a:avLst/>
          </a:prstGeom>
        </p:spPr>
      </p:pic>
      <p:sp>
        <p:nvSpPr>
          <p:cNvPr id="31" name="Subtitle 2"/>
          <p:cNvSpPr txBox="1">
            <a:spLocks/>
          </p:cNvSpPr>
          <p:nvPr/>
        </p:nvSpPr>
        <p:spPr>
          <a:xfrm>
            <a:off x="-20595" y="476543"/>
            <a:ext cx="3751082"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Questions:</a:t>
            </a:r>
          </a:p>
          <a:p>
            <a:pPr algn="l"/>
            <a:endParaRPr lang="en-US" sz="1400" spc="300" dirty="0">
              <a:solidFill>
                <a:schemeClr val="bg2"/>
              </a:solidFill>
              <a:latin typeface="Arial"/>
              <a:cs typeface="Arial"/>
            </a:endParaRPr>
          </a:p>
        </p:txBody>
      </p:sp>
      <p:sp>
        <p:nvSpPr>
          <p:cNvPr id="24" name="Subtitle 2"/>
          <p:cNvSpPr txBox="1">
            <a:spLocks/>
          </p:cNvSpPr>
          <p:nvPr/>
        </p:nvSpPr>
        <p:spPr>
          <a:xfrm>
            <a:off x="4571998" y="1371600"/>
            <a:ext cx="4419602" cy="496002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600" dirty="0">
                <a:solidFill>
                  <a:schemeClr val="tx1"/>
                </a:solidFill>
              </a:rPr>
              <a:t>Yes, but  </a:t>
            </a:r>
            <a:br>
              <a:rPr lang="en-US" sz="1600" dirty="0">
                <a:solidFill>
                  <a:schemeClr val="tx1"/>
                </a:solidFill>
              </a:rPr>
            </a:br>
            <a:r>
              <a:rPr lang="en-US" sz="1600" dirty="0">
                <a:solidFill>
                  <a:schemeClr val="tx1"/>
                </a:solidFill>
              </a:rPr>
              <a:t>1.) be careful of how you describe the matching pool to donors, and </a:t>
            </a:r>
            <a:br>
              <a:rPr lang="en-US" sz="1600" dirty="0">
                <a:solidFill>
                  <a:schemeClr val="tx1"/>
                </a:solidFill>
              </a:rPr>
            </a:br>
            <a:r>
              <a:rPr lang="en-US" sz="1600" dirty="0">
                <a:solidFill>
                  <a:schemeClr val="tx1"/>
                </a:solidFill>
              </a:rPr>
              <a:t>2.) JCamp 180 funds are capped at $75,000.</a:t>
            </a:r>
          </a:p>
          <a:p>
            <a:pPr algn="l"/>
            <a:endParaRPr lang="en-US" sz="1600" dirty="0">
              <a:solidFill>
                <a:schemeClr val="tx1"/>
              </a:solidFill>
            </a:endParaRPr>
          </a:p>
          <a:p>
            <a:pPr algn="l"/>
            <a:r>
              <a:rPr lang="en-US" sz="1600" dirty="0">
                <a:solidFill>
                  <a:schemeClr val="tx1"/>
                </a:solidFill>
              </a:rPr>
              <a:t>Be realistic.  Talk to your JCamp180 Mentor.  There are as many pitfalls to taking on too large a campaign as there are to too small a campaign </a:t>
            </a:r>
          </a:p>
          <a:p>
            <a:pPr algn="l"/>
            <a:endParaRPr lang="en-US" sz="1600" dirty="0">
              <a:solidFill>
                <a:schemeClr val="tx1"/>
              </a:solidFill>
            </a:endParaRPr>
          </a:p>
          <a:p>
            <a:pPr algn="l"/>
            <a:endParaRPr lang="en-US" sz="1600" dirty="0">
              <a:solidFill>
                <a:schemeClr val="tx1"/>
              </a:solidFill>
            </a:endParaRPr>
          </a:p>
          <a:p>
            <a:pPr algn="l"/>
            <a:r>
              <a:rPr lang="en-US" sz="1600" dirty="0">
                <a:solidFill>
                  <a:schemeClr val="tx1"/>
                </a:solidFill>
              </a:rPr>
              <a:t>Yes, but it isn’t the intent of the grant. We are looking for Camps who will use the campaign to reach out to more alumni and camp supporters and increase the base of philanthropic support  for camp.  </a:t>
            </a:r>
          </a:p>
        </p:txBody>
      </p:sp>
    </p:spTree>
    <p:extLst>
      <p:ext uri="{BB962C8B-B14F-4D97-AF65-F5344CB8AC3E}">
        <p14:creationId xmlns:p14="http://schemas.microsoft.com/office/powerpoint/2010/main" val="28850065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04798" y="1397550"/>
            <a:ext cx="4267200" cy="4981897"/>
          </a:xfrm>
        </p:spPr>
        <p:txBody>
          <a:bodyPr>
            <a:noAutofit/>
          </a:bodyPr>
          <a:lstStyle/>
          <a:p>
            <a:pPr algn="l"/>
            <a:r>
              <a:rPr lang="en-US" sz="1600" dirty="0">
                <a:solidFill>
                  <a:schemeClr val="tx1"/>
                </a:solidFill>
              </a:rPr>
              <a:t>Can excess phase 1 gifts be carried over to </a:t>
            </a:r>
            <a:br>
              <a:rPr lang="en-US" sz="1600" dirty="0">
                <a:solidFill>
                  <a:schemeClr val="tx1"/>
                </a:solidFill>
              </a:rPr>
            </a:br>
            <a:r>
              <a:rPr lang="en-US" sz="1600" dirty="0">
                <a:solidFill>
                  <a:schemeClr val="tx1"/>
                </a:solidFill>
              </a:rPr>
              <a:t>phase 2?</a:t>
            </a:r>
          </a:p>
          <a:p>
            <a:pPr algn="l"/>
            <a:endParaRPr lang="en-US" sz="1600" dirty="0">
              <a:solidFill>
                <a:schemeClr val="tx1"/>
              </a:solidFill>
            </a:endParaRPr>
          </a:p>
          <a:p>
            <a:pPr algn="l"/>
            <a:endParaRPr lang="en-US" sz="1600" dirty="0">
              <a:solidFill>
                <a:schemeClr val="tx1"/>
              </a:solidFill>
            </a:endParaRPr>
          </a:p>
          <a:p>
            <a:pPr algn="l"/>
            <a:endParaRPr lang="en-US" sz="1600" dirty="0">
              <a:solidFill>
                <a:schemeClr val="tx1"/>
              </a:solidFill>
            </a:endParaRPr>
          </a:p>
          <a:p>
            <a:pPr algn="l"/>
            <a:r>
              <a:rPr lang="en-US" sz="1600" dirty="0">
                <a:solidFill>
                  <a:schemeClr val="tx1"/>
                </a:solidFill>
              </a:rPr>
              <a:t>What if we take a risk to reach out to more alumni in phase 2 and don’t meet our full goal? </a:t>
            </a:r>
          </a:p>
          <a:p>
            <a:pPr algn="l"/>
            <a:endParaRPr lang="en-US" sz="1600" dirty="0">
              <a:solidFill>
                <a:schemeClr val="tx1"/>
              </a:solidFill>
            </a:endParaRPr>
          </a:p>
          <a:p>
            <a:pPr algn="l"/>
            <a:endParaRPr lang="en-US" sz="1600" dirty="0">
              <a:solidFill>
                <a:schemeClr val="tx1"/>
              </a:solidFill>
            </a:endParaRPr>
          </a:p>
          <a:p>
            <a:pPr algn="l"/>
            <a:endParaRPr lang="en-US" sz="1600" dirty="0">
              <a:solidFill>
                <a:schemeClr val="tx1"/>
              </a:solidFill>
            </a:endParaRPr>
          </a:p>
          <a:p>
            <a:pPr algn="l"/>
            <a:br>
              <a:rPr lang="en-US" sz="1600" dirty="0">
                <a:solidFill>
                  <a:schemeClr val="tx1"/>
                </a:solidFill>
              </a:rPr>
            </a:br>
            <a:r>
              <a:rPr lang="en-US" sz="1600" dirty="0">
                <a:solidFill>
                  <a:schemeClr val="tx1"/>
                </a:solidFill>
              </a:rPr>
              <a:t>What is the most frequent pitfall others have run into that we should be aware of?</a:t>
            </a:r>
          </a:p>
        </p:txBody>
      </p:sp>
      <p:pic>
        <p:nvPicPr>
          <p:cNvPr id="2" name="Picture 1"/>
          <p:cNvPicPr>
            <a:picLocks noChangeAspect="1"/>
          </p:cNvPicPr>
          <p:nvPr/>
        </p:nvPicPr>
        <p:blipFill>
          <a:blip r:embed="rId16"/>
          <a:stretch>
            <a:fillRect/>
          </a:stretch>
        </p:blipFill>
        <p:spPr>
          <a:xfrm>
            <a:off x="0" y="381000"/>
            <a:ext cx="2057400" cy="602559"/>
          </a:xfrm>
          <a:prstGeom prst="rect">
            <a:avLst/>
          </a:prstGeom>
        </p:spPr>
      </p:pic>
      <p:sp>
        <p:nvSpPr>
          <p:cNvPr id="31" name="Subtitle 2"/>
          <p:cNvSpPr txBox="1">
            <a:spLocks/>
          </p:cNvSpPr>
          <p:nvPr/>
        </p:nvSpPr>
        <p:spPr>
          <a:xfrm>
            <a:off x="-20595" y="476543"/>
            <a:ext cx="3751082"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Questions:</a:t>
            </a:r>
          </a:p>
          <a:p>
            <a:pPr algn="l"/>
            <a:endParaRPr lang="en-US" sz="1400" spc="300" dirty="0">
              <a:solidFill>
                <a:schemeClr val="bg2"/>
              </a:solidFill>
              <a:latin typeface="Arial"/>
              <a:cs typeface="Arial"/>
            </a:endParaRPr>
          </a:p>
        </p:txBody>
      </p:sp>
      <p:sp>
        <p:nvSpPr>
          <p:cNvPr id="24" name="Subtitle 2"/>
          <p:cNvSpPr txBox="1">
            <a:spLocks/>
          </p:cNvSpPr>
          <p:nvPr/>
        </p:nvSpPr>
        <p:spPr>
          <a:xfrm>
            <a:off x="4571998" y="1371600"/>
            <a:ext cx="4419602" cy="496002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600" dirty="0">
                <a:solidFill>
                  <a:schemeClr val="tx1"/>
                </a:solidFill>
              </a:rPr>
              <a:t>Yes.  A gift of $30,000 can have $25,000 count toward  phase 1 and $5,000 count toward phase 2.  HGF will help you best allocate major gifts to phases 1 and 2 to maximize your matching grant program.</a:t>
            </a:r>
          </a:p>
          <a:p>
            <a:pPr algn="l"/>
            <a:endParaRPr lang="en-US" sz="1600" dirty="0">
              <a:solidFill>
                <a:schemeClr val="tx1"/>
              </a:solidFill>
            </a:endParaRPr>
          </a:p>
          <a:p>
            <a:pPr algn="l"/>
            <a:r>
              <a:rPr lang="en-US" sz="1600" dirty="0">
                <a:solidFill>
                  <a:schemeClr val="tx1"/>
                </a:solidFill>
              </a:rPr>
              <a:t>Go for it, but plan accordingly. Speak with your mentor about strategies.  </a:t>
            </a:r>
            <a:r>
              <a:rPr lang="en-US" sz="1600" b="1" dirty="0">
                <a:solidFill>
                  <a:schemeClr val="tx1"/>
                </a:solidFill>
              </a:rPr>
              <a:t>Grinspoon payment of the Phase 1 match is dependent on receiving proof of payment of Phase 2 gifts.</a:t>
            </a:r>
            <a:r>
              <a:rPr lang="en-US" sz="1600" dirty="0">
                <a:solidFill>
                  <a:schemeClr val="tx1"/>
                </a:solidFill>
              </a:rPr>
              <a:t> This will have budget implications. </a:t>
            </a:r>
          </a:p>
          <a:p>
            <a:pPr algn="l"/>
            <a:endParaRPr lang="en-US" sz="1600" dirty="0">
              <a:solidFill>
                <a:schemeClr val="tx1"/>
              </a:solidFill>
            </a:endParaRPr>
          </a:p>
          <a:p>
            <a:pPr algn="l"/>
            <a:r>
              <a:rPr lang="en-US" sz="1600" dirty="0">
                <a:solidFill>
                  <a:schemeClr val="tx1"/>
                </a:solidFill>
              </a:rPr>
              <a:t>We give phase 2 donors three years to pay their pledges.  Camps who get barely sufficient pledges to earn JCamp180 funds can be hurt if those pledges are not paid.  Moral:  Get pledges for 5% - 10% more phase 2 funds than you need if payments are being stretched out over 3 years.</a:t>
            </a:r>
          </a:p>
        </p:txBody>
      </p:sp>
    </p:spTree>
    <p:extLst>
      <p:ext uri="{BB962C8B-B14F-4D97-AF65-F5344CB8AC3E}">
        <p14:creationId xmlns:p14="http://schemas.microsoft.com/office/powerpoint/2010/main" val="21896391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0" y="381000"/>
            <a:ext cx="3048000" cy="602559"/>
          </a:xfrm>
          <a:prstGeom prst="rect">
            <a:avLst/>
          </a:prstGeom>
        </p:spPr>
      </p:pic>
      <p:sp>
        <p:nvSpPr>
          <p:cNvPr id="31" name="Subtitle 2"/>
          <p:cNvSpPr txBox="1">
            <a:spLocks/>
          </p:cNvSpPr>
          <p:nvPr/>
        </p:nvSpPr>
        <p:spPr>
          <a:xfrm>
            <a:off x="-20595" y="476543"/>
            <a:ext cx="3751082"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Your Questions:</a:t>
            </a:r>
          </a:p>
          <a:p>
            <a:pPr algn="l"/>
            <a:endParaRPr lang="en-US" sz="1400" spc="300" dirty="0">
              <a:solidFill>
                <a:schemeClr val="bg2"/>
              </a:solidFill>
              <a:latin typeface="Arial"/>
              <a:cs typeface="Arial"/>
            </a:endParaRPr>
          </a:p>
        </p:txBody>
      </p:sp>
      <p:sp>
        <p:nvSpPr>
          <p:cNvPr id="24" name="Subtitle 2"/>
          <p:cNvSpPr txBox="1">
            <a:spLocks/>
          </p:cNvSpPr>
          <p:nvPr/>
        </p:nvSpPr>
        <p:spPr>
          <a:xfrm>
            <a:off x="4571998" y="1371600"/>
            <a:ext cx="4419602" cy="496002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sz="1600" dirty="0">
              <a:solidFill>
                <a:schemeClr val="tx1"/>
              </a:solidFill>
            </a:endParaRPr>
          </a:p>
        </p:txBody>
      </p:sp>
      <p:sp>
        <p:nvSpPr>
          <p:cNvPr id="3" name="TextBox 2"/>
          <p:cNvSpPr txBox="1"/>
          <p:nvPr/>
        </p:nvSpPr>
        <p:spPr>
          <a:xfrm>
            <a:off x="1676400" y="2514601"/>
            <a:ext cx="5922115" cy="1200329"/>
          </a:xfrm>
          <a:prstGeom prst="rect">
            <a:avLst/>
          </a:prstGeom>
          <a:noFill/>
        </p:spPr>
        <p:txBody>
          <a:bodyPr wrap="square" rtlCol="0">
            <a:spAutoFit/>
          </a:bodyPr>
          <a:lstStyle/>
          <a:p>
            <a:pPr algn="ctr"/>
            <a:r>
              <a:rPr lang="en-US" sz="7200" dirty="0"/>
              <a:t>QUESTIONS?</a:t>
            </a:r>
          </a:p>
        </p:txBody>
      </p:sp>
    </p:spTree>
    <p:extLst>
      <p:ext uri="{BB962C8B-B14F-4D97-AF65-F5344CB8AC3E}">
        <p14:creationId xmlns:p14="http://schemas.microsoft.com/office/powerpoint/2010/main" val="3691510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4" name="Subtitle 2"/>
          <p:cNvSpPr txBox="1">
            <a:spLocks/>
          </p:cNvSpPr>
          <p:nvPr/>
        </p:nvSpPr>
        <p:spPr>
          <a:xfrm>
            <a:off x="1905000" y="2091144"/>
            <a:ext cx="5945508" cy="412732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lnSpc>
                <a:spcPct val="130000"/>
              </a:lnSpc>
            </a:pPr>
            <a:endParaRPr lang="en-US" sz="2000" b="1" dirty="0">
              <a:solidFill>
                <a:srgbClr val="090809"/>
              </a:solidFill>
              <a:latin typeface="Helvetica 65 Medium"/>
              <a:cs typeface="Aharoni" pitchFamily="2" charset="-79"/>
            </a:endParaRPr>
          </a:p>
          <a:p>
            <a:pPr algn="l">
              <a:lnSpc>
                <a:spcPct val="130000"/>
              </a:lnSpc>
            </a:pPr>
            <a:r>
              <a:rPr lang="en-US" sz="2800" b="1" dirty="0">
                <a:solidFill>
                  <a:srgbClr val="090809"/>
                </a:solidFill>
                <a:latin typeface="Helvetica 65 Medium"/>
                <a:cs typeface="Aharoni" pitchFamily="2" charset="-79"/>
              </a:rPr>
              <a:t>August 23, 2018</a:t>
            </a:r>
          </a:p>
          <a:p>
            <a:pPr algn="l">
              <a:lnSpc>
                <a:spcPct val="130000"/>
              </a:lnSpc>
            </a:pPr>
            <a:endParaRPr lang="en-US" sz="2000" b="1" dirty="0">
              <a:solidFill>
                <a:srgbClr val="090809"/>
              </a:solidFill>
              <a:latin typeface="Helvetica 65 Medium"/>
              <a:cs typeface="Aharoni" pitchFamily="2" charset="-79"/>
            </a:endParaRPr>
          </a:p>
          <a:p>
            <a:pPr algn="l">
              <a:lnSpc>
                <a:spcPct val="130000"/>
              </a:lnSpc>
            </a:pPr>
            <a:r>
              <a:rPr lang="en-US" sz="1600" b="1" dirty="0">
                <a:solidFill>
                  <a:srgbClr val="090809"/>
                </a:solidFill>
                <a:latin typeface="Helvetica 65 Medium"/>
                <a:cs typeface="Aharoni" pitchFamily="2" charset="-79"/>
              </a:rPr>
              <a:t>Mark Gold		Kathleen Rodowicz</a:t>
            </a:r>
            <a:br>
              <a:rPr lang="en-US" sz="1600" b="1" dirty="0">
                <a:solidFill>
                  <a:srgbClr val="090809"/>
                </a:solidFill>
                <a:latin typeface="Helvetica 65 Medium"/>
                <a:cs typeface="Aharoni" pitchFamily="2" charset="-79"/>
              </a:rPr>
            </a:br>
            <a:r>
              <a:rPr lang="en-US" sz="1600" b="1" dirty="0">
                <a:solidFill>
                  <a:srgbClr val="090809"/>
                </a:solidFill>
                <a:latin typeface="Helvetica 65 Medium"/>
                <a:cs typeface="Aharoni" pitchFamily="2" charset="-79"/>
              </a:rPr>
              <a:t>Director, JCamp 180  	Grants Administrator</a:t>
            </a:r>
            <a:br>
              <a:rPr lang="en-US" sz="1600" b="1" dirty="0">
                <a:solidFill>
                  <a:srgbClr val="090809"/>
                </a:solidFill>
                <a:latin typeface="Helvetica 65 Medium"/>
                <a:cs typeface="Aharoni" pitchFamily="2" charset="-79"/>
              </a:rPr>
            </a:br>
            <a:r>
              <a:rPr lang="en-US" sz="1600" b="1" dirty="0">
                <a:solidFill>
                  <a:srgbClr val="090809"/>
                </a:solidFill>
                <a:latin typeface="Helvetica 65 Medium"/>
                <a:cs typeface="Aharoni" pitchFamily="2" charset="-79"/>
                <a:hlinkClick r:id="rId16"/>
              </a:rPr>
              <a:t>Mark@hgf.org</a:t>
            </a:r>
            <a:r>
              <a:rPr lang="en-US" sz="1600" b="1" dirty="0">
                <a:solidFill>
                  <a:srgbClr val="090809"/>
                </a:solidFill>
                <a:latin typeface="Helvetica 65 Medium"/>
                <a:cs typeface="Aharoni" pitchFamily="2" charset="-79"/>
              </a:rPr>
              <a:t>		</a:t>
            </a:r>
            <a:r>
              <a:rPr lang="en-US" sz="1600" b="1" dirty="0">
                <a:solidFill>
                  <a:srgbClr val="090809"/>
                </a:solidFill>
                <a:latin typeface="Helvetica 65 Medium"/>
                <a:cs typeface="Aharoni" pitchFamily="2" charset="-79"/>
                <a:hlinkClick r:id="rId17"/>
              </a:rPr>
              <a:t>Kathleen@hgf.org</a:t>
            </a:r>
            <a:br>
              <a:rPr lang="en-US" sz="1600" b="1" dirty="0">
                <a:solidFill>
                  <a:srgbClr val="090809"/>
                </a:solidFill>
                <a:latin typeface="Helvetica 65 Medium"/>
                <a:cs typeface="Aharoni" pitchFamily="2" charset="-79"/>
              </a:rPr>
            </a:br>
            <a:r>
              <a:rPr lang="en-US" sz="1600" b="1" dirty="0">
                <a:solidFill>
                  <a:srgbClr val="090809"/>
                </a:solidFill>
                <a:latin typeface="Helvetica 65 Medium"/>
                <a:cs typeface="Aharoni" pitchFamily="2" charset="-79"/>
              </a:rPr>
              <a:t>413-276-0777 		</a:t>
            </a:r>
            <a:r>
              <a:rPr lang="en-US" sz="1600" b="1" dirty="0">
                <a:solidFill>
                  <a:srgbClr val="090809"/>
                </a:solidFill>
                <a:latin typeface="Helvetica 65 Medium"/>
                <a:cs typeface="Aharoni" pitchFamily="2" charset="-79"/>
                <a:hlinkClick r:id="rId18"/>
              </a:rPr>
              <a:t>grants@hgf.org</a:t>
            </a:r>
            <a:br>
              <a:rPr lang="en-US" sz="1600" b="1" dirty="0">
                <a:solidFill>
                  <a:srgbClr val="090809"/>
                </a:solidFill>
                <a:latin typeface="Helvetica 65 Medium"/>
                <a:cs typeface="Aharoni" pitchFamily="2" charset="-79"/>
              </a:rPr>
            </a:br>
            <a:r>
              <a:rPr lang="en-US" sz="1600" b="1" dirty="0">
                <a:solidFill>
                  <a:srgbClr val="090809"/>
                </a:solidFill>
                <a:latin typeface="Helvetica 65 Medium"/>
                <a:cs typeface="Aharoni" pitchFamily="2" charset="-79"/>
              </a:rPr>
              <a:t>			413-276-0719</a:t>
            </a:r>
          </a:p>
        </p:txBody>
      </p:sp>
      <p:pic>
        <p:nvPicPr>
          <p:cNvPr id="26" name="Picture 25"/>
          <p:cNvPicPr>
            <a:picLocks noChangeAspect="1"/>
          </p:cNvPicPr>
          <p:nvPr/>
        </p:nvPicPr>
        <p:blipFill>
          <a:blip r:embed="rId19"/>
          <a:stretch>
            <a:fillRect/>
          </a:stretch>
        </p:blipFill>
        <p:spPr>
          <a:xfrm>
            <a:off x="4406" y="1031018"/>
            <a:ext cx="4928883" cy="918472"/>
          </a:xfrm>
          <a:prstGeom prst="rect">
            <a:avLst/>
          </a:prstGeom>
        </p:spPr>
      </p:pic>
      <p:sp>
        <p:nvSpPr>
          <p:cNvPr id="27" name="Subtitle 2"/>
          <p:cNvSpPr txBox="1">
            <a:spLocks/>
          </p:cNvSpPr>
          <p:nvPr/>
        </p:nvSpPr>
        <p:spPr>
          <a:xfrm>
            <a:off x="103502" y="1039096"/>
            <a:ext cx="4704691" cy="91847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Create Your Match 7 </a:t>
            </a:r>
            <a:br>
              <a:rPr lang="en-US" sz="2400" b="1" spc="300" dirty="0">
                <a:solidFill>
                  <a:schemeClr val="bg2"/>
                </a:solidFill>
                <a:latin typeface="Gill Sans MT"/>
                <a:cs typeface="Gill Sans MT"/>
              </a:rPr>
            </a:br>
            <a:r>
              <a:rPr lang="en-US" sz="2400" b="1" spc="300" dirty="0">
                <a:solidFill>
                  <a:schemeClr val="bg2"/>
                </a:solidFill>
                <a:latin typeface="Gill Sans MT"/>
                <a:cs typeface="Gill Sans MT"/>
              </a:rPr>
              <a:t>Information Session</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294330976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043" y="-80339"/>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sz="half" idx="1"/>
          </p:nvPr>
        </p:nvSpPr>
        <p:spPr/>
        <p:txBody>
          <a:bodyPr>
            <a:noAutofit/>
          </a:bodyPr>
          <a:lstStyle/>
          <a:p>
            <a:pPr marL="0" indent="0">
              <a:buClr>
                <a:srgbClr val="4E743D"/>
              </a:buClr>
              <a:buNone/>
              <a:tabLst>
                <a:tab pos="3084513" algn="l"/>
              </a:tabLst>
              <a:defRPr/>
            </a:pPr>
            <a:r>
              <a:rPr lang="en-US" sz="1600" dirty="0">
                <a:solidFill>
                  <a:srgbClr val="776C28"/>
                </a:solidFill>
                <a:latin typeface="Helvetica 65 Medium"/>
              </a:rPr>
              <a:t>A) Grab Tab – Click arrow to open/close Control Panel. Click square to toggle Viewer Window between full screen/window mode. Click mic icon to mute/unmute your audio. </a:t>
            </a:r>
          </a:p>
          <a:p>
            <a:pPr>
              <a:buClr>
                <a:srgbClr val="4E743D"/>
              </a:buClr>
              <a:tabLst>
                <a:tab pos="3084513" algn="l"/>
              </a:tabLst>
              <a:defRPr/>
            </a:pPr>
            <a:endParaRPr lang="en-US" sz="1600" dirty="0">
              <a:solidFill>
                <a:srgbClr val="776C28"/>
              </a:solidFill>
              <a:latin typeface="Helvetica 65 Medium"/>
            </a:endParaRPr>
          </a:p>
          <a:p>
            <a:pPr marL="0" indent="0">
              <a:buClr>
                <a:srgbClr val="4E743D"/>
              </a:buClr>
              <a:buNone/>
              <a:tabLst>
                <a:tab pos="3084513" algn="l"/>
              </a:tabLst>
              <a:defRPr/>
            </a:pPr>
            <a:r>
              <a:rPr lang="en-US" sz="1600" dirty="0">
                <a:solidFill>
                  <a:srgbClr val="776C28"/>
                </a:solidFill>
                <a:latin typeface="Helvetica 65 Medium"/>
              </a:rPr>
              <a:t>B) Audio Pane – Select audio format. Click Audio Setup to verify Speakers &amp; Microphone.</a:t>
            </a:r>
          </a:p>
          <a:p>
            <a:pPr>
              <a:buClr>
                <a:srgbClr val="4E743D"/>
              </a:buClr>
              <a:tabLst>
                <a:tab pos="3084513" algn="l"/>
              </a:tabLst>
              <a:defRPr/>
            </a:pPr>
            <a:endParaRPr lang="en-US" sz="1600" dirty="0">
              <a:solidFill>
                <a:srgbClr val="776C28"/>
              </a:solidFill>
              <a:latin typeface="Helvetica 65 Medium"/>
            </a:endParaRPr>
          </a:p>
          <a:p>
            <a:pPr marL="0" indent="0">
              <a:buClr>
                <a:srgbClr val="4E743D"/>
              </a:buClr>
              <a:buNone/>
              <a:tabLst>
                <a:tab pos="3084513" algn="l"/>
              </a:tabLst>
              <a:defRPr/>
            </a:pPr>
            <a:r>
              <a:rPr lang="en-US" sz="1600" dirty="0">
                <a:solidFill>
                  <a:srgbClr val="776C28"/>
                </a:solidFill>
                <a:latin typeface="Helvetica 65 Medium"/>
              </a:rPr>
              <a:t>C) Questions Pane – Attendees can submit questions and review answers.</a:t>
            </a:r>
          </a:p>
        </p:txBody>
      </p:sp>
      <p:pic>
        <p:nvPicPr>
          <p:cNvPr id="2" name="Picture 1"/>
          <p:cNvPicPr>
            <a:picLocks noChangeAspect="1"/>
          </p:cNvPicPr>
          <p:nvPr/>
        </p:nvPicPr>
        <p:blipFill>
          <a:blip r:embed="rId16"/>
          <a:stretch>
            <a:fillRect/>
          </a:stretch>
        </p:blipFill>
        <p:spPr>
          <a:xfrm>
            <a:off x="-8239" y="351006"/>
            <a:ext cx="4961239" cy="559296"/>
          </a:xfrm>
          <a:prstGeom prst="rect">
            <a:avLst/>
          </a:prstGeom>
        </p:spPr>
      </p:pic>
      <p:sp>
        <p:nvSpPr>
          <p:cNvPr id="31" name="Subtitle 2"/>
          <p:cNvSpPr txBox="1">
            <a:spLocks/>
          </p:cNvSpPr>
          <p:nvPr/>
        </p:nvSpPr>
        <p:spPr>
          <a:xfrm>
            <a:off x="47809" y="392182"/>
            <a:ext cx="4849142" cy="47694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err="1">
                <a:solidFill>
                  <a:schemeClr val="bg2"/>
                </a:solidFill>
                <a:latin typeface="Gill Sans MT"/>
                <a:cs typeface="Gill Sans MT"/>
              </a:rPr>
              <a:t>GoTo</a:t>
            </a:r>
            <a:r>
              <a:rPr lang="en-US" sz="2400" b="1" spc="300" dirty="0">
                <a:solidFill>
                  <a:schemeClr val="bg2"/>
                </a:solidFill>
                <a:latin typeface="Gill Sans MT"/>
                <a:cs typeface="Gill Sans MT"/>
              </a:rPr>
              <a:t> Meeting Logistics:</a:t>
            </a:r>
          </a:p>
          <a:p>
            <a:pPr algn="l"/>
            <a:endParaRPr lang="en-US" sz="1400" spc="300" dirty="0">
              <a:solidFill>
                <a:schemeClr val="bg2"/>
              </a:solidFill>
              <a:latin typeface="Arial"/>
              <a:cs typeface="Arial"/>
            </a:endParaRPr>
          </a:p>
        </p:txBody>
      </p:sp>
      <p:sp>
        <p:nvSpPr>
          <p:cNvPr id="26" name="Rectangle 11"/>
          <p:cNvSpPr>
            <a:spLocks noChangeArrowheads="1"/>
          </p:cNvSpPr>
          <p:nvPr/>
        </p:nvSpPr>
        <p:spPr bwMode="auto">
          <a:xfrm>
            <a:off x="4899133" y="1304443"/>
            <a:ext cx="695325" cy="369888"/>
          </a:xfrm>
          <a:prstGeom prst="rect">
            <a:avLst/>
          </a:prstGeom>
          <a:noFill/>
          <a:ln w="9525">
            <a:noFill/>
            <a:miter lim="800000"/>
            <a:headEnd/>
            <a:tailEnd/>
          </a:ln>
        </p:spPr>
        <p:txBody>
          <a:bodyPr anchor="ctr">
            <a:spAutoFit/>
          </a:bodyPr>
          <a:lstStyle/>
          <a:p>
            <a:pPr>
              <a:defRPr/>
            </a:pPr>
            <a:r>
              <a:rPr lang="en-US" dirty="0">
                <a:solidFill>
                  <a:srgbClr val="776C28"/>
                </a:solidFill>
                <a:latin typeface="Helvetica 65 Medium"/>
                <a:cs typeface="+mn-cs"/>
              </a:rPr>
              <a:t>A </a:t>
            </a:r>
            <a:r>
              <a:rPr lang="en-US" dirty="0">
                <a:solidFill>
                  <a:srgbClr val="776C28"/>
                </a:solidFill>
                <a:latin typeface="Helvetica 65 Medium"/>
                <a:cs typeface="+mn-cs"/>
                <a:sym typeface="Wingdings" pitchFamily="2" charset="2"/>
              </a:rPr>
              <a:t></a:t>
            </a:r>
            <a:endParaRPr lang="en-US" dirty="0">
              <a:solidFill>
                <a:srgbClr val="776C28"/>
              </a:solidFill>
              <a:latin typeface="Helvetica 65 Medium"/>
              <a:cs typeface="+mn-cs"/>
            </a:endParaRPr>
          </a:p>
        </p:txBody>
      </p:sp>
      <p:sp>
        <p:nvSpPr>
          <p:cNvPr id="27" name="Rectangle 11"/>
          <p:cNvSpPr>
            <a:spLocks noChangeArrowheads="1"/>
          </p:cNvSpPr>
          <p:nvPr/>
        </p:nvSpPr>
        <p:spPr bwMode="auto">
          <a:xfrm>
            <a:off x="4899132" y="2579688"/>
            <a:ext cx="695325" cy="369888"/>
          </a:xfrm>
          <a:prstGeom prst="rect">
            <a:avLst/>
          </a:prstGeom>
          <a:noFill/>
          <a:ln w="9525">
            <a:noFill/>
            <a:miter lim="800000"/>
            <a:headEnd/>
            <a:tailEnd/>
          </a:ln>
        </p:spPr>
        <p:txBody>
          <a:bodyPr anchor="ctr">
            <a:spAutoFit/>
          </a:bodyPr>
          <a:lstStyle/>
          <a:p>
            <a:pPr>
              <a:defRPr/>
            </a:pPr>
            <a:r>
              <a:rPr lang="en-US" dirty="0">
                <a:solidFill>
                  <a:srgbClr val="776C28"/>
                </a:solidFill>
                <a:latin typeface="Helvetica 65 Medium"/>
                <a:cs typeface="+mn-cs"/>
              </a:rPr>
              <a:t>B </a:t>
            </a:r>
            <a:r>
              <a:rPr lang="en-US" dirty="0">
                <a:solidFill>
                  <a:srgbClr val="776C28"/>
                </a:solidFill>
                <a:latin typeface="Helvetica 65 Medium"/>
                <a:cs typeface="+mn-cs"/>
                <a:sym typeface="Wingdings" pitchFamily="2" charset="2"/>
              </a:rPr>
              <a:t></a:t>
            </a:r>
            <a:endParaRPr lang="en-US" dirty="0">
              <a:solidFill>
                <a:srgbClr val="776C28"/>
              </a:solidFill>
              <a:latin typeface="Helvetica 65 Medium"/>
              <a:cs typeface="+mn-cs"/>
            </a:endParaRPr>
          </a:p>
        </p:txBody>
      </p:sp>
      <p:sp>
        <p:nvSpPr>
          <p:cNvPr id="28" name="Rectangle 11"/>
          <p:cNvSpPr>
            <a:spLocks noChangeArrowheads="1"/>
          </p:cNvSpPr>
          <p:nvPr/>
        </p:nvSpPr>
        <p:spPr bwMode="auto">
          <a:xfrm>
            <a:off x="4852465" y="5183650"/>
            <a:ext cx="695325" cy="369888"/>
          </a:xfrm>
          <a:prstGeom prst="rect">
            <a:avLst/>
          </a:prstGeom>
          <a:noFill/>
          <a:ln w="9525">
            <a:noFill/>
            <a:miter lim="800000"/>
            <a:headEnd/>
            <a:tailEnd/>
          </a:ln>
        </p:spPr>
        <p:txBody>
          <a:bodyPr anchor="ctr">
            <a:spAutoFit/>
          </a:bodyPr>
          <a:lstStyle/>
          <a:p>
            <a:pPr>
              <a:defRPr/>
            </a:pPr>
            <a:r>
              <a:rPr lang="en-US" dirty="0">
                <a:solidFill>
                  <a:srgbClr val="776C28"/>
                </a:solidFill>
                <a:latin typeface="Helvetica 65 Medium"/>
                <a:cs typeface="+mn-cs"/>
              </a:rPr>
              <a:t>C </a:t>
            </a:r>
            <a:r>
              <a:rPr lang="en-US" dirty="0">
                <a:solidFill>
                  <a:srgbClr val="776C28"/>
                </a:solidFill>
                <a:latin typeface="Helvetica 65 Medium"/>
                <a:cs typeface="+mn-cs"/>
                <a:sym typeface="Wingdings" pitchFamily="2" charset="2"/>
              </a:rPr>
              <a:t></a:t>
            </a:r>
            <a:endParaRPr lang="en-US" dirty="0">
              <a:solidFill>
                <a:srgbClr val="776C28"/>
              </a:solidFill>
              <a:latin typeface="Helvetica 65 Medium"/>
              <a:cs typeface="+mn-cs"/>
            </a:endParaRPr>
          </a:p>
        </p:txBody>
      </p:sp>
      <p:pic>
        <p:nvPicPr>
          <p:cNvPr id="32" name="Content Placeholder 3">
            <a:extLst>
              <a:ext uri="{FF2B5EF4-FFF2-40B4-BE49-F238E27FC236}">
                <a16:creationId xmlns:a16="http://schemas.microsoft.com/office/drawing/2014/main" id="{5CD3F7EB-AE67-4B85-9782-E1E82EB70EF3}"/>
              </a:ext>
            </a:extLst>
          </p:cNvPr>
          <p:cNvPicPr>
            <a:picLocks noGrp="1" noChangeAspect="1"/>
          </p:cNvPicPr>
          <p:nvPr>
            <p:ph sz="half" idx="2"/>
          </p:nvPr>
        </p:nvPicPr>
        <p:blipFill>
          <a:blip r:embed="rId17"/>
          <a:stretch>
            <a:fillRect/>
          </a:stretch>
        </p:blipFill>
        <p:spPr>
          <a:xfrm>
            <a:off x="5596642" y="1361842"/>
            <a:ext cx="2357953" cy="4860651"/>
          </a:xfrm>
          <a:prstGeom prst="rect">
            <a:avLst/>
          </a:prstGeom>
        </p:spPr>
      </p:pic>
    </p:spTree>
    <p:extLst>
      <p:ext uri="{BB962C8B-B14F-4D97-AF65-F5344CB8AC3E}">
        <p14:creationId xmlns:p14="http://schemas.microsoft.com/office/powerpoint/2010/main" val="325099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838199" y="1178479"/>
            <a:ext cx="7298435" cy="5170431"/>
          </a:xfrm>
        </p:spPr>
        <p:txBody>
          <a:bodyPr>
            <a:noAutofit/>
          </a:bodyPr>
          <a:lstStyle/>
          <a:p>
            <a:pPr marL="342900" indent="-342900" algn="l">
              <a:lnSpc>
                <a:spcPct val="130000"/>
              </a:lnSpc>
              <a:buFont typeface="Arial" pitchFamily="34" charset="0"/>
              <a:buChar char="•"/>
            </a:pPr>
            <a:r>
              <a:rPr lang="en-US" b="1" dirty="0">
                <a:solidFill>
                  <a:srgbClr val="090809"/>
                </a:solidFill>
                <a:latin typeface="Helvetica 65 Medium"/>
                <a:cs typeface="Aharoni" pitchFamily="2" charset="-79"/>
              </a:rPr>
              <a:t>Introduce the JCamp180 </a:t>
            </a:r>
            <a:br>
              <a:rPr lang="en-US" b="1" dirty="0">
                <a:solidFill>
                  <a:srgbClr val="090809"/>
                </a:solidFill>
                <a:latin typeface="Helvetica 65 Medium"/>
                <a:cs typeface="Aharoni" pitchFamily="2" charset="-79"/>
              </a:rPr>
            </a:br>
            <a:r>
              <a:rPr lang="en-US" b="1" dirty="0">
                <a:solidFill>
                  <a:srgbClr val="090809"/>
                </a:solidFill>
                <a:latin typeface="Helvetica 65 Medium"/>
                <a:cs typeface="Aharoni" pitchFamily="2" charset="-79"/>
              </a:rPr>
              <a:t>Create Your Match 7 grant</a:t>
            </a:r>
          </a:p>
          <a:p>
            <a:pPr marL="342900" indent="-342900" algn="l">
              <a:lnSpc>
                <a:spcPct val="130000"/>
              </a:lnSpc>
              <a:buFont typeface="Arial" pitchFamily="34" charset="0"/>
              <a:buChar char="•"/>
            </a:pPr>
            <a:r>
              <a:rPr lang="en-US" b="1" dirty="0">
                <a:solidFill>
                  <a:srgbClr val="090809"/>
                </a:solidFill>
                <a:latin typeface="Helvetica 65 Medium"/>
                <a:cs typeface="Aharoni" pitchFamily="2" charset="-79"/>
              </a:rPr>
              <a:t>Step by step overview</a:t>
            </a:r>
          </a:p>
          <a:p>
            <a:pPr marL="342900" indent="-342900" algn="l">
              <a:lnSpc>
                <a:spcPct val="130000"/>
              </a:lnSpc>
              <a:buFont typeface="Arial" pitchFamily="34" charset="0"/>
              <a:buChar char="•"/>
            </a:pPr>
            <a:r>
              <a:rPr lang="en-US" b="1" dirty="0">
                <a:solidFill>
                  <a:srgbClr val="090809"/>
                </a:solidFill>
                <a:latin typeface="Helvetica 65 Medium"/>
                <a:cs typeface="Aharoni" pitchFamily="2" charset="-79"/>
              </a:rPr>
              <a:t>On-line grants administration</a:t>
            </a:r>
          </a:p>
          <a:p>
            <a:pPr marL="342900" indent="-342900" algn="l">
              <a:lnSpc>
                <a:spcPct val="130000"/>
              </a:lnSpc>
              <a:buFont typeface="Arial" pitchFamily="34" charset="0"/>
              <a:buChar char="•"/>
            </a:pPr>
            <a:r>
              <a:rPr lang="en-US" b="1" dirty="0">
                <a:solidFill>
                  <a:srgbClr val="090809"/>
                </a:solidFill>
                <a:latin typeface="Helvetica 65 Medium"/>
                <a:cs typeface="Aharoni" pitchFamily="2" charset="-79"/>
              </a:rPr>
              <a:t>Questions and discussion</a:t>
            </a:r>
          </a:p>
        </p:txBody>
      </p:sp>
      <p:pic>
        <p:nvPicPr>
          <p:cNvPr id="2" name="Picture 1"/>
          <p:cNvPicPr>
            <a:picLocks noChangeAspect="1"/>
          </p:cNvPicPr>
          <p:nvPr/>
        </p:nvPicPr>
        <p:blipFill>
          <a:blip r:embed="rId16"/>
          <a:stretch>
            <a:fillRect/>
          </a:stretch>
        </p:blipFill>
        <p:spPr>
          <a:xfrm>
            <a:off x="4407" y="394716"/>
            <a:ext cx="1822747" cy="588844"/>
          </a:xfrm>
          <a:prstGeom prst="rect">
            <a:avLst/>
          </a:prstGeom>
        </p:spPr>
      </p:pic>
      <p:sp>
        <p:nvSpPr>
          <p:cNvPr id="31" name="Subtitle 2"/>
          <p:cNvSpPr txBox="1">
            <a:spLocks/>
          </p:cNvSpPr>
          <p:nvPr/>
        </p:nvSpPr>
        <p:spPr>
          <a:xfrm>
            <a:off x="116503" y="434478"/>
            <a:ext cx="1864697"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Agenda:</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414973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190500" y="1593769"/>
            <a:ext cx="8762999" cy="5170431"/>
          </a:xfrm>
        </p:spPr>
        <p:txBody>
          <a:bodyPr>
            <a:noAutofit/>
          </a:bodyPr>
          <a:lstStyle/>
          <a:p>
            <a:pPr>
              <a:spcBef>
                <a:spcPts val="0"/>
              </a:spcBef>
            </a:pPr>
            <a:r>
              <a:rPr lang="en-US" b="1" dirty="0">
                <a:solidFill>
                  <a:srgbClr val="090809"/>
                </a:solidFill>
                <a:latin typeface="Helvetica 65 Medium"/>
                <a:cs typeface="Aharoni" pitchFamily="2" charset="-79"/>
              </a:rPr>
              <a:t>Find today’s information on JCamp180.org</a:t>
            </a:r>
            <a:endParaRPr lang="en-US" sz="2000" b="1" dirty="0">
              <a:solidFill>
                <a:srgbClr val="090809"/>
              </a:solidFill>
              <a:latin typeface="Helvetica 65 Medium"/>
              <a:cs typeface="Aharoni" pitchFamily="2" charset="-79"/>
            </a:endParaRPr>
          </a:p>
        </p:txBody>
      </p:sp>
      <p:pic>
        <p:nvPicPr>
          <p:cNvPr id="2" name="Picture 1"/>
          <p:cNvPicPr>
            <a:picLocks noChangeAspect="1"/>
          </p:cNvPicPr>
          <p:nvPr/>
        </p:nvPicPr>
        <p:blipFill>
          <a:blip r:embed="rId16"/>
          <a:stretch>
            <a:fillRect/>
          </a:stretch>
        </p:blipFill>
        <p:spPr>
          <a:xfrm>
            <a:off x="4407" y="394716"/>
            <a:ext cx="2129193" cy="588844"/>
          </a:xfrm>
          <a:prstGeom prst="rect">
            <a:avLst/>
          </a:prstGeom>
        </p:spPr>
      </p:pic>
      <p:sp>
        <p:nvSpPr>
          <p:cNvPr id="31" name="Subtitle 2"/>
          <p:cNvSpPr txBox="1">
            <a:spLocks/>
          </p:cNvSpPr>
          <p:nvPr/>
        </p:nvSpPr>
        <p:spPr>
          <a:xfrm>
            <a:off x="22942" y="454767"/>
            <a:ext cx="3151138"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Follow-up:</a:t>
            </a:r>
          </a:p>
          <a:p>
            <a:pPr algn="l"/>
            <a:endParaRPr lang="en-US" sz="1400" spc="300" dirty="0">
              <a:solidFill>
                <a:schemeClr val="bg2"/>
              </a:solidFill>
              <a:latin typeface="Arial"/>
              <a:cs typeface="Arial"/>
            </a:endParaRPr>
          </a:p>
        </p:txBody>
      </p:sp>
      <p:pic>
        <p:nvPicPr>
          <p:cNvPr id="4" name="Picture 3">
            <a:extLst>
              <a:ext uri="{FF2B5EF4-FFF2-40B4-BE49-F238E27FC236}">
                <a16:creationId xmlns:a16="http://schemas.microsoft.com/office/drawing/2014/main" id="{1EEBA5AA-081E-4436-85DE-16A4570FCE5B}"/>
              </a:ext>
            </a:extLst>
          </p:cNvPr>
          <p:cNvPicPr>
            <a:picLocks noChangeAspect="1"/>
          </p:cNvPicPr>
          <p:nvPr/>
        </p:nvPicPr>
        <p:blipFill>
          <a:blip r:embed="rId17"/>
          <a:stretch>
            <a:fillRect/>
          </a:stretch>
        </p:blipFill>
        <p:spPr>
          <a:xfrm>
            <a:off x="1069003" y="2470288"/>
            <a:ext cx="6914368" cy="3373990"/>
          </a:xfrm>
          <a:prstGeom prst="rect">
            <a:avLst/>
          </a:prstGeom>
        </p:spPr>
      </p:pic>
    </p:spTree>
    <p:extLst>
      <p:ext uri="{BB962C8B-B14F-4D97-AF65-F5344CB8AC3E}">
        <p14:creationId xmlns:p14="http://schemas.microsoft.com/office/powerpoint/2010/main" val="2581070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192615" y="-273307"/>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4407" y="394716"/>
            <a:ext cx="2129193" cy="588844"/>
          </a:xfrm>
          <a:prstGeom prst="rect">
            <a:avLst/>
          </a:prstGeom>
        </p:spPr>
      </p:pic>
      <p:sp>
        <p:nvSpPr>
          <p:cNvPr id="31" name="Subtitle 2"/>
          <p:cNvSpPr txBox="1">
            <a:spLocks/>
          </p:cNvSpPr>
          <p:nvPr/>
        </p:nvSpPr>
        <p:spPr>
          <a:xfrm>
            <a:off x="22942" y="454767"/>
            <a:ext cx="3151138"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Follow-up:</a:t>
            </a:r>
          </a:p>
          <a:p>
            <a:pPr algn="l"/>
            <a:endParaRPr lang="en-US" sz="1400" spc="300" dirty="0">
              <a:solidFill>
                <a:schemeClr val="bg2"/>
              </a:solidFill>
              <a:latin typeface="Arial"/>
              <a:cs typeface="Arial"/>
            </a:endParaRPr>
          </a:p>
        </p:txBody>
      </p:sp>
      <p:sp>
        <p:nvSpPr>
          <p:cNvPr id="4" name="TextBox 3">
            <a:extLst>
              <a:ext uri="{FF2B5EF4-FFF2-40B4-BE49-F238E27FC236}">
                <a16:creationId xmlns:a16="http://schemas.microsoft.com/office/drawing/2014/main" id="{87C816AA-1F20-491C-A28D-602229B013F2}"/>
              </a:ext>
            </a:extLst>
          </p:cNvPr>
          <p:cNvSpPr txBox="1"/>
          <p:nvPr/>
        </p:nvSpPr>
        <p:spPr>
          <a:xfrm>
            <a:off x="3429000" y="2486821"/>
            <a:ext cx="2805154" cy="2554545"/>
          </a:xfrm>
          <a:prstGeom prst="rect">
            <a:avLst/>
          </a:prstGeom>
          <a:noFill/>
        </p:spPr>
        <p:txBody>
          <a:bodyPr wrap="square" rtlCol="0">
            <a:spAutoFit/>
          </a:bodyPr>
          <a:lstStyle/>
          <a:p>
            <a:r>
              <a:rPr lang="en-US" sz="3200" dirty="0"/>
              <a:t>Demonstration on how to access CYM 7 Information on  JCamp180.0rg </a:t>
            </a:r>
          </a:p>
        </p:txBody>
      </p:sp>
    </p:spTree>
    <p:extLst>
      <p:ext uri="{BB962C8B-B14F-4D97-AF65-F5344CB8AC3E}">
        <p14:creationId xmlns:p14="http://schemas.microsoft.com/office/powerpoint/2010/main" val="2915168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803077" y="1288707"/>
            <a:ext cx="7298435" cy="3926921"/>
          </a:xfrm>
        </p:spPr>
        <p:txBody>
          <a:bodyPr>
            <a:noAutofit/>
          </a:bodyPr>
          <a:lstStyle/>
          <a:p>
            <a:pPr marL="342900" indent="-342900" algn="l">
              <a:lnSpc>
                <a:spcPct val="130000"/>
              </a:lnSpc>
              <a:buFont typeface="Arial" pitchFamily="34" charset="0"/>
              <a:buChar char="•"/>
            </a:pPr>
            <a:r>
              <a:rPr lang="en-US" sz="2800" b="1" dirty="0">
                <a:solidFill>
                  <a:srgbClr val="090809"/>
                </a:solidFill>
                <a:latin typeface="Helvetica 65 Medium"/>
                <a:cs typeface="Aharoni" pitchFamily="2" charset="-79"/>
              </a:rPr>
              <a:t>Create Your Match 7 is a two-phase matching grant program</a:t>
            </a:r>
          </a:p>
          <a:p>
            <a:pPr marL="342900" indent="-342900" algn="l">
              <a:lnSpc>
                <a:spcPct val="130000"/>
              </a:lnSpc>
              <a:buFont typeface="Arial" pitchFamily="34" charset="0"/>
              <a:buChar char="•"/>
            </a:pPr>
            <a:r>
              <a:rPr lang="en-US" sz="2800" b="1" dirty="0">
                <a:solidFill>
                  <a:srgbClr val="090809"/>
                </a:solidFill>
                <a:latin typeface="Helvetica 65 Medium"/>
                <a:cs typeface="Aharoni" pitchFamily="2" charset="-79"/>
              </a:rPr>
              <a:t>Campaign total of $450,000 or more</a:t>
            </a:r>
          </a:p>
          <a:p>
            <a:pPr marL="800100" lvl="1" indent="-342900" algn="l">
              <a:lnSpc>
                <a:spcPct val="130000"/>
              </a:lnSpc>
              <a:buFont typeface="Arial" pitchFamily="34" charset="0"/>
              <a:buChar char="•"/>
            </a:pPr>
            <a:r>
              <a:rPr lang="en-US" sz="2400" b="1" dirty="0">
                <a:solidFill>
                  <a:srgbClr val="090809"/>
                </a:solidFill>
                <a:latin typeface="Helvetica 65 Medium"/>
                <a:cs typeface="Aharoni" pitchFamily="2" charset="-79"/>
              </a:rPr>
              <a:t>$150,000 in larger gifts (phase 1)</a:t>
            </a:r>
          </a:p>
          <a:p>
            <a:pPr marL="1257300" lvl="2" indent="-342900" algn="l">
              <a:lnSpc>
                <a:spcPct val="130000"/>
              </a:lnSpc>
              <a:buFont typeface="Arial" pitchFamily="34" charset="0"/>
              <a:buChar char="•"/>
            </a:pPr>
            <a:r>
              <a:rPr lang="en-US" sz="2000" b="1" dirty="0">
                <a:solidFill>
                  <a:srgbClr val="090809"/>
                </a:solidFill>
                <a:latin typeface="Helvetica 65 Medium"/>
                <a:cs typeface="Aharoni" pitchFamily="2" charset="-79"/>
              </a:rPr>
              <a:t>$75,000 of this from your donors</a:t>
            </a:r>
          </a:p>
          <a:p>
            <a:pPr marL="1714500" lvl="3" indent="-342900" algn="l">
              <a:lnSpc>
                <a:spcPct val="130000"/>
              </a:lnSpc>
              <a:buFont typeface="Arial" pitchFamily="34" charset="0"/>
              <a:buChar char="•"/>
            </a:pPr>
            <a:r>
              <a:rPr lang="en-US" sz="1600" b="1" dirty="0">
                <a:solidFill>
                  <a:srgbClr val="090809"/>
                </a:solidFill>
                <a:latin typeface="Helvetica 65 Medium"/>
                <a:cs typeface="Aharoni" pitchFamily="2" charset="-79"/>
              </a:rPr>
              <a:t>Minimum gift of $25,000 in this category</a:t>
            </a:r>
          </a:p>
          <a:p>
            <a:pPr marL="1257300" lvl="2" indent="-342900" algn="l">
              <a:lnSpc>
                <a:spcPct val="130000"/>
              </a:lnSpc>
              <a:buFont typeface="Arial" pitchFamily="34" charset="0"/>
              <a:buChar char="•"/>
            </a:pPr>
            <a:r>
              <a:rPr lang="en-US" sz="2000" b="1" dirty="0">
                <a:solidFill>
                  <a:srgbClr val="090809"/>
                </a:solidFill>
                <a:latin typeface="Helvetica 65 Medium"/>
                <a:cs typeface="Aharoni" pitchFamily="2" charset="-79"/>
              </a:rPr>
              <a:t>$75,000 of JCamp 180 match</a:t>
            </a:r>
          </a:p>
          <a:p>
            <a:pPr marL="800100" lvl="1" indent="-342900" algn="l">
              <a:lnSpc>
                <a:spcPct val="130000"/>
              </a:lnSpc>
              <a:buFont typeface="Arial" pitchFamily="34" charset="0"/>
              <a:buChar char="•"/>
            </a:pPr>
            <a:r>
              <a:rPr lang="en-US" sz="2400" b="1" dirty="0">
                <a:solidFill>
                  <a:srgbClr val="090809"/>
                </a:solidFill>
                <a:latin typeface="Helvetica 65 Medium"/>
                <a:cs typeface="Aharoni" pitchFamily="2" charset="-79"/>
              </a:rPr>
              <a:t>$300,000 in smaller gifts (phase 2)</a:t>
            </a:r>
          </a:p>
          <a:p>
            <a:pPr marL="1257300" lvl="2" indent="-342900" algn="l">
              <a:lnSpc>
                <a:spcPct val="130000"/>
              </a:lnSpc>
              <a:buFont typeface="Arial" pitchFamily="34" charset="0"/>
              <a:buChar char="•"/>
            </a:pPr>
            <a:r>
              <a:rPr lang="en-US" sz="2000" b="1" dirty="0">
                <a:solidFill>
                  <a:srgbClr val="090809"/>
                </a:solidFill>
                <a:latin typeface="Helvetica 65 Medium"/>
                <a:cs typeface="Aharoni" pitchFamily="2" charset="-79"/>
              </a:rPr>
              <a:t>Minimum gift of $3,600 in this category</a:t>
            </a:r>
          </a:p>
          <a:p>
            <a:pPr lvl="2" algn="l">
              <a:lnSpc>
                <a:spcPct val="130000"/>
              </a:lnSpc>
            </a:pPr>
            <a:endParaRPr lang="en-US" sz="2000" b="1" dirty="0">
              <a:solidFill>
                <a:srgbClr val="090809"/>
              </a:solidFill>
              <a:latin typeface="Helvetica 65 Medium"/>
              <a:cs typeface="Aharoni" pitchFamily="2" charset="-79"/>
            </a:endParaRPr>
          </a:p>
        </p:txBody>
      </p:sp>
      <p:pic>
        <p:nvPicPr>
          <p:cNvPr id="2" name="Picture 1"/>
          <p:cNvPicPr>
            <a:picLocks noChangeAspect="1"/>
          </p:cNvPicPr>
          <p:nvPr/>
        </p:nvPicPr>
        <p:blipFill>
          <a:blip r:embed="rId16"/>
          <a:stretch>
            <a:fillRect/>
          </a:stretch>
        </p:blipFill>
        <p:spPr>
          <a:xfrm>
            <a:off x="-6131" y="411651"/>
            <a:ext cx="3039646" cy="588844"/>
          </a:xfrm>
          <a:prstGeom prst="rect">
            <a:avLst/>
          </a:prstGeom>
        </p:spPr>
      </p:pic>
      <p:sp>
        <p:nvSpPr>
          <p:cNvPr id="31" name="Subtitle 2"/>
          <p:cNvSpPr txBox="1">
            <a:spLocks/>
          </p:cNvSpPr>
          <p:nvPr/>
        </p:nvSpPr>
        <p:spPr>
          <a:xfrm>
            <a:off x="-1" y="475367"/>
            <a:ext cx="3151138"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Campaign Goal:</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30091856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3257</TotalTime>
  <Words>1552</Words>
  <Application>Microsoft Office PowerPoint</Application>
  <PresentationFormat>On-screen Show (4:3)</PresentationFormat>
  <Paragraphs>271</Paragraphs>
  <Slides>46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Aharoni</vt:lpstr>
      <vt:lpstr>Arial</vt:lpstr>
      <vt:lpstr>Calibri</vt:lpstr>
      <vt:lpstr>Gill Sans MT</vt:lpstr>
      <vt:lpstr>Helvetica 65 Medium</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Gold</dc:creator>
  <cp:lastModifiedBy>Mark Gold</cp:lastModifiedBy>
  <cp:revision>117</cp:revision>
  <cp:lastPrinted>2013-01-07T13:48:48Z</cp:lastPrinted>
  <dcterms:created xsi:type="dcterms:W3CDTF">2012-10-25T14:17:48Z</dcterms:created>
  <dcterms:modified xsi:type="dcterms:W3CDTF">2018-08-23T17:21:51Z</dcterms:modified>
</cp:coreProperties>
</file>