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7" r:id="rId2"/>
    <p:sldId id="258" r:id="rId3"/>
    <p:sldId id="261" r:id="rId4"/>
    <p:sldId id="259" r:id="rId5"/>
    <p:sldId id="264" r:id="rId6"/>
    <p:sldId id="271" r:id="rId7"/>
    <p:sldId id="316" r:id="rId8"/>
    <p:sldId id="312" r:id="rId9"/>
    <p:sldId id="314" r:id="rId10"/>
    <p:sldId id="309" r:id="rId11"/>
    <p:sldId id="317" r:id="rId12"/>
    <p:sldId id="318" r:id="rId13"/>
    <p:sldId id="315" r:id="rId14"/>
    <p:sldId id="319" r:id="rId15"/>
    <p:sldId id="267" r:id="rId16"/>
    <p:sldId id="276" r:id="rId17"/>
    <p:sldId id="310" r:id="rId18"/>
    <p:sldId id="265" r:id="rId19"/>
    <p:sldId id="269" r:id="rId20"/>
    <p:sldId id="321" r:id="rId21"/>
    <p:sldId id="322" r:id="rId22"/>
    <p:sldId id="344" r:id="rId23"/>
    <p:sldId id="345" r:id="rId24"/>
    <p:sldId id="346" r:id="rId25"/>
    <p:sldId id="347" r:id="rId26"/>
    <p:sldId id="348" r:id="rId27"/>
    <p:sldId id="349" r:id="rId28"/>
    <p:sldId id="353" r:id="rId29"/>
    <p:sldId id="350" r:id="rId30"/>
    <p:sldId id="351" r:id="rId31"/>
    <p:sldId id="333" r:id="rId32"/>
    <p:sldId id="334" r:id="rId33"/>
    <p:sldId id="335" r:id="rId34"/>
    <p:sldId id="336" r:id="rId35"/>
    <p:sldId id="337" r:id="rId36"/>
    <p:sldId id="338" r:id="rId37"/>
    <p:sldId id="339" r:id="rId38"/>
    <p:sldId id="340" r:id="rId39"/>
    <p:sldId id="341" r:id="rId40"/>
    <p:sldId id="281" r:id="rId41"/>
    <p:sldId id="282" r:id="rId42"/>
    <p:sldId id="283" r:id="rId43"/>
    <p:sldId id="343" r:id="rId4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90" autoAdjust="0"/>
    <p:restoredTop sz="95397" autoAdjust="0"/>
  </p:normalViewPr>
  <p:slideViewPr>
    <p:cSldViewPr>
      <p:cViewPr varScale="1">
        <p:scale>
          <a:sx n="82" d="100"/>
          <a:sy n="82" d="100"/>
        </p:scale>
        <p:origin x="1723" y="197"/>
      </p:cViewPr>
      <p:guideLst>
        <p:guide orient="horz" pos="2160"/>
        <p:guide pos="2880"/>
      </p:guideLst>
    </p:cSldViewPr>
  </p:slideViewPr>
  <p:outlineViewPr>
    <p:cViewPr>
      <p:scale>
        <a:sx n="33" d="100"/>
        <a:sy n="33" d="100"/>
      </p:scale>
      <p:origin x="0" y="-17568"/>
    </p:cViewPr>
  </p:outlineViewPr>
  <p:notesTextViewPr>
    <p:cViewPr>
      <p:scale>
        <a:sx n="1" d="1"/>
        <a:sy n="1" d="1"/>
      </p:scale>
      <p:origin x="0" y="0"/>
    </p:cViewPr>
  </p:notesTextViewPr>
  <p:notesViewPr>
    <p:cSldViewPr>
      <p:cViewPr varScale="1">
        <p:scale>
          <a:sx n="87" d="100"/>
          <a:sy n="87" d="100"/>
        </p:scale>
        <p:origin x="-3804" y="-78"/>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166666666666667E-2"/>
          <c:y val="2.8125000000000001E-2"/>
          <c:w val="0.95416666666666672"/>
          <c:h val="0.84855019685039368"/>
        </c:manualLayout>
      </c:layout>
      <c:ofPieChart>
        <c:ofPieType val="pie"/>
        <c:varyColors val="1"/>
        <c:ser>
          <c:idx val="0"/>
          <c:order val="0"/>
          <c:tx>
            <c:strRef>
              <c:f>Sheet1!$B$1</c:f>
              <c:strCache>
                <c:ptCount val="1"/>
                <c:pt idx="0">
                  <c:v>Funds</c:v>
                </c:pt>
              </c:strCache>
            </c:strRef>
          </c:tx>
          <c:explosion val="13"/>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6442-4D9A-824F-A0EB3FA3399F}"/>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6442-4D9A-824F-A0EB3FA3399F}"/>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6442-4D9A-824F-A0EB3FA3399F}"/>
              </c:ext>
            </c:extLst>
          </c:dPt>
          <c:dLbls>
            <c:dLbl>
              <c:idx val="0"/>
              <c:layout>
                <c:manualLayout>
                  <c:x val="0.1452717674264315"/>
                  <c:y val="-0.16125866048738555"/>
                </c:manualLayout>
              </c:layout>
              <c:tx>
                <c:rich>
                  <a:bodyPr rot="0" spcFirstLastPara="1" vertOverflow="clip" horzOverflow="clip" vert="horz" wrap="square" lIns="38100" tIns="19050" rIns="38100" bIns="19050" anchor="ctr" anchorCtr="0">
                    <a:spAutoFit/>
                  </a:bodyPr>
                  <a:lstStyle/>
                  <a:p>
                    <a:pPr algn="ctr" rtl="0">
                      <a:defRPr lang="en-US" sz="1100" b="0" i="0" u="none" strike="noStrike" kern="1200" baseline="0" smtClean="0">
                        <a:solidFill>
                          <a:prstClr val="black"/>
                        </a:solidFill>
                        <a:latin typeface="+mn-lt"/>
                        <a:ea typeface="+mn-ea"/>
                        <a:cs typeface="+mn-cs"/>
                      </a:defRPr>
                    </a:pPr>
                    <a:r>
                      <a:rPr lang="en-US" sz="1100" b="1" i="0" u="none" strike="noStrike" kern="1200" baseline="0" dirty="0">
                        <a:solidFill>
                          <a:prstClr val="black"/>
                        </a:solidFill>
                        <a:latin typeface="+mn-lt"/>
                        <a:ea typeface="+mn-ea"/>
                        <a:cs typeface="+mn-cs"/>
                      </a:rPr>
                      <a:t>Camp Fundraises</a:t>
                    </a:r>
                  </a:p>
                  <a:p>
                    <a:pPr algn="ctr" rtl="0">
                      <a:defRPr lang="en-US" sz="1100" smtClean="0">
                        <a:solidFill>
                          <a:prstClr val="black"/>
                        </a:solidFill>
                      </a:defRPr>
                    </a:pPr>
                    <a:r>
                      <a:rPr lang="en-US" sz="1100" b="0" i="0" u="none" strike="noStrike" kern="1200" baseline="0" dirty="0">
                        <a:solidFill>
                          <a:prstClr val="black"/>
                        </a:solidFill>
                        <a:latin typeface="+mn-lt"/>
                        <a:ea typeface="+mn-ea"/>
                        <a:cs typeface="+mn-cs"/>
                      </a:rPr>
                      <a:t>$105,000</a:t>
                    </a:r>
                  </a:p>
                </c:rich>
              </c:tx>
              <c:spPr>
                <a:noFill/>
                <a:ln>
                  <a:noFill/>
                </a:ln>
                <a:effectLst/>
              </c:spPr>
              <c:txPr>
                <a:bodyPr rot="0" spcFirstLastPara="1" vertOverflow="clip" horzOverflow="clip" vert="horz" wrap="square" lIns="38100" tIns="19050" rIns="38100" bIns="19050" anchor="ctr" anchorCtr="0">
                  <a:spAutoFit/>
                </a:bodyPr>
                <a:lstStyle/>
                <a:p>
                  <a:pPr algn="ctr" rtl="0">
                    <a:defRPr lang="en-US" sz="1100" b="0" i="0" u="none" strike="noStrike" kern="1200" baseline="0" smtClean="0">
                      <a:solidFill>
                        <a:prstClr val="black"/>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6442-4D9A-824F-A0EB3FA3399F}"/>
                </c:ext>
              </c:extLst>
            </c:dLbl>
            <c:dLbl>
              <c:idx val="1"/>
              <c:layout>
                <c:manualLayout>
                  <c:x val="-5.9358356582842976E-2"/>
                  <c:y val="0.18759277973369776"/>
                </c:manualLayout>
              </c:layout>
              <c:tx>
                <c:rich>
                  <a:bodyPr/>
                  <a:lstStyle/>
                  <a:p>
                    <a:r>
                      <a:rPr lang="en-US" sz="1200" b="1" i="0" u="none" strike="noStrike" kern="1200" baseline="0" dirty="0">
                        <a:solidFill>
                          <a:prstClr val="black"/>
                        </a:solidFill>
                      </a:rPr>
                      <a:t>Matching Funds</a:t>
                    </a:r>
                  </a:p>
                  <a:p>
                    <a:r>
                      <a:rPr lang="en-US" sz="1200" b="0" i="0" u="none" strike="noStrike" kern="1200" baseline="0" dirty="0">
                        <a:solidFill>
                          <a:prstClr val="black"/>
                        </a:solidFill>
                      </a:rPr>
                      <a:t>$35,000</a:t>
                    </a:r>
                  </a:p>
                </c:rich>
              </c:tx>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442-4D9A-824F-A0EB3FA3399F}"/>
                </c:ext>
              </c:extLst>
            </c:dLbl>
            <c:dLbl>
              <c:idx val="2"/>
              <c:layout>
                <c:manualLayout>
                  <c:x val="0.15230104649545237"/>
                  <c:y val="9.5965746286928617E-3"/>
                </c:manualLayout>
              </c:layout>
              <c:tx>
                <c:rich>
                  <a:bodyPr rot="0" spcFirstLastPara="1" vertOverflow="clip" horzOverflow="clip" vert="horz" wrap="square" lIns="38100" tIns="19050" rIns="38100" bIns="19050" anchor="ctr" anchorCtr="1">
                    <a:noAutofit/>
                  </a:bodyPr>
                  <a:lstStyle/>
                  <a:p>
                    <a:pPr>
                      <a:defRPr sz="1100" b="0" i="0" u="none" strike="noStrike" kern="1200" baseline="0">
                        <a:solidFill>
                          <a:schemeClr val="dk1"/>
                        </a:solidFill>
                        <a:latin typeface="+mn-lt"/>
                        <a:ea typeface="+mn-ea"/>
                        <a:cs typeface="+mn-cs"/>
                      </a:defRPr>
                    </a:pPr>
                    <a:r>
                      <a:rPr lang="en-US" sz="1100" baseline="0" dirty="0"/>
                      <a:t>
</a:t>
                    </a:r>
                    <a:r>
                      <a:rPr lang="en-US" sz="1100" b="1" baseline="0" dirty="0"/>
                      <a:t>DAY4 Campaign Goal</a:t>
                    </a:r>
                  </a:p>
                  <a:p>
                    <a:pPr>
                      <a:defRPr sz="1100">
                        <a:solidFill>
                          <a:schemeClr val="dk1"/>
                        </a:solidFill>
                      </a:defRPr>
                    </a:pPr>
                    <a:r>
                      <a:rPr lang="en-US" sz="1100" b="1" baseline="0" dirty="0"/>
                      <a:t>$140,000 </a:t>
                    </a:r>
                    <a:endParaRPr lang="en-US" sz="1100" b="1" dirty="0"/>
                  </a:p>
                </c:rich>
              </c:tx>
              <c:spPr>
                <a:noFill/>
                <a:ln w="25400" cap="flat" cmpd="sng" algn="ctr">
                  <a:noFill/>
                  <a:prstDash val="solid"/>
                </a:ln>
                <a:effectLst/>
              </c:spPr>
              <c:txPr>
                <a:bodyPr rot="0" spcFirstLastPara="1" vertOverflow="clip" horzOverflow="clip" vert="horz" wrap="square" lIns="38100" tIns="19050" rIns="38100" bIns="19050" anchor="ctr" anchorCtr="1">
                  <a:noAutofit/>
                </a:bodyPr>
                <a:lstStyle/>
                <a:p>
                  <a:pPr>
                    <a:defRPr sz="1100" b="0" i="0" u="none" strike="noStrike" kern="1200" baseline="0">
                      <a:solidFill>
                        <a:schemeClr val="dk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832174640009279"/>
                      <c:h val="0.29795708190104048"/>
                    </c:manualLayout>
                  </c15:layout>
                </c:ext>
                <c:ext xmlns:c16="http://schemas.microsoft.com/office/drawing/2014/chart" uri="{C3380CC4-5D6E-409C-BE32-E72D297353CC}">
                  <c16:uniqueId val="{00000005-6442-4D9A-824F-A0EB3FA3399F}"/>
                </c:ext>
              </c:extLst>
            </c:dLbl>
            <c:spPr>
              <a:noFill/>
              <a:ln>
                <a:no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Camp Donors</c:v>
                </c:pt>
                <c:pt idx="1">
                  <c:v>JCAMP180</c:v>
                </c:pt>
              </c:strCache>
            </c:strRef>
          </c:cat>
          <c:val>
            <c:numRef>
              <c:f>Sheet1!$B$2:$B$3</c:f>
              <c:numCache>
                <c:formatCode>General</c:formatCode>
                <c:ptCount val="2"/>
                <c:pt idx="0">
                  <c:v>105500</c:v>
                </c:pt>
                <c:pt idx="1">
                  <c:v>35000</c:v>
                </c:pt>
              </c:numCache>
            </c:numRef>
          </c:val>
          <c:extLst>
            <c:ext xmlns:c16="http://schemas.microsoft.com/office/drawing/2014/chart" uri="{C3380CC4-5D6E-409C-BE32-E72D297353CC}">
              <c16:uniqueId val="{00000006-6442-4D9A-824F-A0EB3FA3399F}"/>
            </c:ext>
          </c:extLst>
        </c:ser>
        <c:dLbls>
          <c:dLblPos val="ctr"/>
          <c:showLegendKey val="0"/>
          <c:showVal val="0"/>
          <c:showCatName val="0"/>
          <c:showSerName val="0"/>
          <c:showPercent val="0"/>
          <c:showBubbleSize val="0"/>
          <c:showLeaderLines val="0"/>
        </c:dLbls>
        <c:gapWidth val="100"/>
        <c:splitType val="pos"/>
        <c:splitPos val="3"/>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170B4A43-296F-4162-AC2A-39C3430430C9}" type="slidenum">
              <a:rPr lang="en-US" smtClean="0"/>
              <a:t>‹#›</a:t>
            </a:fld>
            <a:endParaRPr lang="en-US"/>
          </a:p>
        </p:txBody>
      </p:sp>
    </p:spTree>
    <p:extLst>
      <p:ext uri="{BB962C8B-B14F-4D97-AF65-F5344CB8AC3E}">
        <p14:creationId xmlns:p14="http://schemas.microsoft.com/office/powerpoint/2010/main" val="1408465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CA58E5E3-7984-4A8D-80B1-9CE09F20730D}" type="datetimeFigureOut">
              <a:rPr lang="en-US" smtClean="0"/>
              <a:t>7/17/2018</a:t>
            </a:fld>
            <a:endParaRPr lang="en-US"/>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3E5DBE4D-5E50-44A8-B850-DEB52584974F}" type="slidenum">
              <a:rPr lang="en-US" smtClean="0"/>
              <a:t>‹#›</a:t>
            </a:fld>
            <a:endParaRPr lang="en-US"/>
          </a:p>
        </p:txBody>
      </p:sp>
    </p:spTree>
    <p:extLst>
      <p:ext uri="{BB962C8B-B14F-4D97-AF65-F5344CB8AC3E}">
        <p14:creationId xmlns:p14="http://schemas.microsoft.com/office/powerpoint/2010/main" val="3073319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BE4D-5E50-44A8-B850-DEB52584974F}" type="slidenum">
              <a:rPr lang="en-US" smtClean="0"/>
              <a:t>18</a:t>
            </a:fld>
            <a:endParaRPr lang="en-US"/>
          </a:p>
        </p:txBody>
      </p:sp>
    </p:spTree>
    <p:extLst>
      <p:ext uri="{BB962C8B-B14F-4D97-AF65-F5344CB8AC3E}">
        <p14:creationId xmlns:p14="http://schemas.microsoft.com/office/powerpoint/2010/main" val="2700292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40827C-A85B-40B8-B387-32642D901281}"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696706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794751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6827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0827C-A85B-40B8-B387-32642D901281}"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35506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40827C-A85B-40B8-B387-32642D901281}"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4220822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40827C-A85B-40B8-B387-32642D901281}"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05936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40827C-A85B-40B8-B387-32642D901281}" type="datetimeFigureOut">
              <a:rPr lang="en-US" smtClean="0"/>
              <a:t>7/17/2018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611475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40827C-A85B-40B8-B387-32642D901281}" type="datetimeFigureOut">
              <a:rPr lang="en-US" smtClean="0"/>
              <a:t>7/17/2018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34954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0827C-A85B-40B8-B387-32642D901281}" type="datetimeFigureOut">
              <a:rPr lang="en-US" smtClean="0"/>
              <a:t>7/17/2018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180453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97303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442216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0827C-A85B-40B8-B387-32642D901281}" type="datetimeFigureOut">
              <a:rPr lang="en-US" smtClean="0"/>
              <a:t>7/17/2018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3B52-6652-43F0-9C4B-E195A96E2254}" type="slidenum">
              <a:rPr lang="en-US" smtClean="0"/>
              <a:t>‹#›</a:t>
            </a:fld>
            <a:endParaRPr lang="en-US"/>
          </a:p>
        </p:txBody>
      </p:sp>
    </p:spTree>
    <p:extLst>
      <p:ext uri="{BB962C8B-B14F-4D97-AF65-F5344CB8AC3E}">
        <p14:creationId xmlns:p14="http://schemas.microsoft.com/office/powerpoint/2010/main" val="870865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5.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hyperlink" Target="mailto:Grants@hgf.org" TargetMode="External"/><Relationship Id="rId2" Type="http://schemas.openxmlformats.org/officeDocument/2006/relationships/image" Target="../media/image1.emf"/><Relationship Id="rId16" Type="http://schemas.openxmlformats.org/officeDocument/2006/relationships/hyperlink" Target="mailto:Mark@hgf.org" TargetMode="Externa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0.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2.emf"/><Relationship Id="rId2" Type="http://schemas.openxmlformats.org/officeDocument/2006/relationships/image" Target="../media/image1.emf"/><Relationship Id="rId16"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1.emf"/><Relationship Id="rId5" Type="http://schemas.openxmlformats.org/officeDocument/2006/relationships/image" Target="../media/image4.emf"/><Relationship Id="rId15" Type="http://schemas.openxmlformats.org/officeDocument/2006/relationships/image" Target="../media/image15.emf"/><Relationship Id="rId10" Type="http://schemas.openxmlformats.org/officeDocument/2006/relationships/image" Target="../media/image10.emf"/><Relationship Id="rId4" Type="http://schemas.openxmlformats.org/officeDocument/2006/relationships/image" Target="../media/image3.emf"/><Relationship Id="rId9" Type="http://schemas.openxmlformats.org/officeDocument/2006/relationships/image" Target="../media/image9.emf"/><Relationship Id="rId14" Type="http://schemas.openxmlformats.org/officeDocument/2006/relationships/image" Target="../media/image14.emf"/></Relationships>
</file>

<file path=ppt/slides/_rels/slide1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8.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4.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9.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5.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4.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21.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2.emf"/><Relationship Id="rId17" Type="http://schemas.openxmlformats.org/officeDocument/2006/relationships/image" Target="../media/image20.png"/><Relationship Id="rId2" Type="http://schemas.openxmlformats.org/officeDocument/2006/relationships/image" Target="../media/image1.emf"/><Relationship Id="rId16" Type="http://schemas.openxmlformats.org/officeDocument/2006/relationships/image" Target="../media/image7.emf"/><Relationship Id="rId1" Type="http://schemas.openxmlformats.org/officeDocument/2006/relationships/slideLayout" Target="../slideLayouts/slideLayout5.xml"/><Relationship Id="rId6" Type="http://schemas.openxmlformats.org/officeDocument/2006/relationships/image" Target="../media/image5.emf"/><Relationship Id="rId11" Type="http://schemas.openxmlformats.org/officeDocument/2006/relationships/image" Target="../media/image11.emf"/><Relationship Id="rId5" Type="http://schemas.openxmlformats.org/officeDocument/2006/relationships/image" Target="../media/image4.emf"/><Relationship Id="rId15" Type="http://schemas.openxmlformats.org/officeDocument/2006/relationships/image" Target="../media/image15.emf"/><Relationship Id="rId10" Type="http://schemas.openxmlformats.org/officeDocument/2006/relationships/image" Target="../media/image10.emf"/><Relationship Id="rId4" Type="http://schemas.openxmlformats.org/officeDocument/2006/relationships/image" Target="../media/image3.emf"/><Relationship Id="rId9" Type="http://schemas.openxmlformats.org/officeDocument/2006/relationships/image" Target="../media/image9.emf"/><Relationship Id="rId14" Type="http://schemas.openxmlformats.org/officeDocument/2006/relationships/image" Target="../media/image14.emf"/></Relationships>
</file>

<file path=ppt/slides/_rels/slide1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2.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6.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2.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1.emf"/><Relationship Id="rId2" Type="http://schemas.openxmlformats.org/officeDocument/2006/relationships/image" Target="../media/image7.emf"/><Relationship Id="rId16" Type="http://schemas.openxmlformats.org/officeDocument/2006/relationships/image" Target="../media/image15.emf"/><Relationship Id="rId1" Type="http://schemas.openxmlformats.org/officeDocument/2006/relationships/slideLayout" Target="../slideLayouts/slideLayout5.xml"/><Relationship Id="rId6" Type="http://schemas.openxmlformats.org/officeDocument/2006/relationships/image" Target="../media/image4.emf"/><Relationship Id="rId11" Type="http://schemas.openxmlformats.org/officeDocument/2006/relationships/image" Target="../media/image10.emf"/><Relationship Id="rId5" Type="http://schemas.openxmlformats.org/officeDocument/2006/relationships/image" Target="../media/image3.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8.emf"/><Relationship Id="rId14" Type="http://schemas.openxmlformats.org/officeDocument/2006/relationships/image" Target="../media/image13.emf"/></Relationships>
</file>

<file path=ppt/slides/_rels/slide1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3.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8.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17" Type="http://schemas.openxmlformats.org/officeDocument/2006/relationships/image" Target="../media/image15.emf"/><Relationship Id="rId2" Type="http://schemas.openxmlformats.org/officeDocument/2006/relationships/notesSlide" Target="../notesSlides/notesSlide1.xml"/><Relationship Id="rId16" Type="http://schemas.openxmlformats.org/officeDocument/2006/relationships/image" Target="../media/image14.emf"/><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5" Type="http://schemas.openxmlformats.org/officeDocument/2006/relationships/image" Target="../media/image1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2.emf"/></Relationships>
</file>

<file path=ppt/slides/_rels/slide1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4.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4.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25.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5.emf"/><Relationship Id="rId2" Type="http://schemas.openxmlformats.org/officeDocument/2006/relationships/image" Target="../media/image1.emf"/><Relationship Id="rId16" Type="http://schemas.openxmlformats.org/officeDocument/2006/relationships/hyperlink" Target="http://www.jcamp180.org/" TargetMode="Externa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6.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7.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8.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29.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28.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19" Type="http://schemas.openxmlformats.org/officeDocument/2006/relationships/image" Target="../media/image30.png"/><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1.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microsoft.com/office/2007/relationships/hdphoto" Target="../media/hdphoto1.wdp"/><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2.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2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3.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5.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emf"/><Relationship Id="rId5" Type="http://schemas.openxmlformats.org/officeDocument/2006/relationships/image" Target="../media/image3.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8.emf"/><Relationship Id="rId14" Type="http://schemas.openxmlformats.org/officeDocument/2006/relationships/image" Target="../media/image13.emf"/></Relationships>
</file>

<file path=ppt/slides/_rels/slide3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5.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5.png"/><Relationship Id="rId2" Type="http://schemas.openxmlformats.org/officeDocument/2006/relationships/image" Target="../media/image1.emf"/><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19" Type="http://schemas.openxmlformats.org/officeDocument/2006/relationships/image" Target="../media/image36.png"/><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7.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8.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39.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40.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42.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41.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43.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45.pn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44.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hyperlink" Target="mailto:Grants@hgf.org" TargetMode="External"/><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3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0.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5.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hyperlink" Target="mailto:Grants@hgf.org" TargetMode="External"/><Relationship Id="rId2" Type="http://schemas.openxmlformats.org/officeDocument/2006/relationships/image" Target="../media/image1.emf"/><Relationship Id="rId16" Type="http://schemas.openxmlformats.org/officeDocument/2006/relationships/hyperlink" Target="mailto:Mark@hgf.org" TargetMode="Externa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2.emf"/><Relationship Id="rId2" Type="http://schemas.openxmlformats.org/officeDocument/2006/relationships/image" Target="../media/image7.emf"/><Relationship Id="rId16"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1.emf"/><Relationship Id="rId5" Type="http://schemas.openxmlformats.org/officeDocument/2006/relationships/image" Target="../media/image4.emf"/><Relationship Id="rId15" Type="http://schemas.openxmlformats.org/officeDocument/2006/relationships/image" Target="../media/image15.emf"/><Relationship Id="rId10" Type="http://schemas.openxmlformats.org/officeDocument/2006/relationships/image" Target="../media/image10.emf"/><Relationship Id="rId4" Type="http://schemas.openxmlformats.org/officeDocument/2006/relationships/image" Target="../media/image3.emf"/><Relationship Id="rId9" Type="http://schemas.openxmlformats.org/officeDocument/2006/relationships/image" Target="../media/image9.emf"/><Relationship Id="rId14" Type="http://schemas.openxmlformats.org/officeDocument/2006/relationships/image" Target="../media/image14.emf"/></Relationships>
</file>

<file path=ppt/slides/_rels/slide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7.emf"/><Relationship Id="rId3" Type="http://schemas.openxmlformats.org/officeDocument/2006/relationships/image" Target="../media/image3.emf"/><Relationship Id="rId7" Type="http://schemas.openxmlformats.org/officeDocument/2006/relationships/image" Target="../media/image8.emf"/><Relationship Id="rId12" Type="http://schemas.openxmlformats.org/officeDocument/2006/relationships/image" Target="../media/image13.emf"/><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2.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1.emf"/><Relationship Id="rId4" Type="http://schemas.openxmlformats.org/officeDocument/2006/relationships/image" Target="../media/image4.emf"/><Relationship Id="rId9" Type="http://schemas.openxmlformats.org/officeDocument/2006/relationships/image" Target="../media/image10.emf"/><Relationship Id="rId14" Type="http://schemas.openxmlformats.org/officeDocument/2006/relationships/image" Target="../media/image14.emf"/></Relationships>
</file>

<file path=ppt/slides/_rels/slide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9.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1447800" y="1784435"/>
            <a:ext cx="5945508" cy="4127327"/>
          </a:xfrm>
        </p:spPr>
        <p:txBody>
          <a:bodyPr>
            <a:noAutofit/>
          </a:bodyPr>
          <a:lstStyle/>
          <a:p>
            <a:pPr algn="l">
              <a:lnSpc>
                <a:spcPct val="130000"/>
              </a:lnSpc>
            </a:pPr>
            <a:endParaRPr lang="en-US" sz="2000" b="1" dirty="0">
              <a:solidFill>
                <a:srgbClr val="090809"/>
              </a:solidFill>
              <a:latin typeface="Gill Sans MT" panose="020B0502020104020203" pitchFamily="34" charset="0"/>
              <a:cs typeface="Aharoni" pitchFamily="2" charset="-79"/>
            </a:endParaRPr>
          </a:p>
          <a:p>
            <a:pPr algn="l">
              <a:lnSpc>
                <a:spcPct val="130000"/>
              </a:lnSpc>
            </a:pPr>
            <a:endParaRPr lang="en-US" sz="2000" b="1" dirty="0">
              <a:solidFill>
                <a:srgbClr val="090809"/>
              </a:solidFill>
              <a:latin typeface="Gill Sans MT" panose="020B0502020104020203" pitchFamily="34" charset="0"/>
              <a:cs typeface="Aharoni" pitchFamily="2" charset="-79"/>
            </a:endParaRPr>
          </a:p>
          <a:p>
            <a:pPr algn="l">
              <a:lnSpc>
                <a:spcPct val="130000"/>
              </a:lnSpc>
            </a:pPr>
            <a:r>
              <a:rPr lang="en-US" sz="1600" b="1" dirty="0">
                <a:solidFill>
                  <a:srgbClr val="090809"/>
                </a:solidFill>
                <a:latin typeface="Gill Sans MT" panose="020B0502020104020203" pitchFamily="34" charset="0"/>
                <a:cs typeface="Aharoni" pitchFamily="2" charset="-79"/>
              </a:rPr>
              <a:t>	</a:t>
            </a:r>
          </a:p>
          <a:p>
            <a:pPr algn="l">
              <a:lnSpc>
                <a:spcPct val="130000"/>
              </a:lnSpc>
            </a:pPr>
            <a:r>
              <a:rPr lang="en-US" sz="1600" b="1" dirty="0">
                <a:solidFill>
                  <a:srgbClr val="090809"/>
                </a:solidFill>
                <a:latin typeface="Gill Sans MT" panose="020B0502020104020203" pitchFamily="34" charset="0"/>
                <a:cs typeface="Aharoni" pitchFamily="2" charset="-79"/>
              </a:rPr>
              <a:t>	Mark Gold		Kate Rodowicz</a:t>
            </a:r>
            <a:br>
              <a:rPr lang="en-US" sz="1600" b="1" dirty="0">
                <a:solidFill>
                  <a:srgbClr val="090809"/>
                </a:solidFill>
                <a:latin typeface="Gill Sans MT" panose="020B0502020104020203" pitchFamily="34" charset="0"/>
                <a:cs typeface="Aharoni" pitchFamily="2" charset="-79"/>
              </a:rPr>
            </a:br>
            <a:r>
              <a:rPr lang="en-US" sz="1600" b="1" dirty="0">
                <a:solidFill>
                  <a:srgbClr val="090809"/>
                </a:solidFill>
                <a:latin typeface="Gill Sans MT" panose="020B0502020104020203" pitchFamily="34" charset="0"/>
                <a:cs typeface="Aharoni" pitchFamily="2" charset="-79"/>
              </a:rPr>
              <a:t>	Director, </a:t>
            </a:r>
            <a:r>
              <a:rPr lang="en-US" sz="1600" b="1" i="1" dirty="0">
                <a:solidFill>
                  <a:srgbClr val="090809"/>
                </a:solidFill>
                <a:latin typeface="Gill Sans MT" panose="020B0502020104020203" pitchFamily="34" charset="0"/>
                <a:cs typeface="Aharoni" pitchFamily="2" charset="-79"/>
              </a:rPr>
              <a:t>J</a:t>
            </a:r>
            <a:r>
              <a:rPr lang="en-US" sz="1600" b="1" dirty="0">
                <a:solidFill>
                  <a:srgbClr val="090809"/>
                </a:solidFill>
                <a:latin typeface="Gill Sans MT" panose="020B0502020104020203" pitchFamily="34" charset="0"/>
                <a:cs typeface="Aharoni" pitchFamily="2" charset="-79"/>
              </a:rPr>
              <a:t>Camp 180  	Grants Administrator  </a:t>
            </a:r>
            <a:br>
              <a:rPr lang="en-US" sz="1600" b="1" dirty="0">
                <a:solidFill>
                  <a:srgbClr val="090809"/>
                </a:solidFill>
                <a:latin typeface="Gill Sans MT" panose="020B0502020104020203" pitchFamily="34" charset="0"/>
                <a:cs typeface="Aharoni" pitchFamily="2" charset="-79"/>
              </a:rPr>
            </a:br>
            <a:r>
              <a:rPr lang="en-US" sz="1600" b="1" dirty="0">
                <a:solidFill>
                  <a:srgbClr val="090809"/>
                </a:solidFill>
                <a:latin typeface="Gill Sans MT" panose="020B0502020104020203" pitchFamily="34" charset="0"/>
                <a:cs typeface="Aharoni" pitchFamily="2" charset="-79"/>
              </a:rPr>
              <a:t>	</a:t>
            </a:r>
            <a:r>
              <a:rPr lang="en-US" sz="1600" b="1" dirty="0">
                <a:solidFill>
                  <a:srgbClr val="090809"/>
                </a:solidFill>
                <a:latin typeface="Gill Sans MT" panose="020B0502020104020203" pitchFamily="34" charset="0"/>
                <a:cs typeface="Aharoni" pitchFamily="2" charset="-79"/>
                <a:hlinkClick r:id="rId16"/>
              </a:rPr>
              <a:t>Mark@hgf.org</a:t>
            </a:r>
            <a:r>
              <a:rPr lang="en-US" sz="1600" b="1" dirty="0">
                <a:solidFill>
                  <a:srgbClr val="090809"/>
                </a:solidFill>
                <a:latin typeface="Gill Sans MT" panose="020B0502020104020203" pitchFamily="34" charset="0"/>
                <a:cs typeface="Aharoni" pitchFamily="2" charset="-79"/>
              </a:rPr>
              <a:t>		</a:t>
            </a:r>
            <a:r>
              <a:rPr lang="en-US" sz="1600" b="1" dirty="0">
                <a:solidFill>
                  <a:srgbClr val="090809"/>
                </a:solidFill>
                <a:latin typeface="Gill Sans MT" panose="020B0502020104020203" pitchFamily="34" charset="0"/>
                <a:cs typeface="Aharoni" pitchFamily="2" charset="-79"/>
                <a:hlinkClick r:id="rId17"/>
              </a:rPr>
              <a:t>Grants@hgf.org</a:t>
            </a:r>
            <a:br>
              <a:rPr lang="en-US" sz="1600" b="1" dirty="0">
                <a:solidFill>
                  <a:srgbClr val="090809"/>
                </a:solidFill>
                <a:latin typeface="Gill Sans MT" panose="020B0502020104020203" pitchFamily="34" charset="0"/>
                <a:cs typeface="Aharoni" pitchFamily="2" charset="-79"/>
              </a:rPr>
            </a:br>
            <a:r>
              <a:rPr lang="en-US" sz="1600" b="1" dirty="0">
                <a:solidFill>
                  <a:srgbClr val="090809"/>
                </a:solidFill>
                <a:latin typeface="Gill Sans MT" panose="020B0502020104020203" pitchFamily="34" charset="0"/>
                <a:cs typeface="Aharoni" pitchFamily="2" charset="-79"/>
              </a:rPr>
              <a:t>	413-276-0777 		413-276-0700 X2</a:t>
            </a:r>
            <a:br>
              <a:rPr lang="en-US" sz="1600" b="1" dirty="0">
                <a:solidFill>
                  <a:srgbClr val="090809"/>
                </a:solidFill>
                <a:latin typeface="Gill Sans MT" panose="020B0502020104020203" pitchFamily="34" charset="0"/>
                <a:cs typeface="Aharoni" pitchFamily="2" charset="-79"/>
              </a:rPr>
            </a:br>
            <a:r>
              <a:rPr lang="en-US" sz="1600" b="1" dirty="0">
                <a:solidFill>
                  <a:srgbClr val="090809"/>
                </a:solidFill>
                <a:latin typeface="Gill Sans MT" panose="020B0502020104020203" pitchFamily="34" charset="0"/>
                <a:cs typeface="Aharoni" pitchFamily="2" charset="-79"/>
              </a:rPr>
              <a:t>			</a:t>
            </a:r>
          </a:p>
        </p:txBody>
      </p:sp>
      <p:pic>
        <p:nvPicPr>
          <p:cNvPr id="2" name="Picture 1"/>
          <p:cNvPicPr>
            <a:picLocks noChangeAspect="1"/>
          </p:cNvPicPr>
          <p:nvPr/>
        </p:nvPicPr>
        <p:blipFill>
          <a:blip r:embed="rId18"/>
          <a:stretch>
            <a:fillRect/>
          </a:stretch>
        </p:blipFill>
        <p:spPr>
          <a:xfrm>
            <a:off x="57402" y="173030"/>
            <a:ext cx="4928883" cy="918472"/>
          </a:xfrm>
          <a:prstGeom prst="rect">
            <a:avLst/>
          </a:prstGeom>
        </p:spPr>
      </p:pic>
      <p:sp>
        <p:nvSpPr>
          <p:cNvPr id="31" name="Subtitle 2"/>
          <p:cNvSpPr txBox="1">
            <a:spLocks/>
          </p:cNvSpPr>
          <p:nvPr/>
        </p:nvSpPr>
        <p:spPr>
          <a:xfrm>
            <a:off x="131010" y="238271"/>
            <a:ext cx="4704691" cy="918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Donate at Your Camp 4</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Information Session</a:t>
            </a:r>
          </a:p>
          <a:p>
            <a:pPr algn="l"/>
            <a:endParaRPr lang="en-US" sz="1400" spc="300" dirty="0">
              <a:solidFill>
                <a:schemeClr val="bg2"/>
              </a:solidFill>
              <a:latin typeface="Arial"/>
              <a:cs typeface="Arial"/>
            </a:endParaRPr>
          </a:p>
        </p:txBody>
      </p:sp>
      <p:sp>
        <p:nvSpPr>
          <p:cNvPr id="4" name="Rectangle 3"/>
          <p:cNvSpPr/>
          <p:nvPr/>
        </p:nvSpPr>
        <p:spPr>
          <a:xfrm>
            <a:off x="3294118" y="1657541"/>
            <a:ext cx="2404826" cy="594202"/>
          </a:xfrm>
          <a:prstGeom prst="rect">
            <a:avLst/>
          </a:prstGeom>
        </p:spPr>
        <p:txBody>
          <a:bodyPr wrap="none">
            <a:spAutoFit/>
          </a:bodyPr>
          <a:lstStyle/>
          <a:p>
            <a:pPr algn="ctr">
              <a:lnSpc>
                <a:spcPct val="130000"/>
              </a:lnSpc>
              <a:spcBef>
                <a:spcPct val="20000"/>
              </a:spcBef>
            </a:pPr>
            <a:r>
              <a:rPr lang="en-US" sz="2800" b="1" dirty="0">
                <a:solidFill>
                  <a:srgbClr val="090809"/>
                </a:solidFill>
                <a:latin typeface="Helvetica 65 Medium"/>
                <a:cs typeface="Aharoni" pitchFamily="2" charset="-79"/>
              </a:rPr>
              <a:t>July 17, 2018</a:t>
            </a:r>
          </a:p>
        </p:txBody>
      </p:sp>
    </p:spTree>
    <p:extLst>
      <p:ext uri="{BB962C8B-B14F-4D97-AF65-F5344CB8AC3E}">
        <p14:creationId xmlns:p14="http://schemas.microsoft.com/office/powerpoint/2010/main" val="20097573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4"/>
          <a:stretch>
            <a:fillRect/>
          </a:stretch>
        </p:blipFill>
        <p:spPr>
          <a:xfrm>
            <a:off x="5619689" y="6275702"/>
            <a:ext cx="3147955" cy="146417"/>
          </a:xfrm>
          <a:prstGeom prst="rect">
            <a:avLst/>
          </a:prstGeom>
        </p:spPr>
      </p:pic>
      <p:pic>
        <p:nvPicPr>
          <p:cNvPr id="2" name="Picture 1"/>
          <p:cNvPicPr>
            <a:picLocks noChangeAspect="1"/>
          </p:cNvPicPr>
          <p:nvPr/>
        </p:nvPicPr>
        <p:blipFill>
          <a:blip r:embed="rId15"/>
          <a:stretch>
            <a:fillRect/>
          </a:stretch>
        </p:blipFill>
        <p:spPr>
          <a:xfrm>
            <a:off x="-43123" y="260096"/>
            <a:ext cx="4876802" cy="1225895"/>
          </a:xfrm>
          <a:prstGeom prst="rect">
            <a:avLst/>
          </a:prstGeom>
        </p:spPr>
      </p:pic>
      <p:sp>
        <p:nvSpPr>
          <p:cNvPr id="31" name="Subtitle 2"/>
          <p:cNvSpPr txBox="1">
            <a:spLocks/>
          </p:cNvSpPr>
          <p:nvPr/>
        </p:nvSpPr>
        <p:spPr>
          <a:xfrm>
            <a:off x="130837" y="415298"/>
            <a:ext cx="4572002" cy="118444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New Donors &amp; </a:t>
            </a:r>
          </a:p>
          <a:p>
            <a:pPr algn="l"/>
            <a:r>
              <a:rPr lang="en-US" sz="2400" b="1" spc="300" dirty="0">
                <a:solidFill>
                  <a:schemeClr val="bg2"/>
                </a:solidFill>
                <a:latin typeface="Gill Sans MT"/>
                <a:cs typeface="Gill Sans MT"/>
              </a:rPr>
              <a:t>Previous Donors</a:t>
            </a:r>
          </a:p>
          <a:p>
            <a:pPr algn="l"/>
            <a:endParaRPr lang="en-US" sz="1400" spc="300" dirty="0">
              <a:solidFill>
                <a:schemeClr val="bg2"/>
              </a:solidFill>
              <a:latin typeface="Arial"/>
              <a:cs typeface="Arial"/>
            </a:endParaRPr>
          </a:p>
        </p:txBody>
      </p:sp>
      <p:pic>
        <p:nvPicPr>
          <p:cNvPr id="23" name="Picture 22"/>
          <p:cNvPicPr>
            <a:picLocks noChangeAspect="1"/>
          </p:cNvPicPr>
          <p:nvPr/>
        </p:nvPicPr>
        <p:blipFill>
          <a:blip r:embed="rId16">
            <a:alphaModFix amt="50000"/>
          </a:blip>
          <a:stretch>
            <a:fillRect/>
          </a:stretch>
        </p:blipFill>
        <p:spPr>
          <a:xfrm>
            <a:off x="3276600" y="-273307"/>
            <a:ext cx="6416398" cy="7052877"/>
          </a:xfrm>
          <a:prstGeom prst="rect">
            <a:avLst/>
          </a:prstGeom>
          <a:noFill/>
        </p:spPr>
      </p:pic>
      <p:sp>
        <p:nvSpPr>
          <p:cNvPr id="7" name="TextBox 6"/>
          <p:cNvSpPr txBox="1"/>
          <p:nvPr/>
        </p:nvSpPr>
        <p:spPr>
          <a:xfrm>
            <a:off x="294018" y="1687476"/>
            <a:ext cx="8555963" cy="5262979"/>
          </a:xfrm>
          <a:prstGeom prst="rect">
            <a:avLst/>
          </a:prstGeom>
          <a:noFill/>
        </p:spPr>
        <p:txBody>
          <a:bodyPr wrap="square" rtlCol="0">
            <a:spAutoFit/>
          </a:bodyPr>
          <a:lstStyle/>
          <a:p>
            <a:r>
              <a:rPr lang="en-US" sz="2400" b="1" dirty="0"/>
              <a:t>An Approved Donor is:</a:t>
            </a:r>
          </a:p>
          <a:p>
            <a:pPr marL="800100" lvl="1" indent="-342900">
              <a:buFont typeface="Arial" panose="020B0604020202020204" pitchFamily="34" charset="0"/>
              <a:buChar char="•"/>
            </a:pPr>
            <a:r>
              <a:rPr lang="en-US" sz="2000" dirty="0"/>
              <a:t>An Individual </a:t>
            </a:r>
            <a:r>
              <a:rPr lang="en-US" sz="1600" dirty="0"/>
              <a:t>(alumni, parent, friend)</a:t>
            </a:r>
          </a:p>
          <a:p>
            <a:pPr marL="800100" lvl="1" indent="-342900">
              <a:buFont typeface="Arial" panose="020B0604020202020204" pitchFamily="34" charset="0"/>
              <a:buChar char="•"/>
            </a:pPr>
            <a:r>
              <a:rPr lang="en-US" sz="2000" dirty="0"/>
              <a:t>A family </a:t>
            </a:r>
            <a:r>
              <a:rPr lang="en-US" sz="1600" dirty="0"/>
              <a:t>(parents, siblings &amp; children)</a:t>
            </a:r>
          </a:p>
          <a:p>
            <a:pPr marL="800100" lvl="1" indent="-342900">
              <a:buFont typeface="Arial" panose="020B0604020202020204" pitchFamily="34" charset="0"/>
              <a:buChar char="•"/>
            </a:pPr>
            <a:r>
              <a:rPr lang="en-US" sz="2000" dirty="0"/>
              <a:t>A family foundation</a:t>
            </a:r>
          </a:p>
          <a:p>
            <a:pPr marL="800100" lvl="1" indent="-342900">
              <a:buFont typeface="Arial" panose="020B0604020202020204" pitchFamily="34" charset="0"/>
              <a:buChar char="•"/>
            </a:pPr>
            <a:r>
              <a:rPr lang="en-US" sz="2000" dirty="0"/>
              <a:t>A business</a:t>
            </a:r>
          </a:p>
          <a:p>
            <a:pPr marL="800100" lvl="1" indent="-342900">
              <a:buFont typeface="Arial" panose="020B0604020202020204" pitchFamily="34" charset="0"/>
              <a:buChar char="•"/>
            </a:pPr>
            <a:r>
              <a:rPr lang="en-US" sz="2000" dirty="0"/>
              <a:t>A “friends of” or pre-established 501(c)(3) group of alumni</a:t>
            </a:r>
          </a:p>
          <a:p>
            <a:pPr lvl="1"/>
            <a:endParaRPr lang="en-US" sz="2000" dirty="0"/>
          </a:p>
          <a:p>
            <a:r>
              <a:rPr lang="en-US" sz="2400" b="1" dirty="0"/>
              <a:t>An Approved Donor is NOT:</a:t>
            </a:r>
          </a:p>
          <a:p>
            <a:pPr marL="742950" lvl="1" indent="-285750">
              <a:buFont typeface="Arial" pitchFamily="34" charset="0"/>
              <a:buChar char="•"/>
            </a:pPr>
            <a:r>
              <a:rPr lang="en-US" sz="2000" dirty="0"/>
              <a:t>Allocations, grants or designated funds from a Jewish Federation or national parent organization (Ramah, Chabad, etc.)</a:t>
            </a:r>
          </a:p>
          <a:p>
            <a:pPr marL="742950" lvl="1" indent="-285750">
              <a:buFont typeface="Arial" pitchFamily="34" charset="0"/>
              <a:buChar char="•"/>
            </a:pPr>
            <a:r>
              <a:rPr lang="en-US" sz="2000" dirty="0"/>
              <a:t>JCCA allocations, grants or funds</a:t>
            </a:r>
          </a:p>
          <a:p>
            <a:pPr marL="742950" lvl="1" indent="-285750">
              <a:buFont typeface="Arial" pitchFamily="34" charset="0"/>
              <a:buChar char="•"/>
            </a:pPr>
            <a:r>
              <a:rPr lang="en-US" sz="2000" dirty="0"/>
              <a:t>FJC grants or gifts</a:t>
            </a:r>
          </a:p>
          <a:p>
            <a:pPr marL="742950" lvl="1" indent="-285750">
              <a:buFont typeface="Arial" pitchFamily="34" charset="0"/>
              <a:buChar char="•"/>
            </a:pPr>
            <a:r>
              <a:rPr lang="en-US" sz="2000" dirty="0"/>
              <a:t>A Foundation grant where applications were solicited (purpose specific)</a:t>
            </a:r>
          </a:p>
          <a:p>
            <a:pPr marL="742950" lvl="1" indent="-285750">
              <a:buFont typeface="Arial" pitchFamily="34" charset="0"/>
              <a:buChar char="•"/>
            </a:pPr>
            <a:r>
              <a:rPr lang="en-US" sz="2000" dirty="0"/>
              <a:t>A group of alumni or friends who pool their gifts</a:t>
            </a:r>
          </a:p>
          <a:p>
            <a:pPr marL="742950" lvl="1" indent="-285750">
              <a:buFont typeface="Arial" pitchFamily="34" charset="0"/>
              <a:buChar char="•"/>
            </a:pPr>
            <a:r>
              <a:rPr lang="en-US" sz="2000" dirty="0"/>
              <a:t>A gift for which anything of value is received</a:t>
            </a:r>
            <a:br>
              <a:rPr lang="en-US" sz="2400" b="1" dirty="0"/>
            </a:br>
            <a:endParaRPr lang="en-US" sz="2400" dirty="0"/>
          </a:p>
        </p:txBody>
      </p:sp>
    </p:spTree>
    <p:extLst>
      <p:ext uri="{BB962C8B-B14F-4D97-AF65-F5344CB8AC3E}">
        <p14:creationId xmlns:p14="http://schemas.microsoft.com/office/powerpoint/2010/main" val="1769305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152400" y="1728990"/>
            <a:ext cx="8763000" cy="4548950"/>
          </a:xfrm>
        </p:spPr>
        <p:txBody>
          <a:bodyPr>
            <a:noAutofit/>
          </a:bodyPr>
          <a:lstStyle/>
          <a:p>
            <a:pPr algn="l">
              <a:lnSpc>
                <a:spcPct val="130000"/>
              </a:lnSpc>
            </a:pPr>
            <a:r>
              <a:rPr lang="en-US" sz="2000" b="1" dirty="0">
                <a:solidFill>
                  <a:srgbClr val="090809"/>
                </a:solidFill>
                <a:latin typeface="Gill Sans MT" panose="020B0502020104020203" pitchFamily="34" charset="0"/>
                <a:cs typeface="Aharoni" pitchFamily="2" charset="-79"/>
              </a:rPr>
              <a:t>Pledges must be dated between July 1, 2018 – June 30, 2019.</a:t>
            </a:r>
          </a:p>
          <a:p>
            <a:pPr algn="l">
              <a:lnSpc>
                <a:spcPct val="130000"/>
              </a:lnSpc>
            </a:pPr>
            <a:endParaRPr lang="en-US" sz="1050" b="1" dirty="0">
              <a:solidFill>
                <a:srgbClr val="090809"/>
              </a:solidFill>
              <a:latin typeface="Gill Sans MT" panose="020B0502020104020203" pitchFamily="34" charset="0"/>
              <a:cs typeface="Aharoni" pitchFamily="2" charset="-79"/>
            </a:endParaRPr>
          </a:p>
          <a:p>
            <a:pPr>
              <a:lnSpc>
                <a:spcPct val="130000"/>
              </a:lnSpc>
            </a:pPr>
            <a:r>
              <a:rPr lang="en-US" sz="2000" dirty="0">
                <a:solidFill>
                  <a:srgbClr val="090809"/>
                </a:solidFill>
                <a:latin typeface="Gill Sans MT" panose="020B0502020104020203" pitchFamily="34" charset="0"/>
                <a:cs typeface="Aharoni" pitchFamily="2" charset="-79"/>
              </a:rPr>
              <a:t>A donor form for each pledge must be completed and submitted.</a:t>
            </a:r>
          </a:p>
          <a:p>
            <a:pPr algn="l">
              <a:lnSpc>
                <a:spcPct val="130000"/>
              </a:lnSpc>
            </a:pPr>
            <a:endParaRPr lang="en-US" sz="1050" b="1" dirty="0">
              <a:solidFill>
                <a:srgbClr val="090809"/>
              </a:solidFill>
              <a:latin typeface="Gill Sans MT" panose="020B0502020104020203" pitchFamily="34" charset="0"/>
              <a:cs typeface="Aharoni" pitchFamily="2" charset="-79"/>
            </a:endParaRPr>
          </a:p>
          <a:p>
            <a:pPr algn="l">
              <a:lnSpc>
                <a:spcPct val="130000"/>
              </a:lnSpc>
            </a:pPr>
            <a:r>
              <a:rPr lang="en-US" sz="2000" b="1" dirty="0">
                <a:solidFill>
                  <a:srgbClr val="090809"/>
                </a:solidFill>
                <a:latin typeface="Gill Sans MT" panose="020B0502020104020203" pitchFamily="34" charset="0"/>
                <a:cs typeface="Aharoni" pitchFamily="2" charset="-79"/>
              </a:rPr>
              <a:t>All pledges and donor forms must be reported to the JCamp180 grants team by July 31, 2019.</a:t>
            </a:r>
          </a:p>
          <a:p>
            <a:pPr algn="l">
              <a:lnSpc>
                <a:spcPct val="130000"/>
              </a:lnSpc>
            </a:pPr>
            <a:endParaRPr lang="en-US" sz="1000" b="1" dirty="0">
              <a:solidFill>
                <a:srgbClr val="090809"/>
              </a:solidFill>
              <a:latin typeface="Gill Sans MT" panose="020B0502020104020203" pitchFamily="34" charset="0"/>
              <a:cs typeface="Aharoni" pitchFamily="2" charset="-79"/>
            </a:endParaRPr>
          </a:p>
          <a:p>
            <a:pPr>
              <a:lnSpc>
                <a:spcPct val="130000"/>
              </a:lnSpc>
            </a:pPr>
            <a:r>
              <a:rPr lang="en-US" sz="1800" dirty="0">
                <a:solidFill>
                  <a:srgbClr val="090809"/>
                </a:solidFill>
                <a:latin typeface="Gill Sans MT" panose="020B0502020104020203" pitchFamily="34" charset="0"/>
                <a:cs typeface="Aharoni" pitchFamily="2" charset="-79"/>
              </a:rPr>
              <a:t>Submission of donor form will reserve funds and allow us to budget for future payments.</a:t>
            </a:r>
          </a:p>
          <a:p>
            <a:pPr>
              <a:lnSpc>
                <a:spcPct val="130000"/>
              </a:lnSpc>
            </a:pPr>
            <a:endParaRPr lang="en-US" sz="1050" dirty="0">
              <a:solidFill>
                <a:srgbClr val="090809"/>
              </a:solidFill>
              <a:latin typeface="Gill Sans MT" panose="020B0502020104020203" pitchFamily="34" charset="0"/>
              <a:cs typeface="Aharoni" pitchFamily="2" charset="-79"/>
            </a:endParaRPr>
          </a:p>
          <a:p>
            <a:pPr>
              <a:lnSpc>
                <a:spcPct val="130000"/>
              </a:lnSpc>
            </a:pPr>
            <a:r>
              <a:rPr lang="en-US" sz="1800" dirty="0">
                <a:solidFill>
                  <a:srgbClr val="090809"/>
                </a:solidFill>
                <a:latin typeface="Gill Sans MT" panose="020B0502020104020203" pitchFamily="34" charset="0"/>
                <a:cs typeface="Aharoni" pitchFamily="2" charset="-79"/>
              </a:rPr>
              <a:t>Proof of payment must be submitted to release matching funds only once payment of $2,500 has been received.</a:t>
            </a:r>
          </a:p>
          <a:p>
            <a:pPr lvl="2" algn="l">
              <a:lnSpc>
                <a:spcPct val="130000"/>
              </a:lnSpc>
            </a:pPr>
            <a:endParaRPr lang="en-US" sz="2000" b="1" dirty="0">
              <a:solidFill>
                <a:srgbClr val="090809"/>
              </a:solidFill>
              <a:latin typeface="Gill Sans MT" panose="020B0502020104020203" pitchFamily="34" charset="0"/>
              <a:cs typeface="Aharoni" pitchFamily="2" charset="-79"/>
            </a:endParaRPr>
          </a:p>
        </p:txBody>
      </p:sp>
      <p:pic>
        <p:nvPicPr>
          <p:cNvPr id="2" name="Picture 1"/>
          <p:cNvPicPr>
            <a:picLocks noChangeAspect="1"/>
          </p:cNvPicPr>
          <p:nvPr/>
        </p:nvPicPr>
        <p:blipFill>
          <a:blip r:embed="rId16"/>
          <a:stretch>
            <a:fillRect/>
          </a:stretch>
        </p:blipFill>
        <p:spPr>
          <a:xfrm>
            <a:off x="-6131" y="411650"/>
            <a:ext cx="3157268" cy="840834"/>
          </a:xfrm>
          <a:prstGeom prst="rect">
            <a:avLst/>
          </a:prstGeom>
        </p:spPr>
      </p:pic>
      <p:sp>
        <p:nvSpPr>
          <p:cNvPr id="31" name="Subtitle 2"/>
          <p:cNvSpPr txBox="1">
            <a:spLocks/>
          </p:cNvSpPr>
          <p:nvPr/>
        </p:nvSpPr>
        <p:spPr>
          <a:xfrm>
            <a:off x="-1" y="475367"/>
            <a:ext cx="3151138" cy="9367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Major Donor Reporting:</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625888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131" y="49701"/>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382863" y="-304800"/>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6131" y="436209"/>
            <a:ext cx="3157268" cy="840834"/>
          </a:xfrm>
          <a:prstGeom prst="rect">
            <a:avLst/>
          </a:prstGeom>
        </p:spPr>
      </p:pic>
      <p:sp>
        <p:nvSpPr>
          <p:cNvPr id="31" name="Subtitle 2"/>
          <p:cNvSpPr txBox="1">
            <a:spLocks/>
          </p:cNvSpPr>
          <p:nvPr/>
        </p:nvSpPr>
        <p:spPr>
          <a:xfrm>
            <a:off x="-1" y="475367"/>
            <a:ext cx="3151138" cy="9367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Donor Form</a:t>
            </a:r>
            <a:endParaRPr lang="en-US" sz="1400" spc="300" dirty="0">
              <a:solidFill>
                <a:schemeClr val="bg2"/>
              </a:solidFill>
              <a:latin typeface="Arial"/>
              <a:cs typeface="Arial"/>
            </a:endParaRPr>
          </a:p>
        </p:txBody>
      </p:sp>
      <p:sp>
        <p:nvSpPr>
          <p:cNvPr id="3" name="TextBox 2"/>
          <p:cNvSpPr txBox="1"/>
          <p:nvPr/>
        </p:nvSpPr>
        <p:spPr>
          <a:xfrm>
            <a:off x="4114800" y="1632634"/>
            <a:ext cx="4419600" cy="4093428"/>
          </a:xfrm>
          <a:prstGeom prst="rect">
            <a:avLst/>
          </a:prstGeom>
          <a:noFill/>
        </p:spPr>
        <p:txBody>
          <a:bodyPr wrap="square" rtlCol="0">
            <a:spAutoFit/>
          </a:bodyPr>
          <a:lstStyle/>
          <a:p>
            <a:r>
              <a:rPr lang="en-US" sz="2000" dirty="0"/>
              <a:t>The Day 4 Gift Form can be found on the </a:t>
            </a:r>
            <a:r>
              <a:rPr lang="en-US" sz="2000" i="1" dirty="0"/>
              <a:t>J</a:t>
            </a:r>
            <a:r>
              <a:rPr lang="en-US" sz="2000" dirty="0"/>
              <a:t>Camp 180 website under the Day 4 tab.</a:t>
            </a:r>
          </a:p>
          <a:p>
            <a:endParaRPr lang="en-US" sz="2000" dirty="0"/>
          </a:p>
          <a:p>
            <a:r>
              <a:rPr lang="en-US" sz="2000" dirty="0"/>
              <a:t>You must fill out:</a:t>
            </a:r>
          </a:p>
          <a:p>
            <a:pPr marL="457200" indent="-457200">
              <a:buFont typeface="Arial" panose="020B0604020202020204" pitchFamily="34" charset="0"/>
              <a:buChar char="•"/>
            </a:pPr>
            <a:r>
              <a:rPr lang="en-US" sz="2000" i="1" dirty="0"/>
              <a:t>Gift Date</a:t>
            </a:r>
          </a:p>
          <a:p>
            <a:pPr marL="457200" indent="-457200">
              <a:buFont typeface="Arial" panose="020B0604020202020204" pitchFamily="34" charset="0"/>
              <a:buChar char="•"/>
            </a:pPr>
            <a:r>
              <a:rPr lang="en-US" sz="2000" i="1" dirty="0"/>
              <a:t>First/Family Name</a:t>
            </a:r>
          </a:p>
          <a:p>
            <a:pPr marL="457200" indent="-457200">
              <a:buFont typeface="Arial" panose="020B0604020202020204" pitchFamily="34" charset="0"/>
              <a:buChar char="•"/>
            </a:pPr>
            <a:r>
              <a:rPr lang="en-US" sz="2000" i="1" dirty="0"/>
              <a:t>Last Name</a:t>
            </a:r>
          </a:p>
          <a:p>
            <a:pPr marL="457200" indent="-457200">
              <a:buFont typeface="Arial" panose="020B0604020202020204" pitchFamily="34" charset="0"/>
              <a:buChar char="•"/>
            </a:pPr>
            <a:r>
              <a:rPr lang="en-US" sz="2000" i="1" dirty="0"/>
              <a:t>List Family (for family gifts)</a:t>
            </a:r>
          </a:p>
          <a:p>
            <a:pPr marL="457200" indent="-457200">
              <a:buFont typeface="Arial" panose="020B0604020202020204" pitchFamily="34" charset="0"/>
              <a:buChar char="•"/>
            </a:pPr>
            <a:r>
              <a:rPr lang="en-US" sz="2000" i="1" dirty="0"/>
              <a:t>Address</a:t>
            </a:r>
          </a:p>
          <a:p>
            <a:pPr marL="457200" indent="-457200">
              <a:buFont typeface="Arial" panose="020B0604020202020204" pitchFamily="34" charset="0"/>
              <a:buChar char="•"/>
            </a:pPr>
            <a:r>
              <a:rPr lang="en-US" sz="2000" i="1" dirty="0"/>
              <a:t>Gift Amount</a:t>
            </a:r>
          </a:p>
          <a:p>
            <a:pPr marL="457200" indent="-457200">
              <a:buFont typeface="Arial" panose="020B0604020202020204" pitchFamily="34" charset="0"/>
              <a:buChar char="•"/>
            </a:pPr>
            <a:r>
              <a:rPr lang="en-US" sz="2000" i="1" dirty="0"/>
              <a:t>Payment Schedule</a:t>
            </a:r>
          </a:p>
          <a:p>
            <a:pPr marL="457200" indent="-457200">
              <a:buFont typeface="Arial" panose="020B0604020202020204" pitchFamily="34" charset="0"/>
              <a:buChar char="•"/>
            </a:pPr>
            <a:r>
              <a:rPr lang="en-US" sz="2000" i="1" dirty="0"/>
              <a:t>Donor</a:t>
            </a:r>
          </a:p>
          <a:p>
            <a:pPr marL="457200" indent="-457200">
              <a:buFont typeface="Arial" panose="020B0604020202020204" pitchFamily="34" charset="0"/>
              <a:buChar char="•"/>
            </a:pPr>
            <a:r>
              <a:rPr lang="en-US" sz="2000" i="1" dirty="0"/>
              <a:t>Previous Donor Information</a:t>
            </a:r>
          </a:p>
        </p:txBody>
      </p:sp>
      <p:pic>
        <p:nvPicPr>
          <p:cNvPr id="7" name="Picture 6">
            <a:extLst>
              <a:ext uri="{FF2B5EF4-FFF2-40B4-BE49-F238E27FC236}">
                <a16:creationId xmlns:a16="http://schemas.microsoft.com/office/drawing/2014/main" id="{1E68EDC7-4984-43CD-BFF9-25BD74DC589A}"/>
              </a:ext>
            </a:extLst>
          </p:cNvPr>
          <p:cNvPicPr>
            <a:picLocks noChangeAspect="1"/>
          </p:cNvPicPr>
          <p:nvPr/>
        </p:nvPicPr>
        <p:blipFill>
          <a:blip r:embed="rId17"/>
          <a:stretch>
            <a:fillRect/>
          </a:stretch>
        </p:blipFill>
        <p:spPr>
          <a:xfrm>
            <a:off x="367766" y="1602485"/>
            <a:ext cx="3381065" cy="4446100"/>
          </a:xfrm>
          <a:prstGeom prst="rect">
            <a:avLst/>
          </a:prstGeom>
        </p:spPr>
      </p:pic>
    </p:spTree>
    <p:extLst>
      <p:ext uri="{BB962C8B-B14F-4D97-AF65-F5344CB8AC3E}">
        <p14:creationId xmlns:p14="http://schemas.microsoft.com/office/powerpoint/2010/main" val="3501309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body" idx="1"/>
          </p:nvPr>
        </p:nvSpPr>
        <p:spPr>
          <a:xfrm>
            <a:off x="457200" y="1535113"/>
            <a:ext cx="8229600" cy="798448"/>
          </a:xfrm>
        </p:spPr>
        <p:txBody>
          <a:bodyPr numCol="1">
            <a:noAutofit/>
          </a:bodyPr>
          <a:lstStyle/>
          <a:p>
            <a:pPr algn="ctr">
              <a:lnSpc>
                <a:spcPct val="130000"/>
              </a:lnSpc>
            </a:pPr>
            <a:r>
              <a:rPr lang="en-US" sz="2000" b="1" dirty="0">
                <a:solidFill>
                  <a:srgbClr val="090809"/>
                </a:solidFill>
                <a:latin typeface="Gill Sans MT" panose="020B0502020104020203" pitchFamily="34" charset="0"/>
                <a:cs typeface="Aharoni" pitchFamily="2" charset="-79"/>
              </a:rPr>
              <a:t>Eligible payments must be dated between </a:t>
            </a:r>
            <a:br>
              <a:rPr lang="en-US" sz="2000" b="1" dirty="0">
                <a:solidFill>
                  <a:srgbClr val="090809"/>
                </a:solidFill>
                <a:latin typeface="Gill Sans MT" panose="020B0502020104020203" pitchFamily="34" charset="0"/>
                <a:cs typeface="Aharoni" pitchFamily="2" charset="-79"/>
              </a:rPr>
            </a:br>
            <a:r>
              <a:rPr lang="en-US" sz="2000" b="1" dirty="0">
                <a:solidFill>
                  <a:srgbClr val="090809"/>
                </a:solidFill>
                <a:latin typeface="Gill Sans MT" panose="020B0502020104020203" pitchFamily="34" charset="0"/>
                <a:cs typeface="Aharoni" pitchFamily="2" charset="-79"/>
              </a:rPr>
              <a:t>July 1, 2018 – June 30, 2021.</a:t>
            </a:r>
          </a:p>
        </p:txBody>
      </p:sp>
      <p:sp>
        <p:nvSpPr>
          <p:cNvPr id="4" name="Content Placeholder 3"/>
          <p:cNvSpPr>
            <a:spLocks noGrp="1"/>
          </p:cNvSpPr>
          <p:nvPr>
            <p:ph sz="half" idx="2"/>
          </p:nvPr>
        </p:nvSpPr>
        <p:spPr>
          <a:xfrm>
            <a:off x="457200" y="2484051"/>
            <a:ext cx="4040188" cy="3642112"/>
          </a:xfrm>
        </p:spPr>
        <p:txBody>
          <a:bodyPr/>
          <a:lstStyle/>
          <a:p>
            <a:pPr marL="0" indent="0">
              <a:buNone/>
            </a:pPr>
            <a:r>
              <a:rPr lang="en-US" sz="1800" b="1" u="sng" dirty="0">
                <a:latin typeface="Gill Sans MT" panose="020B0502020104020203" pitchFamily="34" charset="0"/>
              </a:rPr>
              <a:t>It is:</a:t>
            </a:r>
          </a:p>
          <a:p>
            <a:r>
              <a:rPr lang="en-US" sz="1800" dirty="0">
                <a:latin typeface="Gill Sans MT" panose="020B0502020104020203" pitchFamily="34" charset="0"/>
              </a:rPr>
              <a:t>Cash or cash equivalents</a:t>
            </a:r>
          </a:p>
          <a:p>
            <a:r>
              <a:rPr lang="en-US" sz="1800" dirty="0">
                <a:latin typeface="Gill Sans MT" panose="020B0502020104020203" pitchFamily="34" charset="0"/>
              </a:rPr>
              <a:t>Stocks or bonds</a:t>
            </a:r>
          </a:p>
          <a:p>
            <a:r>
              <a:rPr lang="en-US" sz="1800" dirty="0">
                <a:latin typeface="Gill Sans MT" panose="020B0502020104020203" pitchFamily="34" charset="0"/>
              </a:rPr>
              <a:t>Assets with market value</a:t>
            </a:r>
          </a:p>
          <a:p>
            <a:endParaRPr lang="en-US" dirty="0">
              <a:latin typeface="Gill Sans MT" panose="020B0502020104020203" pitchFamily="34" charset="0"/>
            </a:endParaRPr>
          </a:p>
        </p:txBody>
      </p:sp>
      <p:sp>
        <p:nvSpPr>
          <p:cNvPr id="7" name="Content Placeholder 6"/>
          <p:cNvSpPr>
            <a:spLocks noGrp="1"/>
          </p:cNvSpPr>
          <p:nvPr>
            <p:ph sz="quarter" idx="4"/>
          </p:nvPr>
        </p:nvSpPr>
        <p:spPr>
          <a:xfrm>
            <a:off x="4645025" y="2484051"/>
            <a:ext cx="4194175" cy="3642112"/>
          </a:xfrm>
        </p:spPr>
        <p:txBody>
          <a:bodyPr>
            <a:normAutofit/>
          </a:bodyPr>
          <a:lstStyle/>
          <a:p>
            <a:pPr marL="0" indent="0">
              <a:buNone/>
            </a:pPr>
            <a:r>
              <a:rPr lang="en-US" sz="1800" b="1" u="sng" dirty="0">
                <a:latin typeface="Gill Sans MT" panose="020B0502020104020203" pitchFamily="34" charset="0"/>
              </a:rPr>
              <a:t>It is NOT:</a:t>
            </a:r>
          </a:p>
          <a:p>
            <a:r>
              <a:rPr lang="en-US" sz="1800" dirty="0">
                <a:latin typeface="Gill Sans MT" panose="020B0502020104020203" pitchFamily="34" charset="0"/>
              </a:rPr>
              <a:t>Payment for events, raffles, sponsorships, etc.</a:t>
            </a:r>
          </a:p>
          <a:p>
            <a:r>
              <a:rPr lang="en-US" sz="1800" dirty="0">
                <a:latin typeface="Gill Sans MT" panose="020B0502020104020203" pitchFamily="34" charset="0"/>
              </a:rPr>
              <a:t>In kind contributions</a:t>
            </a:r>
          </a:p>
          <a:p>
            <a:r>
              <a:rPr lang="en-US" sz="1800" dirty="0">
                <a:latin typeface="Gill Sans MT" panose="020B0502020104020203" pitchFamily="34" charset="0"/>
              </a:rPr>
              <a:t>Discount in cost of goods or services</a:t>
            </a:r>
          </a:p>
          <a:p>
            <a:r>
              <a:rPr lang="en-US" sz="1800" dirty="0">
                <a:latin typeface="Gill Sans MT" panose="020B0502020104020203" pitchFamily="34" charset="0"/>
              </a:rPr>
              <a:t>Non-liquid assets</a:t>
            </a:r>
          </a:p>
          <a:p>
            <a:pPr lvl="1"/>
            <a:r>
              <a:rPr lang="en-US" sz="1800" dirty="0">
                <a:latin typeface="Gill Sans MT" panose="020B0502020104020203" pitchFamily="34" charset="0"/>
              </a:rPr>
              <a:t>Land </a:t>
            </a:r>
          </a:p>
          <a:p>
            <a:pPr lvl="1"/>
            <a:r>
              <a:rPr lang="en-US" sz="1800" dirty="0">
                <a:latin typeface="Gill Sans MT" panose="020B0502020104020203" pitchFamily="34" charset="0"/>
              </a:rPr>
              <a:t>Art</a:t>
            </a:r>
          </a:p>
          <a:p>
            <a:pPr lvl="1"/>
            <a:r>
              <a:rPr lang="en-US" sz="1800" dirty="0">
                <a:latin typeface="Gill Sans MT" panose="020B0502020104020203" pitchFamily="34" charset="0"/>
              </a:rPr>
              <a:t>Gifts with liquidation restrictions</a:t>
            </a:r>
          </a:p>
          <a:p>
            <a:endParaRPr lang="en-US" dirty="0">
              <a:latin typeface="Gill Sans MT" panose="020B0502020104020203" pitchFamily="34" charset="0"/>
            </a:endParaRPr>
          </a:p>
        </p:txBody>
      </p:sp>
      <p:pic>
        <p:nvPicPr>
          <p:cNvPr id="2" name="Picture 1"/>
          <p:cNvPicPr>
            <a:picLocks noChangeAspect="1"/>
          </p:cNvPicPr>
          <p:nvPr/>
        </p:nvPicPr>
        <p:blipFill>
          <a:blip r:embed="rId16"/>
          <a:stretch>
            <a:fillRect/>
          </a:stretch>
        </p:blipFill>
        <p:spPr>
          <a:xfrm>
            <a:off x="-6131" y="411650"/>
            <a:ext cx="3157268" cy="840834"/>
          </a:xfrm>
          <a:prstGeom prst="rect">
            <a:avLst/>
          </a:prstGeom>
        </p:spPr>
      </p:pic>
      <p:sp>
        <p:nvSpPr>
          <p:cNvPr id="31" name="Subtitle 2"/>
          <p:cNvSpPr txBox="1">
            <a:spLocks/>
          </p:cNvSpPr>
          <p:nvPr/>
        </p:nvSpPr>
        <p:spPr>
          <a:xfrm>
            <a:off x="-1" y="475367"/>
            <a:ext cx="3151138" cy="9367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Eligible Payments</a:t>
            </a:r>
          </a:p>
          <a:p>
            <a:pPr algn="l"/>
            <a:endParaRPr lang="en-US" sz="1400" spc="300" dirty="0">
              <a:solidFill>
                <a:schemeClr val="bg2"/>
              </a:solidFill>
              <a:latin typeface="Arial"/>
              <a:cs typeface="Arial"/>
            </a:endParaRPr>
          </a:p>
        </p:txBody>
      </p:sp>
      <p:pic>
        <p:nvPicPr>
          <p:cNvPr id="3" name="Picture 2"/>
          <p:cNvPicPr>
            <a:picLocks noChangeAspect="1"/>
          </p:cNvPicPr>
          <p:nvPr/>
        </p:nvPicPr>
        <p:blipFill>
          <a:blip r:embed="rId17"/>
          <a:stretch>
            <a:fillRect/>
          </a:stretch>
        </p:blipFill>
        <p:spPr>
          <a:xfrm>
            <a:off x="446157" y="4178611"/>
            <a:ext cx="3391692" cy="15142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38961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6126"/>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4"/>
          <a:stretch>
            <a:fillRect/>
          </a:stretch>
        </p:blipFill>
        <p:spPr>
          <a:xfrm>
            <a:off x="5619689" y="6275702"/>
            <a:ext cx="3147955" cy="146417"/>
          </a:xfrm>
          <a:prstGeom prst="rect">
            <a:avLst/>
          </a:prstGeom>
        </p:spPr>
      </p:pic>
      <p:sp>
        <p:nvSpPr>
          <p:cNvPr id="29" name="Subtitle 2"/>
          <p:cNvSpPr>
            <a:spLocks noGrp="1"/>
          </p:cNvSpPr>
          <p:nvPr>
            <p:ph type="body" idx="1"/>
          </p:nvPr>
        </p:nvSpPr>
        <p:spPr>
          <a:xfrm>
            <a:off x="-1" y="1546226"/>
            <a:ext cx="4040188" cy="639762"/>
          </a:xfrm>
        </p:spPr>
        <p:txBody>
          <a:bodyPr>
            <a:noAutofit/>
          </a:bodyPr>
          <a:lstStyle/>
          <a:p>
            <a:pPr lvl="1">
              <a:lnSpc>
                <a:spcPct val="130000"/>
              </a:lnSpc>
            </a:pPr>
            <a:r>
              <a:rPr lang="en-US" sz="2200" b="0" u="sng" dirty="0">
                <a:solidFill>
                  <a:srgbClr val="090809"/>
                </a:solidFill>
                <a:latin typeface="Gill Sans MT" panose="020B0502020104020203" pitchFamily="34" charset="0"/>
                <a:cs typeface="Aharoni" pitchFamily="2" charset="-79"/>
              </a:rPr>
              <a:t>Acceptable</a:t>
            </a:r>
          </a:p>
        </p:txBody>
      </p:sp>
      <p:sp>
        <p:nvSpPr>
          <p:cNvPr id="4" name="Content Placeholder 3"/>
          <p:cNvSpPr>
            <a:spLocks noGrp="1"/>
          </p:cNvSpPr>
          <p:nvPr>
            <p:ph sz="half" idx="2"/>
          </p:nvPr>
        </p:nvSpPr>
        <p:spPr>
          <a:xfrm>
            <a:off x="457200" y="2174875"/>
            <a:ext cx="5867400" cy="3951288"/>
          </a:xfrm>
        </p:spPr>
        <p:txBody>
          <a:bodyPr/>
          <a:lstStyle/>
          <a:p>
            <a:pPr marL="342900" lvl="2" indent="-342900"/>
            <a:r>
              <a:rPr lang="en-US" dirty="0">
                <a:solidFill>
                  <a:srgbClr val="090809"/>
                </a:solidFill>
                <a:latin typeface="Gill Sans MT" panose="020B0502020104020203" pitchFamily="34" charset="0"/>
                <a:cs typeface="Aharoni" pitchFamily="2" charset="-79"/>
              </a:rPr>
              <a:t>Credit Card Slip</a:t>
            </a:r>
          </a:p>
          <a:p>
            <a:r>
              <a:rPr lang="en-US" sz="1800" dirty="0">
                <a:latin typeface="Gill Sans MT" panose="020B0502020104020203" pitchFamily="34" charset="0"/>
              </a:rPr>
              <a:t>Check Copy</a:t>
            </a:r>
          </a:p>
          <a:p>
            <a:r>
              <a:rPr lang="en-US" sz="1800" dirty="0">
                <a:latin typeface="Gill Sans MT" panose="020B0502020104020203" pitchFamily="34" charset="0"/>
              </a:rPr>
              <a:t>Screenshot from camp’s accounting software</a:t>
            </a:r>
          </a:p>
          <a:p>
            <a:endParaRPr lang="en-US" sz="1800" b="1" dirty="0">
              <a:latin typeface="Gill Sans MT" panose="020B0502020104020203" pitchFamily="34" charset="0"/>
            </a:endParaRPr>
          </a:p>
        </p:txBody>
      </p:sp>
      <p:sp>
        <p:nvSpPr>
          <p:cNvPr id="7" name="Content Placeholder 6"/>
          <p:cNvSpPr>
            <a:spLocks noGrp="1"/>
          </p:cNvSpPr>
          <p:nvPr>
            <p:ph sz="quarter" idx="4"/>
          </p:nvPr>
        </p:nvSpPr>
        <p:spPr/>
        <p:txBody>
          <a:bodyPr>
            <a:normAutofit/>
          </a:bodyPr>
          <a:lstStyle/>
          <a:p>
            <a:endParaRPr lang="en-US" sz="1800" u="sng" dirty="0">
              <a:latin typeface="Gill Sans MT" panose="020B0502020104020203" pitchFamily="34" charset="0"/>
            </a:endParaRPr>
          </a:p>
          <a:p>
            <a:endParaRPr lang="en-US" sz="1800" u="sng" dirty="0">
              <a:latin typeface="Gill Sans MT" panose="020B0502020104020203" pitchFamily="34" charset="0"/>
            </a:endParaRPr>
          </a:p>
          <a:p>
            <a:endParaRPr lang="en-US" sz="1800" u="sng" dirty="0">
              <a:latin typeface="Gill Sans MT" panose="020B0502020104020203" pitchFamily="34" charset="0"/>
            </a:endParaRPr>
          </a:p>
          <a:p>
            <a:endParaRPr lang="en-US" sz="1800" u="sng" dirty="0">
              <a:latin typeface="Gill Sans MT" panose="020B0502020104020203" pitchFamily="34" charset="0"/>
            </a:endParaRPr>
          </a:p>
          <a:p>
            <a:endParaRPr lang="en-US" sz="1800" u="sng" dirty="0">
              <a:latin typeface="Gill Sans MT" panose="020B0502020104020203" pitchFamily="34" charset="0"/>
            </a:endParaRPr>
          </a:p>
          <a:p>
            <a:pPr marL="0" indent="0">
              <a:buNone/>
            </a:pPr>
            <a:r>
              <a:rPr lang="en-US" sz="2200" u="sng" dirty="0">
                <a:latin typeface="Gill Sans MT" panose="020B0502020104020203" pitchFamily="34" charset="0"/>
              </a:rPr>
              <a:t>Not Acceptable</a:t>
            </a:r>
          </a:p>
          <a:p>
            <a:r>
              <a:rPr lang="en-US" sz="1800" dirty="0">
                <a:latin typeface="Gill Sans MT" panose="020B0502020104020203" pitchFamily="34" charset="0"/>
              </a:rPr>
              <a:t>Copy of Credit Card</a:t>
            </a:r>
          </a:p>
          <a:p>
            <a:r>
              <a:rPr lang="en-US" sz="1800" dirty="0">
                <a:latin typeface="Gill Sans MT" panose="020B0502020104020203" pitchFamily="34" charset="0"/>
              </a:rPr>
              <a:t>Word/excel document with list of donors with check numbers </a:t>
            </a:r>
          </a:p>
          <a:p>
            <a:r>
              <a:rPr lang="en-US" sz="1800" dirty="0">
                <a:latin typeface="Gill Sans MT" panose="020B0502020104020203" pitchFamily="34" charset="0"/>
              </a:rPr>
              <a:t>Financial report in excel document </a:t>
            </a:r>
          </a:p>
        </p:txBody>
      </p:sp>
      <p:pic>
        <p:nvPicPr>
          <p:cNvPr id="2" name="Picture 1"/>
          <p:cNvPicPr>
            <a:picLocks noChangeAspect="1"/>
          </p:cNvPicPr>
          <p:nvPr/>
        </p:nvPicPr>
        <p:blipFill>
          <a:blip r:embed="rId15"/>
          <a:stretch>
            <a:fillRect/>
          </a:stretch>
        </p:blipFill>
        <p:spPr>
          <a:xfrm>
            <a:off x="-6131" y="411650"/>
            <a:ext cx="3157268" cy="840834"/>
          </a:xfrm>
          <a:prstGeom prst="rect">
            <a:avLst/>
          </a:prstGeom>
        </p:spPr>
      </p:pic>
      <p:sp>
        <p:nvSpPr>
          <p:cNvPr id="31" name="Subtitle 2"/>
          <p:cNvSpPr txBox="1">
            <a:spLocks/>
          </p:cNvSpPr>
          <p:nvPr/>
        </p:nvSpPr>
        <p:spPr>
          <a:xfrm>
            <a:off x="-1" y="475367"/>
            <a:ext cx="3151138" cy="9367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Proof of Payments</a:t>
            </a:r>
            <a:endParaRPr lang="en-US" sz="1400" spc="300" dirty="0">
              <a:solidFill>
                <a:schemeClr val="bg2"/>
              </a:solidFill>
              <a:latin typeface="Arial"/>
              <a:cs typeface="Arial"/>
            </a:endParaRPr>
          </a:p>
        </p:txBody>
      </p:sp>
      <p:pic>
        <p:nvPicPr>
          <p:cNvPr id="23" name="Picture 22"/>
          <p:cNvPicPr>
            <a:picLocks noChangeAspect="1"/>
          </p:cNvPicPr>
          <p:nvPr/>
        </p:nvPicPr>
        <p:blipFill>
          <a:blip r:embed="rId16">
            <a:alphaModFix amt="50000"/>
          </a:blip>
          <a:stretch>
            <a:fillRect/>
          </a:stretch>
        </p:blipFill>
        <p:spPr>
          <a:xfrm>
            <a:off x="3151137" y="0"/>
            <a:ext cx="6416398" cy="7052877"/>
          </a:xfrm>
          <a:prstGeom prst="rect">
            <a:avLst/>
          </a:prstGeom>
          <a:noFill/>
        </p:spPr>
      </p:pic>
      <p:pic>
        <p:nvPicPr>
          <p:cNvPr id="3" name="Picture 2"/>
          <p:cNvPicPr>
            <a:picLocks noChangeAspect="1"/>
          </p:cNvPicPr>
          <p:nvPr/>
        </p:nvPicPr>
        <p:blipFill>
          <a:blip r:embed="rId17"/>
          <a:stretch>
            <a:fillRect/>
          </a:stretch>
        </p:blipFill>
        <p:spPr>
          <a:xfrm rot="19493792">
            <a:off x="1814628" y="3449713"/>
            <a:ext cx="1472969" cy="2686473"/>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18"/>
          <a:stretch>
            <a:fillRect/>
          </a:stretch>
        </p:blipFill>
        <p:spPr>
          <a:xfrm rot="1384670">
            <a:off x="5728180" y="1910174"/>
            <a:ext cx="2930973" cy="18627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62885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1255" y="2931"/>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615218"/>
            <a:ext cx="2895601" cy="588845"/>
          </a:xfrm>
          <a:prstGeom prst="rect">
            <a:avLst/>
          </a:prstGeom>
        </p:spPr>
      </p:pic>
      <p:sp>
        <p:nvSpPr>
          <p:cNvPr id="31" name="Subtitle 2"/>
          <p:cNvSpPr txBox="1">
            <a:spLocks/>
          </p:cNvSpPr>
          <p:nvPr/>
        </p:nvSpPr>
        <p:spPr>
          <a:xfrm>
            <a:off x="60453" y="618471"/>
            <a:ext cx="2073147" cy="692549"/>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DAY4 Fund Restrictions</a:t>
            </a:r>
          </a:p>
          <a:p>
            <a:pPr algn="l"/>
            <a:endParaRPr lang="en-US" sz="1400" spc="300" dirty="0">
              <a:solidFill>
                <a:schemeClr val="bg2"/>
              </a:solidFill>
              <a:latin typeface="Arial"/>
              <a:cs typeface="Arial"/>
            </a:endParaRPr>
          </a:p>
        </p:txBody>
      </p:sp>
      <p:sp>
        <p:nvSpPr>
          <p:cNvPr id="5" name="TextBox 4"/>
          <p:cNvSpPr txBox="1"/>
          <p:nvPr/>
        </p:nvSpPr>
        <p:spPr>
          <a:xfrm>
            <a:off x="223084" y="1439748"/>
            <a:ext cx="8147677" cy="1569660"/>
          </a:xfrm>
          <a:prstGeom prst="rect">
            <a:avLst/>
          </a:prstGeom>
          <a:noFill/>
        </p:spPr>
        <p:txBody>
          <a:bodyPr wrap="square" rtlCol="0">
            <a:spAutoFit/>
          </a:bodyPr>
          <a:lstStyle/>
          <a:p>
            <a:pPr lvl="1"/>
            <a:r>
              <a:rPr lang="en-US" sz="2400" b="1" dirty="0"/>
              <a:t>Campaign funds must be used to benefit the day camp directly.</a:t>
            </a:r>
            <a:br>
              <a:rPr lang="en-US" sz="2400" b="1" dirty="0"/>
            </a:br>
            <a:endParaRPr lang="en-US" sz="2400" b="1" dirty="0"/>
          </a:p>
          <a:p>
            <a:endParaRPr lang="en-US" sz="2400" dirty="0"/>
          </a:p>
        </p:txBody>
      </p:sp>
      <p:pic>
        <p:nvPicPr>
          <p:cNvPr id="7" name="Picture 6"/>
          <p:cNvPicPr>
            <a:picLocks noChangeAspect="1"/>
          </p:cNvPicPr>
          <p:nvPr/>
        </p:nvPicPr>
        <p:blipFill>
          <a:blip r:embed="rId17"/>
          <a:stretch>
            <a:fillRect/>
          </a:stretch>
        </p:blipFill>
        <p:spPr>
          <a:xfrm>
            <a:off x="5213137" y="2636377"/>
            <a:ext cx="3479278" cy="2580552"/>
          </a:xfrm>
          <a:prstGeom prst="rect">
            <a:avLst/>
          </a:prstGeom>
        </p:spPr>
      </p:pic>
      <p:sp>
        <p:nvSpPr>
          <p:cNvPr id="3" name="TextBox 2">
            <a:extLst>
              <a:ext uri="{FF2B5EF4-FFF2-40B4-BE49-F238E27FC236}">
                <a16:creationId xmlns:a16="http://schemas.microsoft.com/office/drawing/2014/main" id="{0AE9C16A-B20F-465E-A639-B53AA7C2FE73}"/>
              </a:ext>
            </a:extLst>
          </p:cNvPr>
          <p:cNvSpPr txBox="1"/>
          <p:nvPr/>
        </p:nvSpPr>
        <p:spPr>
          <a:xfrm>
            <a:off x="332007" y="2270978"/>
            <a:ext cx="4559476" cy="3477875"/>
          </a:xfrm>
          <a:prstGeom prst="rect">
            <a:avLst/>
          </a:prstGeom>
          <a:noFill/>
        </p:spPr>
        <p:txBody>
          <a:bodyPr wrap="square" rtlCol="0">
            <a:spAutoFit/>
          </a:bodyPr>
          <a:lstStyle/>
          <a:p>
            <a:pPr marL="342900" indent="-342900">
              <a:buFont typeface="Arial" panose="020B0604020202020204" pitchFamily="34" charset="0"/>
              <a:buChar char="•"/>
            </a:pPr>
            <a:r>
              <a:rPr lang="en-US" sz="2000" b="1" dirty="0"/>
              <a:t>Supplement salaries to convert part time camper-facing staff to full time staff</a:t>
            </a:r>
          </a:p>
          <a:p>
            <a:pPr marL="342900" indent="-342900">
              <a:buFont typeface="Arial" panose="020B0604020202020204" pitchFamily="34" charset="0"/>
              <a:buChar char="•"/>
            </a:pPr>
            <a:r>
              <a:rPr lang="en-US" sz="2000" b="1" dirty="0"/>
              <a:t>Introducing new programming to attract campers</a:t>
            </a:r>
          </a:p>
          <a:p>
            <a:pPr marL="342900" indent="-342900">
              <a:buFont typeface="Arial" panose="020B0604020202020204" pitchFamily="34" charset="0"/>
              <a:buChar char="•"/>
            </a:pPr>
            <a:r>
              <a:rPr lang="en-US" sz="2000" b="1" dirty="0"/>
              <a:t>Implement improved staff training methodology</a:t>
            </a:r>
          </a:p>
          <a:p>
            <a:pPr marL="342900" indent="-342900">
              <a:buFont typeface="Arial" panose="020B0604020202020204" pitchFamily="34" charset="0"/>
              <a:buChar char="•"/>
            </a:pPr>
            <a:r>
              <a:rPr lang="en-US" sz="2000" b="1" dirty="0"/>
              <a:t>Purchase major pieces of program support equipment</a:t>
            </a:r>
          </a:p>
          <a:p>
            <a:pPr marL="342900" indent="-342900">
              <a:buFont typeface="Arial" panose="020B0604020202020204" pitchFamily="34" charset="0"/>
              <a:buChar char="•"/>
            </a:pPr>
            <a:r>
              <a:rPr lang="fr-FR" sz="2000" b="1" dirty="0"/>
              <a:t>Infrastructure construction or capital maintenance</a:t>
            </a:r>
            <a:endParaRPr lang="en-US" sz="2000" b="1" dirty="0"/>
          </a:p>
        </p:txBody>
      </p:sp>
    </p:spTree>
    <p:extLst>
      <p:ext uri="{BB962C8B-B14F-4D97-AF65-F5344CB8AC3E}">
        <p14:creationId xmlns:p14="http://schemas.microsoft.com/office/powerpoint/2010/main" val="1082317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alphaModFix amt="50000"/>
          </a:blip>
          <a:stretch>
            <a:fillRect/>
          </a:stretch>
        </p:blipFill>
        <p:spPr>
          <a:xfrm>
            <a:off x="3267641" y="-288212"/>
            <a:ext cx="6416398" cy="7052877"/>
          </a:xfrm>
          <a:prstGeom prst="rect">
            <a:avLst/>
          </a:prstGeom>
          <a:noFill/>
        </p:spPr>
      </p:pic>
      <p:pic>
        <p:nvPicPr>
          <p:cNvPr id="6" name="Picture 5"/>
          <p:cNvPicPr>
            <a:picLocks noChangeAspect="1"/>
          </p:cNvPicPr>
          <p:nvPr/>
        </p:nvPicPr>
        <p:blipFill>
          <a:blip r:embed="rId3"/>
          <a:stretch>
            <a:fillRect/>
          </a:stretch>
        </p:blipFill>
        <p:spPr>
          <a:xfrm>
            <a:off x="-2" y="0"/>
            <a:ext cx="9144000" cy="6637130"/>
          </a:xfrm>
          <a:prstGeom prst="rect">
            <a:avLst/>
          </a:prstGeom>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5"/>
            <a:ext cx="4343401" cy="588844"/>
          </a:xfrm>
          <a:prstGeom prst="rect">
            <a:avLst/>
          </a:prstGeom>
        </p:spPr>
      </p:pic>
      <p:sp>
        <p:nvSpPr>
          <p:cNvPr id="31" name="Subtitle 2"/>
          <p:cNvSpPr txBox="1">
            <a:spLocks/>
          </p:cNvSpPr>
          <p:nvPr/>
        </p:nvSpPr>
        <p:spPr>
          <a:xfrm>
            <a:off x="-2" y="475367"/>
            <a:ext cx="4876801"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Campaign Restrictions: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200" y="1161195"/>
            <a:ext cx="8534400" cy="517043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algn="l">
              <a:lnSpc>
                <a:spcPct val="130000"/>
              </a:lnSpc>
            </a:pPr>
            <a:endParaRPr lang="en-US" sz="1800" dirty="0">
              <a:solidFill>
                <a:srgbClr val="090809"/>
              </a:solidFill>
              <a:latin typeface="Helvetica 65 Medium"/>
              <a:cs typeface="Aharoni" pitchFamily="2" charset="-79"/>
            </a:endParaRPr>
          </a:p>
        </p:txBody>
      </p:sp>
      <p:sp>
        <p:nvSpPr>
          <p:cNvPr id="5" name="Content Placeholder 4"/>
          <p:cNvSpPr>
            <a:spLocks noGrp="1"/>
          </p:cNvSpPr>
          <p:nvPr>
            <p:ph sz="half" idx="2"/>
          </p:nvPr>
        </p:nvSpPr>
        <p:spPr/>
        <p:txBody>
          <a:bodyPr>
            <a:noAutofit/>
          </a:bodyPr>
          <a:lstStyle/>
          <a:p>
            <a:pPr marL="800100" lvl="1" indent="-342900">
              <a:lnSpc>
                <a:spcPct val="130000"/>
              </a:lnSpc>
              <a:buFont typeface="Arial" pitchFamily="34" charset="0"/>
              <a:buChar char="•"/>
            </a:pPr>
            <a:r>
              <a:rPr lang="en-US" sz="1800" dirty="0">
                <a:solidFill>
                  <a:srgbClr val="090809"/>
                </a:solidFill>
                <a:latin typeface="Gill Sans MT" panose="020B0502020104020203" pitchFamily="34" charset="0"/>
                <a:cs typeface="Aharoni" pitchFamily="2" charset="-79"/>
              </a:rPr>
              <a:t>Capital Improvements</a:t>
            </a:r>
          </a:p>
          <a:p>
            <a:pPr marL="1257300" lvl="2" indent="-342900">
              <a:lnSpc>
                <a:spcPct val="130000"/>
              </a:lnSpc>
            </a:pPr>
            <a:r>
              <a:rPr lang="en-US" dirty="0">
                <a:solidFill>
                  <a:srgbClr val="090809"/>
                </a:solidFill>
                <a:latin typeface="Gill Sans MT" panose="020B0502020104020203" pitchFamily="34" charset="0"/>
                <a:cs typeface="Aharoni" pitchFamily="2" charset="-79"/>
              </a:rPr>
              <a:t>Construction of buildings or portions of buildings</a:t>
            </a:r>
          </a:p>
          <a:p>
            <a:pPr marL="1257300" lvl="2" indent="-342900">
              <a:lnSpc>
                <a:spcPct val="130000"/>
              </a:lnSpc>
            </a:pPr>
            <a:r>
              <a:rPr lang="en-US" dirty="0">
                <a:solidFill>
                  <a:srgbClr val="090809"/>
                </a:solidFill>
                <a:latin typeface="Gill Sans MT" panose="020B0502020104020203" pitchFamily="34" charset="0"/>
                <a:cs typeface="Aharoni" pitchFamily="2" charset="-79"/>
              </a:rPr>
              <a:t>Major repairs or renovations to buildings</a:t>
            </a:r>
          </a:p>
          <a:p>
            <a:pPr marL="1257300" lvl="2" indent="-342900">
              <a:lnSpc>
                <a:spcPct val="130000"/>
              </a:lnSpc>
            </a:pPr>
            <a:r>
              <a:rPr lang="en-US" dirty="0">
                <a:solidFill>
                  <a:srgbClr val="090809"/>
                </a:solidFill>
                <a:latin typeface="Gill Sans MT" panose="020B0502020104020203" pitchFamily="34" charset="0"/>
                <a:cs typeface="Aharoni" pitchFamily="2" charset="-79"/>
              </a:rPr>
              <a:t>Improvements to grounds</a:t>
            </a:r>
          </a:p>
          <a:p>
            <a:pPr marL="800100" lvl="1" indent="-342900">
              <a:lnSpc>
                <a:spcPct val="130000"/>
              </a:lnSpc>
              <a:buFont typeface="Arial" pitchFamily="34" charset="0"/>
              <a:buChar char="•"/>
            </a:pPr>
            <a:r>
              <a:rPr lang="en-US" sz="1800" dirty="0">
                <a:solidFill>
                  <a:srgbClr val="090809"/>
                </a:solidFill>
                <a:latin typeface="Gill Sans MT" panose="020B0502020104020203" pitchFamily="34" charset="0"/>
                <a:cs typeface="Aharoni" pitchFamily="2" charset="-79"/>
              </a:rPr>
              <a:t>Major Pieces of Equipment </a:t>
            </a:r>
            <a:br>
              <a:rPr lang="en-US" sz="1800" dirty="0">
                <a:solidFill>
                  <a:srgbClr val="090809"/>
                </a:solidFill>
                <a:latin typeface="Gill Sans MT" panose="020B0502020104020203" pitchFamily="34" charset="0"/>
                <a:cs typeface="Aharoni" pitchFamily="2" charset="-79"/>
              </a:rPr>
            </a:br>
            <a:r>
              <a:rPr lang="en-US" sz="1800" dirty="0">
                <a:solidFill>
                  <a:srgbClr val="090809"/>
                </a:solidFill>
                <a:latin typeface="Gill Sans MT" panose="020B0502020104020203" pitchFamily="34" charset="0"/>
                <a:cs typeface="Aharoni" pitchFamily="2" charset="-79"/>
              </a:rPr>
              <a:t>(capital items, not annual equipment purchases)</a:t>
            </a:r>
          </a:p>
          <a:p>
            <a:pPr marL="800100" lvl="1" indent="-342900">
              <a:lnSpc>
                <a:spcPct val="130000"/>
              </a:lnSpc>
              <a:buFont typeface="Arial" pitchFamily="34" charset="0"/>
              <a:buChar char="•"/>
            </a:pPr>
            <a:r>
              <a:rPr lang="en-US" sz="1800" dirty="0">
                <a:solidFill>
                  <a:srgbClr val="090809"/>
                </a:solidFill>
                <a:latin typeface="Gill Sans MT" panose="020B0502020104020203" pitchFamily="34" charset="0"/>
                <a:cs typeface="Aharoni" pitchFamily="2" charset="-79"/>
              </a:rPr>
              <a:t>Infrastructure Construction (water, sewer, etc.)</a:t>
            </a:r>
            <a:endParaRPr lang="en-US" sz="1800" dirty="0">
              <a:latin typeface="Gill Sans MT" panose="020B0502020104020203" pitchFamily="34" charset="0"/>
            </a:endParaRPr>
          </a:p>
        </p:txBody>
      </p:sp>
      <p:sp>
        <p:nvSpPr>
          <p:cNvPr id="8" name="Content Placeholder 7"/>
          <p:cNvSpPr>
            <a:spLocks noGrp="1"/>
          </p:cNvSpPr>
          <p:nvPr>
            <p:ph sz="quarter" idx="4"/>
          </p:nvPr>
        </p:nvSpPr>
        <p:spPr/>
        <p:txBody>
          <a:bodyPr>
            <a:noAutofit/>
          </a:bodyPr>
          <a:lstStyle/>
          <a:p>
            <a:pPr marL="800100" lvl="1" indent="-342900">
              <a:lnSpc>
                <a:spcPct val="130000"/>
              </a:lnSpc>
              <a:buFont typeface="Arial" pitchFamily="34" charset="0"/>
              <a:buChar char="•"/>
            </a:pPr>
            <a:r>
              <a:rPr lang="en-US" sz="1800" dirty="0">
                <a:solidFill>
                  <a:srgbClr val="090809"/>
                </a:solidFill>
                <a:latin typeface="Gill Sans MT" panose="020B0502020104020203" pitchFamily="34" charset="0"/>
                <a:cs typeface="Aharoni" pitchFamily="2" charset="-79"/>
              </a:rPr>
              <a:t>Staff Changes: </a:t>
            </a:r>
          </a:p>
          <a:p>
            <a:pPr marL="1257300" lvl="2" indent="-342900">
              <a:lnSpc>
                <a:spcPct val="130000"/>
              </a:lnSpc>
            </a:pPr>
            <a:r>
              <a:rPr lang="en-US" dirty="0">
                <a:solidFill>
                  <a:srgbClr val="090809"/>
                </a:solidFill>
                <a:latin typeface="Gill Sans MT" panose="020B0502020104020203" pitchFamily="34" charset="0"/>
                <a:cs typeface="Aharoni" pitchFamily="2" charset="-79"/>
              </a:rPr>
              <a:t>Permanently upgrade a part-time camp director to a full-time position </a:t>
            </a:r>
          </a:p>
          <a:p>
            <a:pPr marL="800100" lvl="1" indent="-342900">
              <a:lnSpc>
                <a:spcPct val="130000"/>
              </a:lnSpc>
              <a:buFont typeface="Arial" pitchFamily="34" charset="0"/>
              <a:buChar char="•"/>
            </a:pPr>
            <a:r>
              <a:rPr lang="en-US" sz="1800" dirty="0">
                <a:solidFill>
                  <a:srgbClr val="090809"/>
                </a:solidFill>
                <a:latin typeface="Gill Sans MT" panose="020B0502020104020203" pitchFamily="34" charset="0"/>
                <a:cs typeface="Aharoni" pitchFamily="2" charset="-79"/>
              </a:rPr>
              <a:t>New Programming:</a:t>
            </a:r>
          </a:p>
          <a:p>
            <a:pPr marL="1257300" lvl="2" indent="-342900">
              <a:lnSpc>
                <a:spcPct val="130000"/>
              </a:lnSpc>
            </a:pPr>
            <a:r>
              <a:rPr lang="en-US" dirty="0">
                <a:solidFill>
                  <a:srgbClr val="090809"/>
                </a:solidFill>
                <a:latin typeface="Gill Sans MT" panose="020B0502020104020203" pitchFamily="34" charset="0"/>
                <a:cs typeface="Aharoni" pitchFamily="2" charset="-79"/>
              </a:rPr>
              <a:t>Additional Staff or teachers </a:t>
            </a:r>
          </a:p>
          <a:p>
            <a:pPr marL="1257300" lvl="2" indent="-342900">
              <a:lnSpc>
                <a:spcPct val="130000"/>
              </a:lnSpc>
            </a:pPr>
            <a:r>
              <a:rPr lang="en-US" dirty="0">
                <a:solidFill>
                  <a:srgbClr val="090809"/>
                </a:solidFill>
                <a:latin typeface="Gill Sans MT" panose="020B0502020104020203" pitchFamily="34" charset="0"/>
                <a:cs typeface="Aharoni" pitchFamily="2" charset="-79"/>
              </a:rPr>
              <a:t>Investment in materials for new initiatives (kilns, theater arts, etc.)</a:t>
            </a:r>
          </a:p>
        </p:txBody>
      </p:sp>
      <p:sp>
        <p:nvSpPr>
          <p:cNvPr id="28" name="TextBox 27">
            <a:extLst>
              <a:ext uri="{FF2B5EF4-FFF2-40B4-BE49-F238E27FC236}">
                <a16:creationId xmlns:a16="http://schemas.microsoft.com/office/drawing/2014/main" id="{184E43D4-F2DD-4350-B81A-80BF598CB193}"/>
              </a:ext>
            </a:extLst>
          </p:cNvPr>
          <p:cNvSpPr txBox="1"/>
          <p:nvPr/>
        </p:nvSpPr>
        <p:spPr>
          <a:xfrm>
            <a:off x="266386" y="1351668"/>
            <a:ext cx="8147677" cy="1569660"/>
          </a:xfrm>
          <a:prstGeom prst="rect">
            <a:avLst/>
          </a:prstGeom>
          <a:noFill/>
        </p:spPr>
        <p:txBody>
          <a:bodyPr wrap="square" rtlCol="0">
            <a:spAutoFit/>
          </a:bodyPr>
          <a:lstStyle/>
          <a:p>
            <a:pPr lvl="1"/>
            <a:r>
              <a:rPr lang="en-US" sz="2400" b="1" dirty="0"/>
              <a:t>Campaign funds must be used to benefit the day camp directly.</a:t>
            </a:r>
            <a:br>
              <a:rPr lang="en-US" sz="2400" b="1" dirty="0"/>
            </a:br>
            <a:endParaRPr lang="en-US" sz="2400" b="1" dirty="0"/>
          </a:p>
          <a:p>
            <a:endParaRPr lang="en-US" sz="2400" dirty="0"/>
          </a:p>
        </p:txBody>
      </p:sp>
    </p:spTree>
    <p:extLst>
      <p:ext uri="{BB962C8B-B14F-4D97-AF65-F5344CB8AC3E}">
        <p14:creationId xmlns:p14="http://schemas.microsoft.com/office/powerpoint/2010/main" val="480336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34834"/>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1" y="394715"/>
            <a:ext cx="4343401" cy="588844"/>
          </a:xfrm>
          <a:prstGeom prst="rect">
            <a:avLst/>
          </a:prstGeom>
        </p:spPr>
      </p:pic>
      <p:sp>
        <p:nvSpPr>
          <p:cNvPr id="31" name="Subtitle 2"/>
          <p:cNvSpPr txBox="1">
            <a:spLocks/>
          </p:cNvSpPr>
          <p:nvPr/>
        </p:nvSpPr>
        <p:spPr>
          <a:xfrm>
            <a:off x="-2" y="475367"/>
            <a:ext cx="4876801"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Campaign Restrictions: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914400" y="1161195"/>
            <a:ext cx="8077200" cy="517043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257300" lvl="2" indent="-342900" algn="l">
              <a:lnSpc>
                <a:spcPct val="130000"/>
              </a:lnSpc>
              <a:buFont typeface="Arial" pitchFamily="34" charset="0"/>
              <a:buChar char="•"/>
            </a:pPr>
            <a:endParaRPr lang="en-US" sz="1600" dirty="0">
              <a:solidFill>
                <a:srgbClr val="090809"/>
              </a:solidFill>
              <a:latin typeface="Helvetica 65 Medium"/>
              <a:cs typeface="Aharoni" pitchFamily="2" charset="-79"/>
            </a:endParaRPr>
          </a:p>
          <a:p>
            <a:pPr lvl="2" algn="l">
              <a:lnSpc>
                <a:spcPct val="130000"/>
              </a:lnSpc>
            </a:pPr>
            <a:r>
              <a:rPr lang="en-US" b="1" dirty="0">
                <a:solidFill>
                  <a:srgbClr val="090809"/>
                </a:solidFill>
                <a:cs typeface="Aharoni" pitchFamily="2" charset="-79"/>
              </a:rPr>
              <a:t>*Funds Cannot be Used for Maintenance</a:t>
            </a:r>
          </a:p>
          <a:p>
            <a:pPr lvl="2" algn="l">
              <a:lnSpc>
                <a:spcPct val="130000"/>
              </a:lnSpc>
            </a:pPr>
            <a:endParaRPr lang="en-US" sz="1600" dirty="0">
              <a:solidFill>
                <a:srgbClr val="090809"/>
              </a:solidFill>
              <a:latin typeface="Helvetica 65 Medium"/>
              <a:cs typeface="Aharoni" pitchFamily="2" charset="-79"/>
            </a:endParaRPr>
          </a:p>
        </p:txBody>
      </p:sp>
      <p:pic>
        <p:nvPicPr>
          <p:cNvPr id="3" name="Picture 2"/>
          <p:cNvPicPr>
            <a:picLocks noChangeAspect="1"/>
          </p:cNvPicPr>
          <p:nvPr/>
        </p:nvPicPr>
        <p:blipFill>
          <a:blip r:embed="rId17"/>
          <a:stretch>
            <a:fillRect/>
          </a:stretch>
        </p:blipFill>
        <p:spPr>
          <a:xfrm>
            <a:off x="3138638" y="2590800"/>
            <a:ext cx="2409524" cy="30761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16063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6"/>
          <a:stretch>
            <a:fillRect/>
          </a:stretch>
        </p:blipFill>
        <p:spPr>
          <a:xfrm>
            <a:off x="5619689" y="6275702"/>
            <a:ext cx="3147955" cy="146417"/>
          </a:xfrm>
          <a:prstGeom prst="rect">
            <a:avLst/>
          </a:prstGeom>
        </p:spPr>
      </p:pic>
      <p:pic>
        <p:nvPicPr>
          <p:cNvPr id="2" name="Picture 1"/>
          <p:cNvPicPr>
            <a:picLocks noChangeAspect="1"/>
          </p:cNvPicPr>
          <p:nvPr/>
        </p:nvPicPr>
        <p:blipFill>
          <a:blip r:embed="rId17"/>
          <a:stretch>
            <a:fillRect/>
          </a:stretch>
        </p:blipFill>
        <p:spPr>
          <a:xfrm>
            <a:off x="0" y="929242"/>
            <a:ext cx="3730487" cy="508504"/>
          </a:xfrm>
          <a:prstGeom prst="rect">
            <a:avLst/>
          </a:prstGeom>
        </p:spPr>
      </p:pic>
      <p:sp>
        <p:nvSpPr>
          <p:cNvPr id="31" name="Subtitle 2"/>
          <p:cNvSpPr txBox="1">
            <a:spLocks/>
          </p:cNvSpPr>
          <p:nvPr/>
        </p:nvSpPr>
        <p:spPr>
          <a:xfrm>
            <a:off x="-142442" y="946949"/>
            <a:ext cx="3962399" cy="57380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DAY4 Review</a:t>
            </a:r>
          </a:p>
          <a:p>
            <a:pPr algn="l"/>
            <a:endParaRPr lang="en-US" sz="1400" spc="300" dirty="0">
              <a:solidFill>
                <a:schemeClr val="bg2"/>
              </a:solidFill>
              <a:latin typeface="Arial"/>
              <a:cs typeface="Arial"/>
            </a:endParaRPr>
          </a:p>
        </p:txBody>
      </p:sp>
      <p:sp>
        <p:nvSpPr>
          <p:cNvPr id="5" name="TextBox 4"/>
          <p:cNvSpPr txBox="1"/>
          <p:nvPr/>
        </p:nvSpPr>
        <p:spPr>
          <a:xfrm>
            <a:off x="152400" y="1608487"/>
            <a:ext cx="8615243" cy="5539978"/>
          </a:xfrm>
          <a:prstGeom prst="rect">
            <a:avLst/>
          </a:prstGeom>
          <a:noFill/>
        </p:spPr>
        <p:txBody>
          <a:bodyPr wrap="square" rtlCol="0">
            <a:spAutoFit/>
          </a:bodyPr>
          <a:lstStyle/>
          <a:p>
            <a:pPr marL="0" lvl="1" algn="ctr">
              <a:spcAft>
                <a:spcPts val="1200"/>
              </a:spcAft>
            </a:pPr>
            <a:r>
              <a:rPr lang="en-US" sz="2400" b="1" dirty="0"/>
              <a:t>Identify and solicit major donors and </a:t>
            </a:r>
            <a:br>
              <a:rPr lang="en-US" sz="2400" b="1" dirty="0"/>
            </a:br>
            <a:r>
              <a:rPr lang="en-US" sz="2400" b="1" dirty="0"/>
              <a:t>     secure pledges by 6/30/2019</a:t>
            </a:r>
          </a:p>
          <a:p>
            <a:pPr marL="285750" indent="-285750">
              <a:spcAft>
                <a:spcPts val="1200"/>
              </a:spcAft>
              <a:buFont typeface="Arial" panose="020B0604020202020204" pitchFamily="34" charset="0"/>
              <a:buChar char="•"/>
            </a:pPr>
            <a:r>
              <a:rPr lang="en-US" sz="2400" dirty="0"/>
              <a:t>Gifts must be $2,500 or larger</a:t>
            </a:r>
          </a:p>
          <a:p>
            <a:pPr marL="285750" indent="-285750">
              <a:spcAft>
                <a:spcPts val="1200"/>
              </a:spcAft>
              <a:buFont typeface="Arial" panose="020B0604020202020204" pitchFamily="34" charset="0"/>
              <a:buChar char="•"/>
            </a:pPr>
            <a:r>
              <a:rPr lang="en-US" sz="2400" dirty="0"/>
              <a:t>Only first $35,000 of large gifts will be matched</a:t>
            </a:r>
          </a:p>
          <a:p>
            <a:pPr marL="285750" lvl="1" indent="-285750">
              <a:spcAft>
                <a:spcPts val="1200"/>
              </a:spcAft>
              <a:buFont typeface="Arial" panose="020B0604020202020204" pitchFamily="34" charset="0"/>
              <a:buChar char="•"/>
            </a:pPr>
            <a:r>
              <a:rPr lang="en-US" sz="2400" dirty="0"/>
              <a:t>Pledges must be paid in full by 6/30/2021</a:t>
            </a:r>
          </a:p>
          <a:p>
            <a:pPr marL="285750" lvl="2" indent="-285750">
              <a:spcAft>
                <a:spcPts val="1200"/>
              </a:spcAft>
              <a:buFont typeface="Arial" panose="020B0604020202020204" pitchFamily="34" charset="0"/>
              <a:buChar char="•"/>
            </a:pPr>
            <a:r>
              <a:rPr lang="en-US" sz="2400" dirty="0"/>
              <a:t>Gifts may be paid in full or in installments </a:t>
            </a:r>
          </a:p>
          <a:p>
            <a:pPr marL="285750" indent="-285750">
              <a:spcAft>
                <a:spcPts val="1200"/>
              </a:spcAft>
              <a:buFont typeface="Arial" panose="020B0604020202020204" pitchFamily="34" charset="0"/>
              <a:buChar char="•"/>
            </a:pPr>
            <a:r>
              <a:rPr lang="en-US" sz="2400" dirty="0"/>
              <a:t>Complete donor form for each</a:t>
            </a:r>
          </a:p>
          <a:p>
            <a:pPr marL="285750" indent="-285750">
              <a:spcAft>
                <a:spcPts val="1200"/>
              </a:spcAft>
              <a:buFont typeface="Arial" panose="020B0604020202020204" pitchFamily="34" charset="0"/>
              <a:buChar char="•"/>
            </a:pPr>
            <a:r>
              <a:rPr lang="en-US" sz="2400" dirty="0"/>
              <a:t>Report pledges to the </a:t>
            </a:r>
            <a:r>
              <a:rPr lang="en-US" sz="2400" i="1" dirty="0"/>
              <a:t>J</a:t>
            </a:r>
            <a:r>
              <a:rPr lang="en-US" sz="2400" dirty="0"/>
              <a:t>Camp180 grants team by 7/31/2019</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400" b="1" dirty="0"/>
          </a:p>
          <a:p>
            <a:endParaRPr lang="en-US" sz="2400" b="1" dirty="0"/>
          </a:p>
          <a:p>
            <a:endParaRPr lang="en-US" sz="2400" b="1" dirty="0"/>
          </a:p>
        </p:txBody>
      </p:sp>
    </p:spTree>
    <p:extLst>
      <p:ext uri="{BB962C8B-B14F-4D97-AF65-F5344CB8AC3E}">
        <p14:creationId xmlns:p14="http://schemas.microsoft.com/office/powerpoint/2010/main" val="387177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803"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352800" y="-415747"/>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31" name="Subtitle 2"/>
          <p:cNvSpPr txBox="1">
            <a:spLocks/>
          </p:cNvSpPr>
          <p:nvPr/>
        </p:nvSpPr>
        <p:spPr>
          <a:xfrm>
            <a:off x="-1" y="475368"/>
            <a:ext cx="3581401" cy="6556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DAY3 Review</a:t>
            </a:r>
          </a:p>
          <a:p>
            <a:pPr algn="l"/>
            <a:endParaRPr lang="en-US" sz="1400" spc="300" dirty="0">
              <a:solidFill>
                <a:schemeClr val="bg2"/>
              </a:solidFill>
              <a:latin typeface="Arial"/>
              <a:cs typeface="Arial"/>
            </a:endParaRPr>
          </a:p>
        </p:txBody>
      </p:sp>
      <p:sp>
        <p:nvSpPr>
          <p:cNvPr id="7" name="TextBox 6"/>
          <p:cNvSpPr txBox="1"/>
          <p:nvPr/>
        </p:nvSpPr>
        <p:spPr>
          <a:xfrm>
            <a:off x="914400" y="1810978"/>
            <a:ext cx="6973571" cy="954107"/>
          </a:xfrm>
          <a:prstGeom prst="rect">
            <a:avLst/>
          </a:prstGeom>
          <a:noFill/>
        </p:spPr>
        <p:txBody>
          <a:bodyPr wrap="square" rtlCol="0">
            <a:spAutoFit/>
          </a:bodyPr>
          <a:lstStyle/>
          <a:p>
            <a:r>
              <a:rPr lang="en-US" sz="2000" b="1" dirty="0"/>
              <a:t> </a:t>
            </a:r>
          </a:p>
          <a:p>
            <a:br>
              <a:rPr lang="en-US" b="1" dirty="0"/>
            </a:br>
            <a:endParaRPr lang="en-US" dirty="0"/>
          </a:p>
        </p:txBody>
      </p:sp>
      <p:sp>
        <p:nvSpPr>
          <p:cNvPr id="3" name="Rectangle 2"/>
          <p:cNvSpPr/>
          <p:nvPr/>
        </p:nvSpPr>
        <p:spPr>
          <a:xfrm>
            <a:off x="358244" y="1708934"/>
            <a:ext cx="8409399" cy="4493538"/>
          </a:xfrm>
          <a:prstGeom prst="rect">
            <a:avLst/>
          </a:prstGeom>
        </p:spPr>
        <p:txBody>
          <a:bodyPr wrap="square">
            <a:spAutoFit/>
          </a:bodyPr>
          <a:lstStyle/>
          <a:p>
            <a:pPr marL="457200" indent="-457200">
              <a:spcAft>
                <a:spcPts val="1200"/>
              </a:spcAft>
              <a:buFont typeface="Arial" pitchFamily="34" charset="0"/>
              <a:buChar char="•"/>
            </a:pPr>
            <a:r>
              <a:rPr lang="en-US" sz="2400" i="1" dirty="0"/>
              <a:t>J</a:t>
            </a:r>
            <a:r>
              <a:rPr lang="en-US" sz="2400" dirty="0"/>
              <a:t>Camp 180’s matching grants are reserved by the Harold Grinspoon Foundation (HGF) grants administration office when pledges (or gifts) are reported</a:t>
            </a:r>
          </a:p>
          <a:p>
            <a:pPr marL="457200" indent="-457200">
              <a:spcAft>
                <a:spcPts val="1200"/>
              </a:spcAft>
              <a:buFont typeface="Arial" pitchFamily="34" charset="0"/>
              <a:buChar char="•"/>
            </a:pPr>
            <a:r>
              <a:rPr lang="en-US" sz="2400" i="1" dirty="0"/>
              <a:t>J</a:t>
            </a:r>
            <a:r>
              <a:rPr lang="en-US" sz="2400" dirty="0"/>
              <a:t>Camp180’s matching grant is paid when pledge payments are received at the minimum level of $2,500</a:t>
            </a:r>
          </a:p>
          <a:p>
            <a:pPr marL="457200" indent="-457200">
              <a:spcAft>
                <a:spcPts val="1200"/>
              </a:spcAft>
              <a:buFont typeface="Arial" pitchFamily="34" charset="0"/>
              <a:buChar char="•"/>
            </a:pPr>
            <a:r>
              <a:rPr lang="en-US" sz="2400" dirty="0"/>
              <a:t>Proof of payment of all gifts must be submitted</a:t>
            </a:r>
          </a:p>
          <a:p>
            <a:pPr marL="457200" indent="-457200">
              <a:spcAft>
                <a:spcPts val="1200"/>
              </a:spcAft>
              <a:buFont typeface="Arial" pitchFamily="34" charset="0"/>
              <a:buChar char="•"/>
            </a:pPr>
            <a:r>
              <a:rPr lang="en-US" sz="2400" dirty="0"/>
              <a:t>All submissions will be through our on-line system</a:t>
            </a:r>
          </a:p>
          <a:p>
            <a:pPr marL="457200" indent="-457200">
              <a:spcAft>
                <a:spcPts val="1200"/>
              </a:spcAft>
              <a:buFont typeface="Arial" pitchFamily="34" charset="0"/>
              <a:buChar char="•"/>
            </a:pPr>
            <a:r>
              <a:rPr lang="en-US" sz="2400" dirty="0"/>
              <a:t>Be aware of timelines for submitting proof of pledges and payments (30 days after pledge or payment deadline)</a:t>
            </a:r>
          </a:p>
          <a:p>
            <a:pPr marL="1200150" lvl="2" indent="-285750">
              <a:buFont typeface="Arial" pitchFamily="34" charset="0"/>
              <a:buChar char="•"/>
            </a:pPr>
            <a:endParaRPr lang="en-US" sz="2000" b="1" dirty="0"/>
          </a:p>
        </p:txBody>
      </p:sp>
      <p:pic>
        <p:nvPicPr>
          <p:cNvPr id="24" name="Picture 23"/>
          <p:cNvPicPr>
            <a:picLocks noChangeAspect="1"/>
          </p:cNvPicPr>
          <p:nvPr/>
        </p:nvPicPr>
        <p:blipFill>
          <a:blip r:embed="rId16"/>
          <a:stretch>
            <a:fillRect/>
          </a:stretch>
        </p:blipFill>
        <p:spPr>
          <a:xfrm>
            <a:off x="53803" y="903219"/>
            <a:ext cx="3730487" cy="508504"/>
          </a:xfrm>
          <a:prstGeom prst="rect">
            <a:avLst/>
          </a:prstGeom>
        </p:spPr>
      </p:pic>
      <p:sp>
        <p:nvSpPr>
          <p:cNvPr id="4" name="Rectangle 3"/>
          <p:cNvSpPr/>
          <p:nvPr/>
        </p:nvSpPr>
        <p:spPr>
          <a:xfrm>
            <a:off x="795016" y="955883"/>
            <a:ext cx="2293354" cy="369332"/>
          </a:xfrm>
          <a:prstGeom prst="rect">
            <a:avLst/>
          </a:prstGeom>
        </p:spPr>
        <p:txBody>
          <a:bodyPr wrap="square">
            <a:spAutoFit/>
          </a:bodyPr>
          <a:lstStyle/>
          <a:p>
            <a:r>
              <a:rPr lang="en-US" b="1" spc="300" dirty="0">
                <a:solidFill>
                  <a:schemeClr val="bg2"/>
                </a:solidFill>
                <a:latin typeface="Gill Sans MT"/>
                <a:cs typeface="Gill Sans MT"/>
              </a:rPr>
              <a:t>DAY4 Review</a:t>
            </a:r>
          </a:p>
        </p:txBody>
      </p:sp>
      <p:sp>
        <p:nvSpPr>
          <p:cNvPr id="2" name="AutoShape 2" descr="data:image/jpeg;base64,/9j/4AAQSkZJRgABAQAAAQABAAD/2wCEAAkGBxITEhUSExMVFhUWGBgWFxcXFxcWFxgYFhgYFxgVGhUYHSggGRolGxUXITEhJSkrLi4uFx8zODMtNygtLisBCgoKDg0OGxAQGy0lICUtLy8tKy8tLS0vLTIvLy0tLS0tLS0tLS0tLS0tLS0tLS0tLy0tLS0tLS0tLy0tLS0tLf/AABEIAKkBKgMBEQACEQEDEQH/xAAcAAEAAgMBAQEAAAAAAAAAAAAABQYDBAcCAQj/xABLEAABAwIDBAUGCggEBQUAAAABAAIDBBEFEiEGMUFRE2FxgZEHIjJSobEUI1NicpKTwdHSFjNCgqKywvAVY9PiNENzo+EXVFWD8f/EABoBAQADAQEBAAAAAAAAAAAAAAADBAUBAgb/xAA2EQACAgEBBQQJBAMBAAMAAAAAAQIDEQQFEiExUUFSYaEVIjJxgZGxwdETFOHwIzNCJGKSov/aAAwDAQACEQMRAD8A7igCAIAgCAIAgCAIAgCAIAgCAIAgCAIAgCAIAgCAIAgCAIAgCAIAgCAIAgCAIAgCA0MTxiCnt0sgbfcLFxPXlaCbKarT22+wsle/VU0f7JYND9MaH5Y/Zy/kU/o7U93zX5K/pXSd/wAn+DLR7VUcsjYmS3e+4aCyRt7Ane5oA0BXizR3VxcpR4e9EtWuotluwll+5/gmVVLZGYjj9NA7JLIA7fYNc4jtyg271Yq0l1q3oR4FS/XUUy3bJYfxf0NX9MKL5Y/Zy/kUvo7U93zX5IfS2k7/AJP8G3heO09Q5zIZMzmi5GV7bA6X84C6hu01tXGax8izRqqr/wDW8/B/cklAWCIqtpaSN5Y6WzmmxAa91jyu1pF1ahor5xUox4P3FKzaOmrk4ynxXv8AsjF+ltF8t/25Pyr36P1Pd81+Tx6V0nf8n+CTw6vjnYJInZmEkA2I1aS06EA7wQqtkJQluy5l2uyNkVOPJmyvB7CAIAgI/Esbp4CGyyZSRcDK52m6/mgqenS23LMFkrX6ymhpWSxn3/Y0ztbRfLfwSflU3o7U93zX5IPSuk7/AJP8Enh9fHMzpInZm3IvYjUb9HAFVrap1S3ZrDLdN0Lob8HlGyoyUIAgCAIAgCAx1EzWNc9xs1oLnHU2DRcmw1OgXUm3hHG0llkMNr6L5b/tyflVz0dqe75r8me9raRf9+T/AAZIdqqNzg0Tak2F2PaPEtAC5LQaiKy4/Q9Q2ppZyUVPi/B/gmVTL58c4AXJsBvJXUs8EcbS4s1KLFIZS5scgcW7wL+PWOsKWyiytJzWMkNWpqtbUJZxzNxQk4QBAEAQBAEBXtq6UHo5SBoTGbgHR9i0nT1mgD6avaKxpuPX7GZtOlSgp9PuQRib6rfALR3pdTD3V0KftFKaarjqGD1X2GlzGRcdVxbxUy/yVuL/ALkmpe5JSXYdrikDmhzTcOAIPMHUFfNtYeD6lPJz2sqWOkle4amR++xNmuLB7GBfQUwlGuKT7F+T5XVSUrpPHb9OBrOqY/Vb4BS4l1K/DoRmC4iKbEmPGkcpyu5Wf5p8H5So9XXv0NdqL2gs3LU/gdhXzp9IfnnEZnSTSyAkZ5Hutc6ZnE29q+ugt2Cj0SPkrMSm21zbNZ+YAnMfErrlwPKjHPI7nsRTdHQUzdP1TXG3N4zn+ZfK3S3rJPxPq6Y7taXgTiiJAgCAIDm3lNkLKmJw/ait9V5P9S29mP8AxyXiYe1opzi/AqHw5y0jI3EdM8mb70ZP+bJ71g7R/wB/wR9Ls1Y06+JbFQLwQBAEAQBAEBFbVS5aOpP+TIPFpH3qWhZsj7yK54rk/A5JhOI5ImMsNBy6yV9M48T5OXMk6XEg98bCBZ0sTToNzpGg+9RWLEJPwf0JKI5tivFfUu+1W17KR4hDC+VzM4B0aGkltyd51adAsXR6T9w+eMH0Gt1n7eKajnPyKRW4xPUn46SzfVG7ub95uVu1U1UewuPU+bvvu1D/AMj4dP79yz7ARM6SYs/ZZGDxJLnPNyf3Qs3ak5NRT8fsa2x4JKTXgXZZBthAEAQBAEAQGridL0sT4+LhoeThq09xAPcvdc9ySkR21qyDi+05o/EDx0PEHeDxB6wdF9IorsPkXlPDK/tTJniB4sN+46H7vBescGSUyxI6JsBjefC2yON3QNex1z8nctufoZfasC+vN2F2/c+mon/iy+w562tIaBfWwv28V9Fg+U4viY3VpTB3dI7FHFzb8vcd6NcCWrhI7Lg+OibDRVE6iF+c8nxgtf7Wkr5t1Yu3F1Pp42J1bz6HHWDQdi+mZ8qYq1hc3o273kMHa42HtKiuluwbJtPHesSP0NEwMaBoA0AcgAB7l8tzPqivYntrTRHKM0h+aLN+s6wPddX6dnXWLPJeJm3bUoreFxfgRJ8ozfkB9r/sVpbI/wDn5fyU3tp9lb+f8G1TeUGE+nG5vPKQ8D3H2LxPZNi9lp/34kte2q3wnFr+/AsuGYpDO3NE8OA3jcR2tOoWbbTOp4msGpVfC1b0HkoHlYHx0B+Y/wDmatXZfsS96+5l7V5w+P2KNdahk4OjbCYzDT0BdK63x0ga0AlzjZps1o1O/sHFYutqlZqN2K7EbmjuhVpt6bwssyy+UaO/mwEjm54afANPvUkdkyx60kv77yvPbKT9SDfl9mSeEbZwzaOa5m659Jovuu4DQdZChv2dZWsppk1G1qrHuzTi/HkWVpvqNyzjVInF9o6enOV7rv8AUbqe/gO9WqNHbdxiuHUp6nX06fhJ8eiICbyhxg+bCSPnPDT4BpV5bIf/AFNfL+TOlttf8Vt/HH2Zjb5RmfIj7X/YuvZHSfl/JxbafbW/n/BN4NtZBUaAOYd3nDT6w3d6p36Gyni+PuL2n2lTc93in4kjjdcyCCSWRuZjW3c0WNwdLWOnFVa4uUlFF2ySjFyfYc5fjeE//FtP/wBcP5lpPRarveZmLX6Tp5H2LaLCYyJBhoYWkFrskIIcCMpBzaG9k/ZanHGXmelr9NngvIr21mK/Cq3p2scxgjawZst7guJ9En1lb0mlnT7RT1erhevUZpCQ81dM/BaNitpmUvSiRj3F5ZYttazQ7TUj1lT1mknfu7vZku6PWV6ZS3s8ToeBY/FVNc5lwWWzBwta97G+79k+Cx9RpbKGlLt5GzpdZXqItw7OeTSxDbSljJa1xkI35N31joe66np2bdYsvh7yvftWip4XF+H5Il3lDHCAd8tv6Fa9EdZ+X8lH04+yvz/g2aHbyN7rOiLevO0j2gKKzZcorMZJ/wB+JNDbUW/Xg15/gtFHWMlGZhv7ws2dcoPEkadOpruWYPJsLwThAEByXbqmMNW+3oyWkb3+kPrAnvC+g0Fm/Sl04Hze0Kdy9vsfH8lYnfmBbzFldKa4M+bI7QdDBXUhOszWZB84nJLuHyZvr6nWsx1Z1MfDj9/qbLt3dNLx4fY83WmY+DQhkd079CWWaCbaAi9rnhe5Crq1frOHgWnT/wCdT8TdcLi3NWCsSuyOO9HR19G4i5aHRgnf0hEUgA6gWu8eSyrKv/VH35+5sQt/8svcRd1qmPgk9k6Tpq+mZpZrukN9dI/O94A71S1892l+Je2fDNqZZNuNrnPkMEJ8xhs4+s8b+0DhwvryUWi0ajFTnzfketfqnZJ1xfqrn4/wUiecm7nuvxJJ+8rR4Iz1HsRJU+zta9nSMpZSzeCcjSRzDHuDj4Ko9fQnjJdWgvazgjXgtcWuBa5ps5rgWuB5EHUK1CcZLeiypOuUHuyRJUWNyRkPBtIz0XjfYa9G8D0mGyjtpjZFpnaZumalAl9usYbVNpJmi2aOTMPVc1zA5vXY314ixVPZ8HDfi+xr7mhtGSmoTXan9iqXWkZh5gOQucDYu3n5vqjkOJXMLOT1J5ST5I8tmB3EHsIKJpnMBlcYzma4tI4hGk+Y3c8C5YB5QslLMx5Aka34kncXO83KNOvMB1OWdqdEpWRlHteH+TS0mplXXKEnyWY/go+JY3JIdDlbv5lzjve53EkkrSilFYRnKpZ3pcWbWzmC1la5zacNIZbM57srG3vYEgEkmx0APcq+o1UKefMuUaR3cuRJ4vspXUrOkmYx0fF8T84bfQZgWtIHWARzsoqdfXbLdxhnb9BOuO9nKImOtyG4eGn6QCttrtKO5vcMZLXJtQZ8KqYS4OfH0ViDe7HSsBHaN3YRyWVdVCN8ZwfN8f74mvRZY9PKE88Fwb6fwVZh0C1jIZp4ufMA5vYP4gvNnIlp9r4M3rr2Qi6AXQCKumu+nY/JC4NfKRvda4YzrG82UEoKVsX0RYjZuUtdWfWk81ZcnyRU3FzNvDsNnnJbBE+QjflsAO1ziGjvKr26iur2mWadNZd7CPOJ0k1M9rKiJ0Tn3yZi1wdbfZ7HObfXcTdeKtVXa8RZ6u0dtSzJHujxGSI5mOLSORsp5QjJYaKqTTyuZ1PYjaM1cbmv/Wx2zcA5pvZwHdY93NYWu0qpknHk/I+h0Gqd0d2ftLzLMqJfCApPlSw/NTsnG+J1j9GQhv8AMGrR2bZu2OHX7GbtOrerU+n3OX3W4YZHQ0gFQ6T5tvEj8Cotz/JveBO7P8Sj4khdSEOC17AbP/CKCsNvPmsGHk6O8jD9Yt8FhX3OOo312G/TSpUbj7SpNdpy6uXUt1PKyjBcWnhmm+mHTNk5B3tFv77VG4Zmpe8lU/8AG4+43LqQhwWDYpzmGuqhvgpSGH578xGv7g8Vna3ErIVvtZqaFbtc5+BXgtEyz3SVjYp4JHxGVjHh7mAgXyjzdTpo7K63zVBqYTnW4w5ss6WcK570+w6GPKoz/wBnL9eP8Vl+jLjT9J0lR2v2jjrJY5G074nBpa9zi05gLFno8R52/wBZXdHp7KcqXIp6zUVXpOPNEL0g5q8UMGtA/wCNc2+lg4DrOhPg1vgo4rE2+uCaTzXHwybd1IQl48mezsU/SVMzA9sb+jjY4XbmAa50hadCfOAF91isjaN0lJVrkbGzqI7v6jXEuO0+ytPUwPaI2MlDSYpGtALXAabt7b2u3cVQpulXNSRfuqjZFxkcNyhwFxw3cupfTJ9p8204vBgqKU2AY0uc5zWho1LiXABoHMncvFkt2OehJUnKaRkZSNOuq9qWVlEbbTwyTwuukpw7oXyRudbzmPI3es3c7vUNtELcb6Pdeosr9hkq3bGvylj5mysIsWywxuBB3g5QLhV3s6r/AJbRZjtG1c1kn9mNrxmDZKOnFtM0Iax/aI3b+51+pVLdnSisxeSxXtODeJrBYfKDUMlwyR7DdpyEHseDa3Agjcquni1cky5fJSpbXI5E1fRnzhN7GUUc1bDFKxsjDnJa8BzTljeRcHQ62VPXtql48C7s9J3cehobSUEUOIVIijZG24Aaxoa0ANaDYDQagnvUWz16rbJdovikat1omaXnBsNp24PNVPp4XyATlrnxtc64JY3Ui+hAWDrHnUNLwN/Rrd06yczwCl6OPXf1/wB/3Za+mhu1pGTq579hJOfYEqcq4LrgXlAjp4GQson+aNT0jbucfScdN5N1kWaC6yTk+3+9TZr19FcVGPJED5QdrHVzImMpnMyOJLi9rtDbcBbW4v3LtWgtrlk5ZrqrFjJEsdoOxayMdriWryb1RbXMbwka9p7m5/6Paqe0I5ob6Y/H3Luz5YvS6p/k6+vnz6AIDVxSiE0MkLtz2lvZcaHuK91zcJKS7DxZBTi4vtOAStLSWuFnNJa4ciDYjxC+nUk1lHy7i08MU7M7rAgaEkkgaDXjxTKDTSNauqA3Oy/ntGoGu/dqNCvMpokhVJ4bO3+T2j6KghHEguPedPYAvm7XmbZ9HUsQRzTbrDvg9bK0CzJPjmdkl8w7Q8P7iFt6G3fqS6cDF19W7bnqQGZXCngZ0GC8bF0BfhWIOAu6TpQ0czHEMv8AFdY+psxqYvpg2tLXnTtdclCkkJGn9hbBjJHlrrua0BtybXe7KBxuTYqO2zcjvYySVV78sZwXIeTrEN4+DW/6z/8ASVH0nDusu+jZ95HiTye4g3UmlaN2szxry/VJ6Sh3WPRsu8j63ydYgdxpj2TP/wBJPSUO6x6Nl3kQWObLVFFK10/R/GMIbke5/okXvdrfWU+n1Kuk2lgh1GnlTBJvtNIvVspnT/JLicRgfBmAkEr3Bp3ua4NNxz1uO5Yu0a3+pvdmDa2fNfp7vaXPFsRip4nSSvDWgHfxNibAcTpuVGEHOSSLs5qKyz8+NdfXnrbt1X06WFg+ak8ybJHZxgdWUoJAHTxuudB8Wek4/QUGqlimXuJ9JHN0S9bVbN4dK90rKyKnkcbv89jmOJ1LjHmBDjzBF+N1k0am6tYSyjVv01NnF8H1K23YipkZ0lNJT1MeoDo5C0kg2IAcMv8AEri2ilwnFopPZzfGEkyLxLAqunBdNTyMaN7rB7QOZdGXADrNlYhraZ8MkE9FdHs+RG5laKptVe0s0dK+mvmZK9m/e0gi9u0BVb6k5xs7U8FrTTahKvsaya11aKpaPJnHmxBnzYpXfyM/rVDaL/w/Ev7Oj/lb8CK2skvX1H03D+N34Lug/wBZzX+2RuZXihg6phNIXYFk9aGR/i90nuXz+ol/6G/E+hoj/givA5LSvu3vPvK3a3mKMK1YmzZgjc9zWNtme5rBc2F3ODRc2Nhc8l2ct2Ll0PMIb0lHqWz/ANOK/nT/AGj/APSWd6Tj3WaPoyXe8jF+gdXmLOkpcw3t6Z2YX13dHdd9JR7rHo197yMv/p1Xc6f7V/8ApLnpOPdY9GS73kT2x+xU9PUtnmdFZodYMc5xu4ZQdWjgSoNTrlbW4JYJ9NoXVZvt5L+s40QgCA4r5ScP6GteQPNlAkb2nR4+sCf3lu6Gzeqx0MTW17tuepVmRZ2yMHpOAy9xuW949yt7u8mkU5T3HGT5J8SNhprOG8lzh321t7FTnDci22Xoz3mkj9O4dT9HFHH6jGt8AAsRvLNhLCKV5XcMzU8dSN8LsrvoSED2PDParugs3bN3qU9dXvV56HJs62zGwM67k5g7X5L6fLhsF/287z++9x9y+c1Ms2tn0OnWK0jmu2uz7qKoLQPiZCXQnq3mPtbe3WLHnbX0eo/UhuvmjK1mncJ7y5Mr/mm2YXHEbvarb48GU+K5FkwzbOrpm9FDKHxAeYJm3c0eqCCDYblTnoK58c4LdevsgsNGntHj8tY1rZ39IAc2XKGRtNiAGt3m1zqTxUlOlrr7MkVuqusfF4RBMjYzVt2dbHOafYpJV1Yy15nmNl2cJ+RMYvh8sMVN0zpC+USvyPe55jb8WGt846OIJJHC9uCq6WcJWS3FhFvVQnGuO+8sjBZXyge6Cubr5mu4Xu1zSCcr2uGu8d68RlGfDoep1yg01wM0tc5985dIbWBkcX5Rxy3OhXVCEfZWDzKVkvaZr516OYPb8KklhfU5Q6GFwa+99SQczhzDPNv9I+qVUt1EFaq5FyrTzdTnHmYWsYNzW+CtYj0RUzPvMsuy21M1I17I3xhpOcMkaS0utYgFurSbDq0VbUaWNzT5MsUaqdKxzRmxjb6tqGdETFEx2jzGC5xbxb5xOh3FQw2dGLy2Tz2g5LEUVaOwAA3DRX1wKD4vJ4qqZzo+lt5geGA836E255W7+twVS21O2Na97LlNTjXKx9MIy51cKWC5+SVt65zuDYHg/vSRW/lKztpP/Gl4mjs5eu/cQ+3dK6HEZwdz7StPNryT7DcL1s+SdeDzr4NTyQmdXyhgzT1LnRtiMk2VoIy9I7Jv0s3hZRfoVtttEqvtSwmfKnDnU7YXHWKojbJG7gHFoL4jyIOo5jsKg01y3pV9HwLGqoe6rOq4mPOrhSwW2fb2udDZtRG1+gPxPn/SDjdvsVH0fVvZXIu+kLcYa+KKY2AGUyy2lc65cZPOzE8STrdWo0wj4lad85+BJ0lQ1pAjiLSdAInyMJJ3ABp1KSrr5tEalbyjJnbdlKaaOnaJy7PvyudnLBwaX73HxtuWDqZ1ym3BcDf0sLIV4seX9CYVcshAEBSvKjgElTAySENMsJNg42Dmvyhzb8DcNN+o81Z02odLfDOSvqNOrkuOMHJjgGJA36BgI/zf9qt+kX3fMq+j13vIkI8FqCWTSxiN7HAusczHDmbWLT17l7eoWpju8peTK608tJLe9qHhzXw7UdQoq+V7c2cEHkSsudcoPdksM1q7YWR3oPKMGMsllhkiNiHtLTcniN/dv7lyMnFpo9yipJpnJZNncQBIEURHPpCL9dsui0vSL7vmZ3o9d7yPg2cxA6dDEL/5p/KuekX3fM7+wXe8jpezcVTFAyNxaMgtYFyzpvMmy/FYWD1jVLJNG6N7Y3tPrE7xuII1BHMLkZOLyjsoqSwznVVsxWtccjY3t4XeWkd+XVaFe0Jr2lkoT0EH7LweBs9W/It+0H4Kf0jHush/YS6o8v2dr+EMffJ+DV5ltHpE9R2f1kSez2z1VHIJJGwl41bcktaeYHrdZ7rKjdqrLeD5dC5TpoV8VzN3a7C6+YxuDYnFuYek5vpZb8DyC7ptQ6ctLI1FH6qSbwV79HcR+Ri+0P5Vb9JS7vmVfR8e8b0uzta6CNpbAHMzZCC7MAXFxYXW1bc7rKp+5nGxzjwz2Fp6eMq1CXYasezVfxhYeyTT2tV2O0eHGJTls/pI9R7LVxcA5sbG8fPJcer0dO5R27Qm1iKwSV6CKeZPJd6WmqmRCNogawNsGgHLbl1/fdZzbbyy+kksIpVdstWB5MLYcpPoZnBo6m6EgdW5XKtbZBY5oq26OubzyZ5ZsxiHGFndIfvarS2iu2PmVns/pI+u2Xr/AJFn2n+1HtFd04tA+8eqPZWsc4dII2t9UOdr1F1gfCyr2a+ySxHgT16GuLy+JL7R4JWPijjY2ANjPmsGZgHsKrU2uue/zLNtSnDd5EB+jWI/JQ/aO/IrvpKXdKfo+PeLJsTg1bDJI97Y23aG2DnOuL35DkFX1OqdySaxgsafTKlvDzk9bZYPV1BZl6LMwmxOYGx3tvxBsPBRU3SqlmJJbVGyOJFfZstiHGGPukP3sWhHaPDjEoPZ/SQfsviHCGPvkP3MSW0ekfMLZ/WXkWCfDas0rKZ/QPaGNblId+zuN+BHAjVZkrG5ua4GjGCUd1lai2UxEaBsTx9JwPjlN1dr2hYliSyU56CDfqvBst2UxD5Fn2h/IrHpFd0h9HvvH0bJ4hf9VE0cy9x9gYPevEtpPsj5nqOz12y8jo/k82W6C8srGPk4SXJLeprbeb271Su1NlvCT4dC5Tpq6uMVx6l7VcnCAIAgPhCAwPooz+yO7T3LuTmDBLhUZHEJkYI6TZloAdC7oZOOXVjvpM3a8xbvVmOpeN2xby8fsypZo4uW/W92XVdvvXJ/U+fD+j82qhEfDpWDNEeAJIF2d6foRnxqfwfB/wAnP3M6uF8eHeXFfHtX08Tdiw2J7Q5jrg7iCCPYoJKUXiSLMJRmt6Lyjy7BRwI8FzJ6wblFRBjbaHW+5eT0fK+jD2ZQADdECN/wM/N9v4L1k84MzMDbxPgE3humYYPHzPs/BcydwP8ABYuRTIwe2YXHaxFyOPFcOnpuGRcvau5OYPgwqHfk9pXMncGVtFGP2B36+9dycweXYfEd7B7UyMGM4VHfd5vq8Fw6Z20UY3Mb4BMg+/BWeo3wC7k5gfBWeo3wCZGD46jjO9jfALmTp6+Ds080abtO5ADTM9VvgF3JzBka0DcLLh0xR0rASbC5JJJ13oD30beQ8EB96NvIeCA1ocOjaScoJPE6oDZawDcAOwID6AgPqAIAgCAIAgCAIAgCA+EX0KAiJ9n2XL4HOgedbx+gT86M+ae611ZjqZYxP1l4/nmVZ6ODe9D1X1XD5rk/ijDJW1cFzLG2aMDV8RyvAHF0bv6SdxXpQos9luL6Pivmed7UVe0lJdVwfyfDzR8ptsqJ7C8TDTe0h2YfugXXXoL84Sz8Tyto6fGZPHg08/z8DSk2/pSSImTzEfJxOt4m1l5/bY9qSXxz9Mkn7re9iDfl9cHk7V1brdFhk5B4yObH+KfpUrnP5L8tHf1Lnyh83+EzLHiWKuP/AAcLB86W9u8b/Bcf7dd5/Jfkf+hv/lfN/g9Olxb5OmH75/Kub1Hdfz/gbl/eXy/k8xyYvxZSnsc4aeBXd6juv5/wc3NR31/9f5PrsTxRjvOoo5G2/wCXKAe7Nv8AYiWna5yXyf4DeoXZF/Nfk9fplGw2qIJ6frfGSz67Ljgi06l7Ek/L6nHqZQ/2Qa8Vx+nHyJ2hxCKZuaKRrxzaQf8A8UVlU63iSwTV3QsWYPJsqMlCAIAgCAIAgCAIAgCAIAgCAIAgCAIAgCAIAgCAIAgCAICq49tDUGb4JRRB8oF3vd6EY+8q5CmuEFZb28kvv0RSlfOyx11dnNv6LxIx2wtRUa1ta9535GaMHYNPcvL1UuUEorw/PM9rSx5zbl7/AMcjcp9gKaPdGx/0rg9vm8VErpp5TeSV0wa3Wk17j5+jUsJLqaSWIngCJmHldr/Ot3qf925LFiUvfz+aK37GMONTcfdy+Tyj3/jdfF+shjlHNpdC8/uyDL4ErmNPLrHzX2Z3/wBUO7L5xf3RtQ7aQbpWSw9b2Es+u27fauftd72JJ+T8zv7tx/2QkvHGV5ZJ2jrY5Rmje145tIKgnVODxJYJ6rq7VmDTNheCUID45oIsRccigK9iGx1O9xkizU8t754jl15lu4qevU2QWE8ro+KILNNXN7zWH1XB/M1oq+upjlnZ8Jj4PjFpbc8g0dpy1UuKLuXqP/8AP5RA3fT/APOPyl+H5Mn8OxOKcXjeDbeNzmnk5p1CgtpnW/WX4+ZYqvhavVfw7V70biiJggCAIAgCAIAgCAIAgCAIAgCAIAgCAIAgCAIAgCAICpVUktDPLN0Rlp5jmc5gu+MjmBrl1PV2K/F131qEnuyXBPsa+xmyjbprJThHejJ5aXNPqupLUG0tJKLsmZ2E2I6tVDPR3R/5z7uJNDX6efDew+j4fUk46hjtWuaR1EH3KBwkuaLUZxksp5PeYLzg7k+Fw5hdwxlEXXTUQB6R0LefnNafYbqWOntlyi/kQz1NMPakvmUXEZaYTt/w5z3T5vRiBy9riBu3XJG7itCmM6li9rd6Pi/guwzL5QvlnTxe/wB5LCXvfavDidOZewvvtr2rJZtHpAEAQBAReJ4HHKekaTFMN0sejuxw3Pb1H2KxVqJVrd5x6Pl/BXu00LHvcpdVzNFmNS05DK1oDSbNqGA9GeAzj/lu9ildELlmh8e6+fwfb9SFX2U8L1w7y5fFdn0LBHIHAOBBBFwQbgjmDyVNpp4ZdUk1lcjSkxiEP6MOzv8AVYC495Gg3cSF7/RmlvNYXUjV9be6pJvpkhMY2yED+jNPIDYG7y1rTfgHNzC6t6bRK7/tfVlLWbQen5Qb8l9zZg2ikcwvFK92XRzWPY5wNr+jpcdl+xeLdLGue65e54Z60+ud9W/CHvWTJR7VQP8ASzRm2oePR6nW1b3gJLQ2c44l7jzHalO9u2Zi/FE4xwIBBBB3Eag96qNNcGaKaayj6uHQgCAIAgCAIAgCAIAgCAIAgCAIAgCAICLxDZ2knN5aeJzvWygP+uLO9q9wsnD2W0eJVwn7STI5+w9GdwkaOQleR4OJUy1l6/6ZBLQ6eXOCDtiaY/tTacpCPcF6Wuv730PPo/T936nx2w1Kd5m+0cPaFz97f3gtn6ZcdxGVmxNBcF0AkI4yOfJ4h7iPYo3qLXzk/mTR09UeUV8iao6KKJuWKNkbeTGho8AFCTGdAEAQBAEAQGpi1SyOGR8gBY1pJBsc3zbHTXcpKYSsmox5sivsjXXKcuSRyJ+Ku85jLxxFxIia52QX0tv/APC+tr08VhvjLq+Z8VdqZzylwi/+VyMbJNx8FK4lTOORYcL2okZZsoE0fJ+rh2OO/vWdfs6ufrQ9V+BqaXa91Xq2etHx5/P8l7wjE4Zm3iI03ttZze1v37lhajT20yxNfE+n0urp1Ec1v4dq+B8xXBYKgfGMGa1g8aPHY4cOrcvFV9lTzBnu/T13R3bFkq78PqqAl8bnSRbyW6kD58W63zm+xaS1FOp9W1JPr/P54GNZpNVo3v6eW9Huv+/TiTGE7WQS2a9wY47iT5juxx3HqPtVe/Z9lfGPFeZb0m1qrvVn6svHl8ywqgaoQBAEAQBAEAQBAEAQBAEAQBAEAQBAEAQBAEAQBAEAQBAEAQBAVbyjyltIBwdI1p7LOd72hXtn4VuX2Iz9pZdOF2s5bDKYzuzMO8H+/avpIy3kfL2VG+IA4ZozccW8QvasxwkVJRwYg4qTB4wbNLVuY4OY4tcNxBsVFOuM1uyWUdhZKuW9B4Zf9nNrWy2jms2TcHbmu/Ar5/WbNlX69fFdO1H1Oz9rxtxC7hLr2P8ADLSss3CqbR7IskvJBlY/eWbmP/K7r3HjzWhpNfOr1ZcV5r3GXrtmV3+tHhLyfv8AyQeDbTzU56ORpc1psWu9Jtt4B/sLSu0VWojvw4NmNp9o36Sf6VnFLszy9z/vwL3hmJxTtzxuvzG5zTyI4LDuonTLdmj6bT6mu+O9W8/Ve83FCThAEAQBAEAQBAEAQBAEAQBAEAQBAEAQBAEAQBAEAQBAEAQFf2yczomZt7Xh4HY1zb/xICkTQQVQLontzjeR/UOXWr1N9umaUlw6fgoX6arVJuL49fyQEsEkD92U8v2T2HiFu06iF0eB89qdJOt7s0SFPNHPofNkUuZV8VxRnTraMM9O5hsR38CpoTjNcCJo+Arp5Jyn2pqmRiMPFhoHEXcB2n71Rns+iU95r8GlDa2qhDcUvjjiR9TiMsn6yR7uouNvDcrEKK4ezFIp2am6325N/E11IRIz0NbJC8PjcWuHgeojiOpR21QtjuzWUT0aidM1ODw/7zOjbN7QsqW5TZso3t4Ees3mPd7V85rNFKh5XGPX8n1+g2hDVRw+ElzX3X94E4qJohAEAQBAEAQBAEAQBAEAQBAEAQBAEAQBAEAQBAEAQBAEBCbT4cZWXGthY9nNAcZxajmpJekZcC+8cPxHUrdOoWNyziipbp3nfr4MncKx+GqaI5g0OO7kTzB/Zd1L3KmdT/UpfD+8/A8q2Fq/TuXH+8jFiWBvZ5zLuA4j0h3cQr+l2lGXq2cH5fwZmq2ZKPGviunb/J8osXFujnF27s3LtWg4Z9aD4mHZTgz1VHlGdhzRncRrbtUsLd7g+DK0otGuFIeAhw83XTozJgHuCrdG5sjDZzTcH++HBeZ1qcXGXJktVkq5qceaOxYdVdLFHLa2djXW+kAV8dbD9Obh0eD7+mz9SuM+qTNhRkgQBAEAQBAEAQBAEAQBAEAQBAEAQBAEAQBAEAQBAEAQBAV7H9nmygloB5tt7vwQHJNotlXxOL4wetqmpvlU+BDbRGxcTHgm1b4j0coLgNLH0h2E7x1FW3VVqFmHBlVWWUPE+KLLJTwVTC+IgO5jnye1eKr7tLLdly6fg7bp6dVHejz6/kgYp5YHloOUjQtOrD3cluwshbFS5o+du0zhJxkuJsw1Zke1jYw1zjbRwyX7T6Pept9Ri3J8io9K2/VJCqwyaMhr4ngu9GwzXtrplvfQLzDU1TWYyX0+p4s0l1bxJGrPGWECQOjvuMjXMHtGqkjZFrMXn3NM8Sosj7SwfZJ6Vg1kdIeTdB4rzv2vkkjqpbNOSrD9GsDG897j3lN5rm8k0KMHY9m/+Fg/6bPcF8rqXm6XvZ9npFiiC8ESSgLAQBAEAQBAEAQBAEAQBAEAQBAEAQBAEAQBAEAQBAEAQBAEBoYlhTJQbizufPtQHNNqth73IbY7wR+K6pNPKONJrDKRBJUUUoc4EtBsbcW8irq1EbI7lvzKjolXLfr+RYcWmjniE0ZBIHDi3iO0fivWjudVn6cuT/vmR6ylXV78ea/uCDZULbUjEdZIU+MStLSJHeYbtBNwDYjQHQaErjjB5yuZ53ZI2Ma2hlqmtbMQQ03FhlO628LxTVCltw7T3ZOyz2nkiumYNwCmdh4VTZ7pJTI9rG6lxt/5Va7UKCyyxVpXJ4R37DsvRMDdwaAO4W+5fOSeXln0kVhYRsLh0IAgCAIAgCAIAgCAIAgCAIAgCAIAgCAIAgCAIAgCAIAgCAIDy9gIsQCOR1QFdxjZKKYG1teB/FAc7xbYSeAl0F28xvafDRAUmtpaiInNE63VchaVWvwsSKFmiTeYmocQPJ3gVP8AvodSD9nLoBWPO5rj3FeZa6J6WikbtHhlTKdGkDruq89c3yJ4aNLmdB2N2Se117XdxJ4d6pzslPmy1CuMOR1alhyMDRwC8HsyoAgCAIAgCAIAgCAIAgCAIAgCAIAgCAIAgCAIAgCAIAgCAIAgCAIAgNOpwqCT0o2nuA39iAiZ9i6Nxv0duy33goD5HsVSDc0/w/lQEhTYDTs3MB7dfZuQEixgAsAAOQ0QHpAEAQBAEAQBAEAQBAEAQBAEAQBAEAQBAEAQBAEAQBAEAQBAEAQBAEAQBAEAQBAEAQBAEAQBAEAQH//Z"/>
          <p:cNvSpPr>
            <a:spLocks noChangeAspect="1" noChangeArrowheads="1"/>
          </p:cNvSpPr>
          <p:nvPr/>
        </p:nvSpPr>
        <p:spPr bwMode="auto">
          <a:xfrm>
            <a:off x="2035808" y="4410502"/>
            <a:ext cx="2786384" cy="15868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72419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043" y="-80339"/>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89066" y="-288213"/>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sz="half" idx="1"/>
          </p:nvPr>
        </p:nvSpPr>
        <p:spPr/>
        <p:txBody>
          <a:bodyPr>
            <a:noAutofit/>
          </a:bodyPr>
          <a:lstStyle/>
          <a:p>
            <a:pPr marL="0" indent="0">
              <a:buClr>
                <a:srgbClr val="4E743D"/>
              </a:buClr>
              <a:buNone/>
              <a:tabLst>
                <a:tab pos="3084513" algn="l"/>
              </a:tabLst>
              <a:defRPr/>
            </a:pPr>
            <a:r>
              <a:rPr lang="en-US" sz="1600" dirty="0">
                <a:solidFill>
                  <a:srgbClr val="776C28"/>
                </a:solidFill>
                <a:latin typeface="Gill Sans MT" panose="020B0502020104020203" pitchFamily="34" charset="0"/>
              </a:rPr>
              <a:t>A) Grab Tab – Click red arrow to open/close Control Panel. Click square to toggle Viewer Window between full screen/window mode. Click mic icon to mute/unmute your audio. </a:t>
            </a:r>
          </a:p>
          <a:p>
            <a:pPr>
              <a:buClr>
                <a:srgbClr val="4E743D"/>
              </a:buClr>
              <a:tabLst>
                <a:tab pos="3084513" algn="l"/>
              </a:tabLst>
              <a:defRPr/>
            </a:pPr>
            <a:endParaRPr lang="en-US" sz="1600" dirty="0">
              <a:solidFill>
                <a:srgbClr val="776C28"/>
              </a:solidFill>
              <a:latin typeface="Gill Sans MT" panose="020B0502020104020203" pitchFamily="34" charset="0"/>
            </a:endParaRPr>
          </a:p>
          <a:p>
            <a:pPr marL="0" indent="0">
              <a:buClr>
                <a:srgbClr val="4E743D"/>
              </a:buClr>
              <a:buNone/>
              <a:tabLst>
                <a:tab pos="3084513" algn="l"/>
              </a:tabLst>
              <a:defRPr/>
            </a:pPr>
            <a:r>
              <a:rPr lang="en-US" sz="1600" dirty="0">
                <a:solidFill>
                  <a:srgbClr val="776C28"/>
                </a:solidFill>
                <a:latin typeface="Gill Sans MT" panose="020B0502020104020203" pitchFamily="34" charset="0"/>
              </a:rPr>
              <a:t>B) Audio Pane – Select audio format. Click Audio Setup to verify Speakers &amp; Microphone.</a:t>
            </a:r>
          </a:p>
          <a:p>
            <a:pPr>
              <a:buClr>
                <a:srgbClr val="4E743D"/>
              </a:buClr>
              <a:tabLst>
                <a:tab pos="3084513" algn="l"/>
              </a:tabLst>
              <a:defRPr/>
            </a:pPr>
            <a:endParaRPr lang="en-US" sz="1600" dirty="0">
              <a:solidFill>
                <a:srgbClr val="776C28"/>
              </a:solidFill>
              <a:latin typeface="Gill Sans MT" panose="020B0502020104020203" pitchFamily="34" charset="0"/>
            </a:endParaRPr>
          </a:p>
          <a:p>
            <a:pPr marL="0" indent="0">
              <a:buClr>
                <a:srgbClr val="4E743D"/>
              </a:buClr>
              <a:buNone/>
              <a:tabLst>
                <a:tab pos="3084513" algn="l"/>
              </a:tabLst>
              <a:defRPr/>
            </a:pPr>
            <a:r>
              <a:rPr lang="en-US" sz="1600" dirty="0">
                <a:solidFill>
                  <a:srgbClr val="776C28"/>
                </a:solidFill>
                <a:latin typeface="Gill Sans MT" panose="020B0502020104020203" pitchFamily="34" charset="0"/>
              </a:rPr>
              <a:t>C) Questions Pane – Attendees can submit questions and review answers. Type your question and click Send to submit it to the organizer. </a:t>
            </a:r>
          </a:p>
        </p:txBody>
      </p:sp>
      <p:pic>
        <p:nvPicPr>
          <p:cNvPr id="2" name="Picture 1"/>
          <p:cNvPicPr>
            <a:picLocks noChangeAspect="1"/>
          </p:cNvPicPr>
          <p:nvPr/>
        </p:nvPicPr>
        <p:blipFill>
          <a:blip r:embed="rId16"/>
          <a:stretch>
            <a:fillRect/>
          </a:stretch>
        </p:blipFill>
        <p:spPr>
          <a:xfrm>
            <a:off x="-8239" y="351006"/>
            <a:ext cx="4961239" cy="559296"/>
          </a:xfrm>
          <a:prstGeom prst="rect">
            <a:avLst/>
          </a:prstGeom>
        </p:spPr>
      </p:pic>
      <p:sp>
        <p:nvSpPr>
          <p:cNvPr id="31" name="Subtitle 2"/>
          <p:cNvSpPr txBox="1">
            <a:spLocks/>
          </p:cNvSpPr>
          <p:nvPr/>
        </p:nvSpPr>
        <p:spPr>
          <a:xfrm>
            <a:off x="47809" y="392182"/>
            <a:ext cx="4849142" cy="47694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err="1">
                <a:solidFill>
                  <a:schemeClr val="bg2"/>
                </a:solidFill>
                <a:latin typeface="Gill Sans MT"/>
                <a:cs typeface="Gill Sans MT"/>
              </a:rPr>
              <a:t>GoTo</a:t>
            </a:r>
            <a:r>
              <a:rPr lang="en-US" sz="2400" b="1" spc="300" dirty="0">
                <a:solidFill>
                  <a:schemeClr val="bg2"/>
                </a:solidFill>
                <a:latin typeface="Gill Sans MT"/>
                <a:cs typeface="Gill Sans MT"/>
              </a:rPr>
              <a:t> Meeting Logistics:</a:t>
            </a:r>
          </a:p>
          <a:p>
            <a:pPr algn="l"/>
            <a:endParaRPr lang="en-US" sz="1400" spc="300" dirty="0">
              <a:solidFill>
                <a:schemeClr val="bg2"/>
              </a:solidFill>
              <a:latin typeface="Arial"/>
              <a:cs typeface="Arial"/>
            </a:endParaRPr>
          </a:p>
        </p:txBody>
      </p:sp>
      <p:sp>
        <p:nvSpPr>
          <p:cNvPr id="26" name="Rectangle 11"/>
          <p:cNvSpPr>
            <a:spLocks noChangeArrowheads="1"/>
          </p:cNvSpPr>
          <p:nvPr/>
        </p:nvSpPr>
        <p:spPr bwMode="auto">
          <a:xfrm>
            <a:off x="5011204" y="1283321"/>
            <a:ext cx="695325" cy="369888"/>
          </a:xfrm>
          <a:prstGeom prst="rect">
            <a:avLst/>
          </a:prstGeom>
          <a:noFill/>
          <a:ln w="9525">
            <a:noFill/>
            <a:miter lim="800000"/>
            <a:headEnd/>
            <a:tailEnd/>
          </a:ln>
        </p:spPr>
        <p:txBody>
          <a:bodyPr anchor="ctr">
            <a:spAutoFit/>
          </a:bodyPr>
          <a:lstStyle/>
          <a:p>
            <a:pPr>
              <a:defRPr/>
            </a:pPr>
            <a:r>
              <a:rPr lang="en-US" dirty="0">
                <a:solidFill>
                  <a:srgbClr val="776C28"/>
                </a:solidFill>
                <a:latin typeface="Helvetica 65 Medium"/>
                <a:cs typeface="+mn-cs"/>
              </a:rPr>
              <a:t>A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
        <p:nvSpPr>
          <p:cNvPr id="27" name="Rectangle 11"/>
          <p:cNvSpPr>
            <a:spLocks noChangeArrowheads="1"/>
          </p:cNvSpPr>
          <p:nvPr/>
        </p:nvSpPr>
        <p:spPr bwMode="auto">
          <a:xfrm>
            <a:off x="5011204" y="2178679"/>
            <a:ext cx="695325" cy="369888"/>
          </a:xfrm>
          <a:prstGeom prst="rect">
            <a:avLst/>
          </a:prstGeom>
          <a:noFill/>
          <a:ln w="9525">
            <a:noFill/>
            <a:miter lim="800000"/>
            <a:headEnd/>
            <a:tailEnd/>
          </a:ln>
        </p:spPr>
        <p:txBody>
          <a:bodyPr anchor="ctr">
            <a:spAutoFit/>
          </a:bodyPr>
          <a:lstStyle/>
          <a:p>
            <a:pPr>
              <a:defRPr/>
            </a:pPr>
            <a:r>
              <a:rPr lang="en-US" dirty="0">
                <a:solidFill>
                  <a:srgbClr val="776C28"/>
                </a:solidFill>
                <a:latin typeface="Helvetica 65 Medium"/>
                <a:cs typeface="+mn-cs"/>
              </a:rPr>
              <a:t>B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sp>
        <p:nvSpPr>
          <p:cNvPr id="28" name="Rectangle 11"/>
          <p:cNvSpPr>
            <a:spLocks noChangeArrowheads="1"/>
          </p:cNvSpPr>
          <p:nvPr/>
        </p:nvSpPr>
        <p:spPr bwMode="auto">
          <a:xfrm>
            <a:off x="4953000" y="5142083"/>
            <a:ext cx="695325" cy="369888"/>
          </a:xfrm>
          <a:prstGeom prst="rect">
            <a:avLst/>
          </a:prstGeom>
          <a:noFill/>
          <a:ln w="9525">
            <a:noFill/>
            <a:miter lim="800000"/>
            <a:headEnd/>
            <a:tailEnd/>
          </a:ln>
        </p:spPr>
        <p:txBody>
          <a:bodyPr anchor="ctr">
            <a:spAutoFit/>
          </a:bodyPr>
          <a:lstStyle/>
          <a:p>
            <a:pPr>
              <a:defRPr/>
            </a:pPr>
            <a:r>
              <a:rPr lang="en-US" dirty="0">
                <a:solidFill>
                  <a:srgbClr val="776C28"/>
                </a:solidFill>
                <a:latin typeface="Helvetica 65 Medium"/>
                <a:cs typeface="+mn-cs"/>
              </a:rPr>
              <a:t>C </a:t>
            </a:r>
            <a:r>
              <a:rPr lang="en-US" dirty="0">
                <a:solidFill>
                  <a:srgbClr val="776C28"/>
                </a:solidFill>
                <a:latin typeface="Helvetica 65 Medium"/>
                <a:cs typeface="+mn-cs"/>
                <a:sym typeface="Wingdings" pitchFamily="2" charset="2"/>
              </a:rPr>
              <a:t></a:t>
            </a:r>
            <a:endParaRPr lang="en-US" dirty="0">
              <a:solidFill>
                <a:srgbClr val="776C28"/>
              </a:solidFill>
              <a:latin typeface="Helvetica 65 Medium"/>
              <a:cs typeface="+mn-cs"/>
            </a:endParaRPr>
          </a:p>
        </p:txBody>
      </p:sp>
      <p:pic>
        <p:nvPicPr>
          <p:cNvPr id="4" name="Content Placeholder 3"/>
          <p:cNvPicPr>
            <a:picLocks noGrp="1" noChangeAspect="1"/>
          </p:cNvPicPr>
          <p:nvPr>
            <p:ph sz="half" idx="2"/>
          </p:nvPr>
        </p:nvPicPr>
        <p:blipFill>
          <a:blip r:embed="rId17"/>
          <a:stretch>
            <a:fillRect/>
          </a:stretch>
        </p:blipFill>
        <p:spPr>
          <a:xfrm>
            <a:off x="5596642" y="1361842"/>
            <a:ext cx="2357953" cy="4860651"/>
          </a:xfrm>
          <a:prstGeom prst="rect">
            <a:avLst/>
          </a:prstGeom>
        </p:spPr>
      </p:pic>
    </p:spTree>
    <p:extLst>
      <p:ext uri="{BB962C8B-B14F-4D97-AF65-F5344CB8AC3E}">
        <p14:creationId xmlns:p14="http://schemas.microsoft.com/office/powerpoint/2010/main" val="99381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1" y="1688410"/>
            <a:ext cx="7755634" cy="4660500"/>
          </a:xfrm>
        </p:spPr>
        <p:txBody>
          <a:bodyPr>
            <a:noAutofit/>
          </a:bodyPr>
          <a:lstStyle/>
          <a:p>
            <a:pPr algn="l"/>
            <a:r>
              <a:rPr lang="en-US" sz="2400" dirty="0">
                <a:solidFill>
                  <a:schemeClr val="tx1"/>
                </a:solidFill>
                <a:latin typeface="Gill Sans MT" panose="020B0502020104020203" pitchFamily="34" charset="0"/>
              </a:rPr>
              <a:t>All HGF grants, including matching grants of the </a:t>
            </a:r>
            <a:r>
              <a:rPr lang="en-US" sz="2400" i="1" dirty="0">
                <a:solidFill>
                  <a:schemeClr val="tx1"/>
                </a:solidFill>
                <a:latin typeface="Gill Sans MT" panose="020B0502020104020203" pitchFamily="34" charset="0"/>
              </a:rPr>
              <a:t>J</a:t>
            </a:r>
            <a:r>
              <a:rPr lang="en-US" sz="2400" dirty="0">
                <a:solidFill>
                  <a:schemeClr val="tx1"/>
                </a:solidFill>
                <a:latin typeface="Gill Sans MT" panose="020B0502020104020203" pitchFamily="34" charset="0"/>
              </a:rPr>
              <a:t>Camp180 program, are administered through an on-line Grants Administration system.</a:t>
            </a:r>
          </a:p>
          <a:p>
            <a:pPr algn="l"/>
            <a:endParaRPr lang="en-US" sz="2400" dirty="0">
              <a:solidFill>
                <a:schemeClr val="tx1"/>
              </a:solidFill>
              <a:latin typeface="Gill Sans MT" panose="020B0502020104020203" pitchFamily="34" charset="0"/>
            </a:endParaRPr>
          </a:p>
          <a:p>
            <a:pPr algn="l"/>
            <a:endParaRPr lang="en-US" sz="2400" dirty="0">
              <a:solidFill>
                <a:schemeClr val="tx1"/>
              </a:solidFill>
              <a:latin typeface="Gill Sans MT" panose="020B0502020104020203" pitchFamily="34" charset="0"/>
            </a:endParaRPr>
          </a:p>
          <a:p>
            <a:pPr algn="l"/>
            <a:r>
              <a:rPr lang="en-US" sz="2400" dirty="0">
                <a:solidFill>
                  <a:schemeClr val="tx1"/>
                </a:solidFill>
                <a:latin typeface="Gill Sans MT" panose="020B0502020104020203" pitchFamily="34" charset="0"/>
              </a:rPr>
              <a:t>Requires that you create an account.</a:t>
            </a:r>
          </a:p>
          <a:p>
            <a:pPr algn="l"/>
            <a:endParaRPr lang="en-US" sz="2400" dirty="0">
              <a:solidFill>
                <a:schemeClr val="tx1"/>
              </a:solidFill>
              <a:latin typeface="Gill Sans MT" panose="020B0502020104020203" pitchFamily="34" charset="0"/>
            </a:endParaRPr>
          </a:p>
          <a:p>
            <a:pPr algn="l"/>
            <a:endParaRPr lang="en-US" sz="2400" dirty="0">
              <a:solidFill>
                <a:schemeClr val="tx1"/>
              </a:solidFill>
              <a:latin typeface="Gill Sans MT" panose="020B0502020104020203" pitchFamily="34" charset="0"/>
            </a:endParaRPr>
          </a:p>
          <a:p>
            <a:pPr algn="l"/>
            <a:r>
              <a:rPr lang="en-US" sz="2400" dirty="0">
                <a:solidFill>
                  <a:schemeClr val="tx1"/>
                </a:solidFill>
                <a:latin typeface="Gill Sans MT" panose="020B0502020104020203" pitchFamily="34" charset="0"/>
              </a:rPr>
              <a:t>Documents must be uploaded through the website.</a:t>
            </a:r>
          </a:p>
        </p:txBody>
      </p:sp>
      <p:pic>
        <p:nvPicPr>
          <p:cNvPr id="2" name="Picture 1"/>
          <p:cNvPicPr>
            <a:picLocks noChangeAspect="1"/>
          </p:cNvPicPr>
          <p:nvPr/>
        </p:nvPicPr>
        <p:blipFill>
          <a:blip r:embed="rId16"/>
          <a:stretch>
            <a:fillRect/>
          </a:stretch>
        </p:blipFill>
        <p:spPr>
          <a:xfrm>
            <a:off x="-21563" y="394715"/>
            <a:ext cx="4351997" cy="588844"/>
          </a:xfrm>
          <a:prstGeom prst="rect">
            <a:avLst/>
          </a:prstGeom>
        </p:spPr>
      </p:pic>
      <p:sp>
        <p:nvSpPr>
          <p:cNvPr id="31" name="Subtitle 2"/>
          <p:cNvSpPr txBox="1">
            <a:spLocks/>
          </p:cNvSpPr>
          <p:nvPr/>
        </p:nvSpPr>
        <p:spPr>
          <a:xfrm>
            <a:off x="5502" y="507891"/>
            <a:ext cx="4330434"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b="1" spc="300" dirty="0">
                <a:solidFill>
                  <a:schemeClr val="bg2"/>
                </a:solidFill>
                <a:latin typeface="Gill Sans MT"/>
                <a:cs typeface="Gill Sans MT"/>
              </a:rPr>
              <a:t>Grant Administration:</a:t>
            </a:r>
          </a:p>
        </p:txBody>
      </p:sp>
      <p:pic>
        <p:nvPicPr>
          <p:cNvPr id="24" name="Picture 4" descr="http://www.i4uinc.com/images/Buttons/websit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72562" y="2525132"/>
            <a:ext cx="2786384" cy="1586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764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838199" y="1178479"/>
            <a:ext cx="7298435" cy="5170431"/>
          </a:xfrm>
        </p:spPr>
        <p:txBody>
          <a:bodyPr>
            <a:noAutofit/>
          </a:bodyPr>
          <a:lstStyle/>
          <a:p>
            <a:r>
              <a:rPr lang="en-US" u="sng" dirty="0">
                <a:solidFill>
                  <a:schemeClr val="tx1"/>
                </a:solidFill>
                <a:latin typeface="Gill Sans MT" panose="020B0502020104020203" pitchFamily="34" charset="0"/>
              </a:rPr>
              <a:t>Overview</a:t>
            </a:r>
          </a:p>
          <a:p>
            <a:r>
              <a:rPr lang="en-US" sz="2000" u="sng" dirty="0">
                <a:solidFill>
                  <a:schemeClr val="tx1"/>
                </a:solidFill>
                <a:latin typeface="Gill Sans MT" panose="020B0502020104020203" pitchFamily="34" charset="0"/>
              </a:rPr>
              <a:t>(A three step process)</a:t>
            </a:r>
          </a:p>
          <a:p>
            <a:pPr algn="l"/>
            <a:r>
              <a:rPr lang="en-US" dirty="0">
                <a:solidFill>
                  <a:schemeClr val="tx1"/>
                </a:solidFill>
                <a:latin typeface="Gill Sans MT" panose="020B0502020104020203" pitchFamily="34" charset="0"/>
              </a:rPr>
              <a:t>1. Create An account </a:t>
            </a:r>
            <a:r>
              <a:rPr lang="en-US" sz="2000" dirty="0">
                <a:solidFill>
                  <a:schemeClr val="tx1"/>
                </a:solidFill>
                <a:latin typeface="Gill Sans MT" panose="020B0502020104020203" pitchFamily="34" charset="0"/>
              </a:rPr>
              <a:t>(shown on next 5 slides)</a:t>
            </a:r>
            <a:br>
              <a:rPr lang="en-US" dirty="0">
                <a:solidFill>
                  <a:schemeClr val="tx1"/>
                </a:solidFill>
                <a:latin typeface="Gill Sans MT" panose="020B0502020104020203" pitchFamily="34" charset="0"/>
              </a:rPr>
            </a:br>
            <a:r>
              <a:rPr lang="en-US" sz="2000" dirty="0">
                <a:solidFill>
                  <a:schemeClr val="tx1"/>
                </a:solidFill>
                <a:latin typeface="Gill Sans MT" panose="020B0502020104020203" pitchFamily="34" charset="0"/>
              </a:rPr>
              <a:t>done one time for each organization from the HGF home page</a:t>
            </a:r>
          </a:p>
          <a:p>
            <a:pPr algn="l"/>
            <a:r>
              <a:rPr lang="en-US" dirty="0">
                <a:solidFill>
                  <a:schemeClr val="tx1"/>
                </a:solidFill>
                <a:latin typeface="Gill Sans MT" panose="020B0502020104020203" pitchFamily="34" charset="0"/>
              </a:rPr>
              <a:t>2. Register for DAY Camp 4 </a:t>
            </a:r>
            <a:br>
              <a:rPr lang="en-US" dirty="0">
                <a:solidFill>
                  <a:schemeClr val="tx1"/>
                </a:solidFill>
                <a:latin typeface="Gill Sans MT" panose="020B0502020104020203" pitchFamily="34" charset="0"/>
              </a:rPr>
            </a:br>
            <a:r>
              <a:rPr lang="en-US" dirty="0">
                <a:solidFill>
                  <a:schemeClr val="tx1"/>
                </a:solidFill>
                <a:latin typeface="Gill Sans MT" panose="020B0502020104020203" pitchFamily="34" charset="0"/>
              </a:rPr>
              <a:t>   </a:t>
            </a:r>
            <a:r>
              <a:rPr lang="en-US" sz="2000" dirty="0">
                <a:solidFill>
                  <a:schemeClr val="tx1"/>
                </a:solidFill>
                <a:latin typeface="Gill Sans MT" panose="020B0502020104020203" pitchFamily="34" charset="0"/>
              </a:rPr>
              <a:t>(shown on 4 subsequent slides)</a:t>
            </a:r>
            <a:br>
              <a:rPr lang="en-US" sz="2000" dirty="0">
                <a:solidFill>
                  <a:schemeClr val="tx1"/>
                </a:solidFill>
                <a:latin typeface="Gill Sans MT" panose="020B0502020104020203" pitchFamily="34" charset="0"/>
              </a:rPr>
            </a:br>
            <a:r>
              <a:rPr lang="en-US" sz="2000" dirty="0">
                <a:solidFill>
                  <a:schemeClr val="tx1"/>
                </a:solidFill>
                <a:latin typeface="Gill Sans MT" panose="020B0502020104020203" pitchFamily="34" charset="0"/>
              </a:rPr>
              <a:t>   </a:t>
            </a:r>
            <a:r>
              <a:rPr lang="en-US" dirty="0">
                <a:solidFill>
                  <a:schemeClr val="tx1"/>
                </a:solidFill>
                <a:latin typeface="Gill Sans MT" panose="020B0502020104020203" pitchFamily="34" charset="0"/>
              </a:rPr>
              <a:t> </a:t>
            </a:r>
            <a:r>
              <a:rPr lang="en-US" sz="2000" dirty="0">
                <a:solidFill>
                  <a:schemeClr val="tx1"/>
                </a:solidFill>
                <a:latin typeface="Gill Sans MT" panose="020B0502020104020203" pitchFamily="34" charset="0"/>
              </a:rPr>
              <a:t>done from the </a:t>
            </a:r>
            <a:r>
              <a:rPr lang="en-US" sz="2000" i="1" dirty="0">
                <a:solidFill>
                  <a:schemeClr val="tx1"/>
                </a:solidFill>
                <a:latin typeface="Gill Sans MT" panose="020B0502020104020203" pitchFamily="34" charset="0"/>
              </a:rPr>
              <a:t>J</a:t>
            </a:r>
            <a:r>
              <a:rPr lang="en-US" sz="2000" dirty="0">
                <a:solidFill>
                  <a:schemeClr val="tx1"/>
                </a:solidFill>
                <a:latin typeface="Gill Sans MT" panose="020B0502020104020203" pitchFamily="34" charset="0"/>
              </a:rPr>
              <a:t>Camp180 home page for each grant program</a:t>
            </a:r>
            <a:br>
              <a:rPr lang="en-US" sz="2000" dirty="0">
                <a:solidFill>
                  <a:schemeClr val="tx1"/>
                </a:solidFill>
                <a:latin typeface="Gill Sans MT" panose="020B0502020104020203" pitchFamily="34" charset="0"/>
              </a:rPr>
            </a:br>
            <a:r>
              <a:rPr lang="en-US" dirty="0">
                <a:solidFill>
                  <a:schemeClr val="tx1"/>
                </a:solidFill>
                <a:latin typeface="Gill Sans MT" panose="020B0502020104020203" pitchFamily="34" charset="0"/>
              </a:rPr>
              <a:t>3. Submit pledges and payment support </a:t>
            </a:r>
            <a:br>
              <a:rPr lang="en-US" dirty="0">
                <a:solidFill>
                  <a:schemeClr val="tx1"/>
                </a:solidFill>
                <a:latin typeface="Gill Sans MT" panose="020B0502020104020203" pitchFamily="34" charset="0"/>
              </a:rPr>
            </a:br>
            <a:r>
              <a:rPr lang="en-US" dirty="0">
                <a:solidFill>
                  <a:schemeClr val="tx1"/>
                </a:solidFill>
                <a:latin typeface="Gill Sans MT" panose="020B0502020104020203" pitchFamily="34" charset="0"/>
              </a:rPr>
              <a:t>   </a:t>
            </a:r>
            <a:r>
              <a:rPr lang="en-US" sz="2000" dirty="0">
                <a:solidFill>
                  <a:schemeClr val="tx1"/>
                </a:solidFill>
                <a:latin typeface="Gill Sans MT" panose="020B0502020104020203" pitchFamily="34" charset="0"/>
              </a:rPr>
              <a:t>(shown on 7 slides)</a:t>
            </a:r>
            <a:br>
              <a:rPr lang="en-US" sz="2000" dirty="0">
                <a:solidFill>
                  <a:schemeClr val="tx1"/>
                </a:solidFill>
                <a:latin typeface="Gill Sans MT" panose="020B0502020104020203" pitchFamily="34" charset="0"/>
              </a:rPr>
            </a:br>
            <a:r>
              <a:rPr lang="en-US" sz="2000" dirty="0">
                <a:solidFill>
                  <a:schemeClr val="tx1"/>
                </a:solidFill>
                <a:latin typeface="Gill Sans MT" panose="020B0502020104020203" pitchFamily="34" charset="0"/>
              </a:rPr>
              <a:t>     done throughout matching grant program</a:t>
            </a:r>
          </a:p>
        </p:txBody>
      </p:sp>
      <p:pic>
        <p:nvPicPr>
          <p:cNvPr id="2" name="Picture 1"/>
          <p:cNvPicPr>
            <a:picLocks noChangeAspect="1"/>
          </p:cNvPicPr>
          <p:nvPr/>
        </p:nvPicPr>
        <p:blipFill>
          <a:blip r:embed="rId16"/>
          <a:stretch>
            <a:fillRect/>
          </a:stretch>
        </p:blipFill>
        <p:spPr>
          <a:xfrm>
            <a:off x="-21563" y="394715"/>
            <a:ext cx="4351997" cy="588844"/>
          </a:xfrm>
          <a:prstGeom prst="rect">
            <a:avLst/>
          </a:prstGeom>
        </p:spPr>
      </p:pic>
      <p:sp>
        <p:nvSpPr>
          <p:cNvPr id="31" name="Subtitle 2"/>
          <p:cNvSpPr txBox="1">
            <a:spLocks/>
          </p:cNvSpPr>
          <p:nvPr/>
        </p:nvSpPr>
        <p:spPr>
          <a:xfrm>
            <a:off x="5502" y="507891"/>
            <a:ext cx="4330434"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b="1" spc="300" dirty="0">
                <a:solidFill>
                  <a:schemeClr val="bg2"/>
                </a:solidFill>
                <a:latin typeface="Gill Sans MT"/>
                <a:cs typeface="Gill Sans MT"/>
              </a:rPr>
              <a:t>Grant Administration:</a:t>
            </a:r>
          </a:p>
        </p:txBody>
      </p:sp>
    </p:spTree>
    <p:extLst>
      <p:ext uri="{BB962C8B-B14F-4D97-AF65-F5344CB8AC3E}">
        <p14:creationId xmlns:p14="http://schemas.microsoft.com/office/powerpoint/2010/main" val="1995500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160597"/>
            <a:ext cx="8077199" cy="5188314"/>
          </a:xfrm>
        </p:spPr>
        <p:txBody>
          <a:bodyPr>
            <a:noAutofit/>
          </a:bodyPr>
          <a:lstStyle/>
          <a:p>
            <a:pPr lvl="1"/>
            <a:r>
              <a:rPr lang="en-US" dirty="0">
                <a:solidFill>
                  <a:schemeClr val="tx1"/>
                </a:solidFill>
              </a:rPr>
              <a:t>How to create an account </a:t>
            </a:r>
            <a:br>
              <a:rPr lang="en-US" dirty="0">
                <a:solidFill>
                  <a:schemeClr val="tx1"/>
                </a:solidFill>
              </a:rPr>
            </a:br>
            <a:r>
              <a:rPr lang="en-US" dirty="0">
                <a:solidFill>
                  <a:schemeClr val="tx1"/>
                </a:solidFill>
              </a:rPr>
              <a:t>on the on-line grant reporting system</a:t>
            </a:r>
            <a:br>
              <a:rPr lang="en-US" dirty="0">
                <a:solidFill>
                  <a:schemeClr val="tx1"/>
                </a:solidFill>
              </a:rPr>
            </a:br>
            <a:endParaRPr lang="en-US" dirty="0">
              <a:solidFill>
                <a:schemeClr val="tx1"/>
              </a:solidFill>
            </a:endParaRPr>
          </a:p>
          <a:p>
            <a:pPr lvl="1"/>
            <a:r>
              <a:rPr lang="en-US" sz="1600" i="1" dirty="0">
                <a:solidFill>
                  <a:schemeClr val="tx1"/>
                </a:solidFill>
              </a:rPr>
              <a:t>Open the home page of the JCamp 180 website: </a:t>
            </a:r>
            <a:r>
              <a:rPr lang="en-US" sz="1600" i="1" dirty="0">
                <a:solidFill>
                  <a:schemeClr val="tx1"/>
                </a:solidFill>
                <a:hlinkClick r:id="rId16"/>
              </a:rPr>
              <a:t>www.jcamp180.org</a:t>
            </a:r>
            <a:endParaRPr lang="en-US" sz="1600" i="1" dirty="0">
              <a:solidFill>
                <a:schemeClr val="tx1"/>
              </a:solidFill>
            </a:endParaRPr>
          </a:p>
          <a:p>
            <a:pPr lvl="1"/>
            <a:r>
              <a:rPr lang="en-US" sz="1600" i="1" dirty="0">
                <a:solidFill>
                  <a:schemeClr val="tx1"/>
                </a:solidFill>
              </a:rPr>
              <a:t>Scroll to the bottom of the home page</a:t>
            </a:r>
          </a:p>
          <a:p>
            <a:pPr lvl="1"/>
            <a:r>
              <a:rPr lang="en-US" sz="1600" i="1" dirty="0">
                <a:solidFill>
                  <a:schemeClr val="tx1"/>
                </a:solidFill>
              </a:rPr>
              <a:t>Click on the LOGIN button</a:t>
            </a:r>
          </a:p>
          <a:p>
            <a:pPr algn="l"/>
            <a:endParaRPr lang="en-US" dirty="0">
              <a:solidFill>
                <a:schemeClr val="tx1"/>
              </a:solidFill>
            </a:endParaRPr>
          </a:p>
        </p:txBody>
      </p:sp>
      <p:pic>
        <p:nvPicPr>
          <p:cNvPr id="2" name="Picture 1"/>
          <p:cNvPicPr>
            <a:picLocks noChangeAspect="1"/>
          </p:cNvPicPr>
          <p:nvPr/>
        </p:nvPicPr>
        <p:blipFill>
          <a:blip r:embed="rId17"/>
          <a:stretch>
            <a:fillRect/>
          </a:stretch>
        </p:blipFill>
        <p:spPr>
          <a:xfrm>
            <a:off x="-2" y="394715"/>
            <a:ext cx="4038602" cy="588844"/>
          </a:xfrm>
          <a:prstGeom prst="rect">
            <a:avLst/>
          </a:prstGeom>
        </p:spPr>
      </p:pic>
      <p:sp>
        <p:nvSpPr>
          <p:cNvPr id="31" name="Subtitle 2"/>
          <p:cNvSpPr txBox="1">
            <a:spLocks/>
          </p:cNvSpPr>
          <p:nvPr/>
        </p:nvSpPr>
        <p:spPr>
          <a:xfrm>
            <a:off x="-2" y="475367"/>
            <a:ext cx="4038602" cy="668312"/>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2400" b="1" spc="300" dirty="0">
              <a:solidFill>
                <a:schemeClr val="bg2"/>
              </a:solidFill>
              <a:latin typeface="Gill Sans MT"/>
              <a:cs typeface="Gill Sans MT"/>
            </a:endParaRP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13C53DE4-D219-408A-885A-04EB2530853B}"/>
              </a:ext>
            </a:extLst>
          </p:cNvPr>
          <p:cNvPicPr>
            <a:picLocks noChangeAspect="1"/>
          </p:cNvPicPr>
          <p:nvPr/>
        </p:nvPicPr>
        <p:blipFill>
          <a:blip r:embed="rId18"/>
          <a:stretch>
            <a:fillRect/>
          </a:stretch>
        </p:blipFill>
        <p:spPr>
          <a:xfrm>
            <a:off x="2893141" y="3429000"/>
            <a:ext cx="3533037" cy="2622831"/>
          </a:xfrm>
          <a:prstGeom prst="rect">
            <a:avLst/>
          </a:prstGeom>
        </p:spPr>
      </p:pic>
      <p:sp>
        <p:nvSpPr>
          <p:cNvPr id="5" name="Arrow: Right 4">
            <a:extLst>
              <a:ext uri="{FF2B5EF4-FFF2-40B4-BE49-F238E27FC236}">
                <a16:creationId xmlns:a16="http://schemas.microsoft.com/office/drawing/2014/main" id="{CB6B08AC-7D77-41AF-9784-E2F24A7517C4}"/>
              </a:ext>
            </a:extLst>
          </p:cNvPr>
          <p:cNvSpPr/>
          <p:nvPr/>
        </p:nvSpPr>
        <p:spPr>
          <a:xfrm>
            <a:off x="2649939" y="5232694"/>
            <a:ext cx="672298" cy="268164"/>
          </a:xfrm>
          <a:prstGeom prst="rightArrow">
            <a:avLst>
              <a:gd name="adj1" fmla="val 50000"/>
              <a:gd name="adj2" fmla="val 640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991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668312"/>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C4396A4B-AA2B-4AB7-869A-2F2016A1B78E}"/>
              </a:ext>
            </a:extLst>
          </p:cNvPr>
          <p:cNvPicPr>
            <a:picLocks noChangeAspect="1"/>
          </p:cNvPicPr>
          <p:nvPr/>
        </p:nvPicPr>
        <p:blipFill>
          <a:blip r:embed="rId17"/>
          <a:stretch>
            <a:fillRect/>
          </a:stretch>
        </p:blipFill>
        <p:spPr>
          <a:xfrm>
            <a:off x="2155963" y="2224656"/>
            <a:ext cx="5834349" cy="3874008"/>
          </a:xfrm>
          <a:prstGeom prst="rect">
            <a:avLst/>
          </a:prstGeom>
        </p:spPr>
      </p:pic>
      <p:sp>
        <p:nvSpPr>
          <p:cNvPr id="7" name="TextBox 6">
            <a:extLst>
              <a:ext uri="{FF2B5EF4-FFF2-40B4-BE49-F238E27FC236}">
                <a16:creationId xmlns:a16="http://schemas.microsoft.com/office/drawing/2014/main" id="{B582462E-79FD-45E5-A273-1FA51FBB82A4}"/>
              </a:ext>
            </a:extLst>
          </p:cNvPr>
          <p:cNvSpPr txBox="1"/>
          <p:nvPr/>
        </p:nvSpPr>
        <p:spPr>
          <a:xfrm>
            <a:off x="3129449" y="1647935"/>
            <a:ext cx="3887376" cy="369332"/>
          </a:xfrm>
          <a:prstGeom prst="rect">
            <a:avLst/>
          </a:prstGeom>
          <a:noFill/>
        </p:spPr>
        <p:txBody>
          <a:bodyPr wrap="square" rtlCol="0">
            <a:spAutoFit/>
          </a:bodyPr>
          <a:lstStyle/>
          <a:p>
            <a:r>
              <a:rPr lang="en-US" dirty="0"/>
              <a:t>Click on the “New Applicant” button</a:t>
            </a:r>
          </a:p>
        </p:txBody>
      </p:sp>
      <p:sp>
        <p:nvSpPr>
          <p:cNvPr id="24" name="Arrow: Right 23">
            <a:extLst>
              <a:ext uri="{FF2B5EF4-FFF2-40B4-BE49-F238E27FC236}">
                <a16:creationId xmlns:a16="http://schemas.microsoft.com/office/drawing/2014/main" id="{86B8454E-C46E-4AC3-BB93-155911F3590F}"/>
              </a:ext>
            </a:extLst>
          </p:cNvPr>
          <p:cNvSpPr/>
          <p:nvPr/>
        </p:nvSpPr>
        <p:spPr>
          <a:xfrm rot="1297434">
            <a:off x="3530954" y="5531309"/>
            <a:ext cx="672298" cy="268164"/>
          </a:xfrm>
          <a:prstGeom prst="rightArrow">
            <a:avLst>
              <a:gd name="adj1" fmla="val 50000"/>
              <a:gd name="adj2" fmla="val 640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501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668312"/>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2400" b="1" spc="300" dirty="0">
              <a:solidFill>
                <a:schemeClr val="bg2"/>
              </a:solidFill>
              <a:latin typeface="Gill Sans MT"/>
              <a:cs typeface="Gill Sans MT"/>
            </a:endParaRP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E83DF598-2403-4C42-B6B1-FD18878EA6E6}"/>
              </a:ext>
            </a:extLst>
          </p:cNvPr>
          <p:cNvPicPr>
            <a:picLocks noChangeAspect="1"/>
          </p:cNvPicPr>
          <p:nvPr/>
        </p:nvPicPr>
        <p:blipFill>
          <a:blip r:embed="rId17"/>
          <a:stretch>
            <a:fillRect/>
          </a:stretch>
        </p:blipFill>
        <p:spPr>
          <a:xfrm>
            <a:off x="1809225" y="2001639"/>
            <a:ext cx="6262688" cy="4200668"/>
          </a:xfrm>
          <a:prstGeom prst="rect">
            <a:avLst/>
          </a:prstGeom>
        </p:spPr>
      </p:pic>
      <p:sp>
        <p:nvSpPr>
          <p:cNvPr id="24" name="TextBox 23">
            <a:extLst>
              <a:ext uri="{FF2B5EF4-FFF2-40B4-BE49-F238E27FC236}">
                <a16:creationId xmlns:a16="http://schemas.microsoft.com/office/drawing/2014/main" id="{8914E752-CC17-4970-80BB-F94B6F43C4A8}"/>
              </a:ext>
            </a:extLst>
          </p:cNvPr>
          <p:cNvSpPr txBox="1"/>
          <p:nvPr/>
        </p:nvSpPr>
        <p:spPr>
          <a:xfrm>
            <a:off x="2769221" y="1328761"/>
            <a:ext cx="4747522" cy="646331"/>
          </a:xfrm>
          <a:prstGeom prst="rect">
            <a:avLst/>
          </a:prstGeom>
          <a:noFill/>
        </p:spPr>
        <p:txBody>
          <a:bodyPr wrap="square" rtlCol="0">
            <a:spAutoFit/>
          </a:bodyPr>
          <a:lstStyle/>
          <a:p>
            <a:pPr algn="ctr"/>
            <a:r>
              <a:rPr lang="en-US" dirty="0"/>
              <a:t>Fill out the necessary fields and then click on the “Return to login” button.</a:t>
            </a:r>
          </a:p>
        </p:txBody>
      </p:sp>
      <p:sp>
        <p:nvSpPr>
          <p:cNvPr id="26" name="Arrow: Right 25">
            <a:extLst>
              <a:ext uri="{FF2B5EF4-FFF2-40B4-BE49-F238E27FC236}">
                <a16:creationId xmlns:a16="http://schemas.microsoft.com/office/drawing/2014/main" id="{7BEC5C94-BDB3-45A3-9138-A27F23A78B16}"/>
              </a:ext>
            </a:extLst>
          </p:cNvPr>
          <p:cNvSpPr/>
          <p:nvPr/>
        </p:nvSpPr>
        <p:spPr>
          <a:xfrm rot="1297434">
            <a:off x="1251285" y="5573390"/>
            <a:ext cx="672298" cy="268164"/>
          </a:xfrm>
          <a:prstGeom prst="rightArrow">
            <a:avLst>
              <a:gd name="adj1" fmla="val 50000"/>
              <a:gd name="adj2" fmla="val 6406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5">
            <a:extLst>
              <a:ext uri="{FF2B5EF4-FFF2-40B4-BE49-F238E27FC236}">
                <a16:creationId xmlns:a16="http://schemas.microsoft.com/office/drawing/2014/main" id="{503DCC80-8963-451C-A5D0-E2798FFAFF3E}"/>
              </a:ext>
            </a:extLst>
          </p:cNvPr>
          <p:cNvSpPr/>
          <p:nvPr/>
        </p:nvSpPr>
        <p:spPr>
          <a:xfrm rot="5400000">
            <a:off x="1263157" y="3211271"/>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5">
            <a:extLst>
              <a:ext uri="{FF2B5EF4-FFF2-40B4-BE49-F238E27FC236}">
                <a16:creationId xmlns:a16="http://schemas.microsoft.com/office/drawing/2014/main" id="{F5DECAAB-0FB7-40E5-B482-013012B40C82}"/>
              </a:ext>
            </a:extLst>
          </p:cNvPr>
          <p:cNvSpPr/>
          <p:nvPr/>
        </p:nvSpPr>
        <p:spPr>
          <a:xfrm rot="5400000">
            <a:off x="1274145" y="3708899"/>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5">
            <a:extLst>
              <a:ext uri="{FF2B5EF4-FFF2-40B4-BE49-F238E27FC236}">
                <a16:creationId xmlns:a16="http://schemas.microsoft.com/office/drawing/2014/main" id="{C25466F3-4D87-4A6C-B503-D89BA8426451}"/>
              </a:ext>
            </a:extLst>
          </p:cNvPr>
          <p:cNvSpPr/>
          <p:nvPr/>
        </p:nvSpPr>
        <p:spPr>
          <a:xfrm rot="5400000">
            <a:off x="1274145" y="4341704"/>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 Arrow 25">
            <a:extLst>
              <a:ext uri="{FF2B5EF4-FFF2-40B4-BE49-F238E27FC236}">
                <a16:creationId xmlns:a16="http://schemas.microsoft.com/office/drawing/2014/main" id="{E8C2B1F5-9598-49A4-BFF4-F0530A7FDD8C}"/>
              </a:ext>
            </a:extLst>
          </p:cNvPr>
          <p:cNvSpPr/>
          <p:nvPr/>
        </p:nvSpPr>
        <p:spPr>
          <a:xfrm rot="5400000">
            <a:off x="1274145" y="4859881"/>
            <a:ext cx="168604" cy="57272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407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305030"/>
            <a:ext cx="8077199" cy="5043880"/>
          </a:xfrm>
        </p:spPr>
        <p:txBody>
          <a:bodyPr>
            <a:noAutofit/>
          </a:bodyPr>
          <a:lstStyle/>
          <a:p>
            <a:pPr lvl="1"/>
            <a:r>
              <a:rPr lang="en-US" sz="2200" i="1" dirty="0">
                <a:solidFill>
                  <a:schemeClr val="tx1"/>
                </a:solidFill>
              </a:rPr>
              <a:t>Congratulations on creating your new account!</a:t>
            </a:r>
          </a:p>
          <a:p>
            <a:pPr lvl="1"/>
            <a:endParaRPr lang="en-US" sz="2200" i="1" dirty="0">
              <a:solidFill>
                <a:schemeClr val="tx1"/>
              </a:solidFill>
            </a:endParaRPr>
          </a:p>
          <a:p>
            <a:pPr lvl="1"/>
            <a:r>
              <a:rPr lang="en-US" sz="2200" i="1" dirty="0">
                <a:solidFill>
                  <a:schemeClr val="tx1"/>
                </a:solidFill>
              </a:rPr>
              <a:t>You will then be brought to the My Applications homepage:</a:t>
            </a:r>
          </a:p>
          <a:p>
            <a:pPr lvl="1"/>
            <a:endParaRPr lang="en-US" i="1"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1400" spc="300" dirty="0">
              <a:solidFill>
                <a:schemeClr val="bg2"/>
              </a:solidFill>
              <a:latin typeface="Arial"/>
              <a:cs typeface="Arial"/>
            </a:endParaRPr>
          </a:p>
        </p:txBody>
      </p:sp>
      <p:pic>
        <p:nvPicPr>
          <p:cNvPr id="3" name="Picture 2"/>
          <p:cNvPicPr>
            <a:picLocks noChangeAspect="1"/>
          </p:cNvPicPr>
          <p:nvPr/>
        </p:nvPicPr>
        <p:blipFill>
          <a:blip r:embed="rId17"/>
          <a:stretch>
            <a:fillRect/>
          </a:stretch>
        </p:blipFill>
        <p:spPr>
          <a:xfrm>
            <a:off x="878681" y="2703710"/>
            <a:ext cx="7386638" cy="3281001"/>
          </a:xfrm>
          <a:prstGeom prst="rect">
            <a:avLst/>
          </a:prstGeom>
        </p:spPr>
      </p:pic>
    </p:spTree>
    <p:extLst>
      <p:ext uri="{BB962C8B-B14F-4D97-AF65-F5344CB8AC3E}">
        <p14:creationId xmlns:p14="http://schemas.microsoft.com/office/powerpoint/2010/main" val="3529924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305030"/>
            <a:ext cx="8077199" cy="5043880"/>
          </a:xfrm>
        </p:spPr>
        <p:txBody>
          <a:bodyPr>
            <a:noAutofit/>
          </a:bodyPr>
          <a:lstStyle/>
          <a:p>
            <a:pPr lvl="1"/>
            <a:endParaRPr lang="en-US" i="1"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create an account </a:t>
            </a:r>
          </a:p>
          <a:p>
            <a:pPr algn="l"/>
            <a:endParaRPr lang="en-US" sz="1400" spc="300" dirty="0">
              <a:solidFill>
                <a:schemeClr val="bg2"/>
              </a:solidFill>
              <a:latin typeface="Arial"/>
              <a:cs typeface="Arial"/>
            </a:endParaRPr>
          </a:p>
        </p:txBody>
      </p:sp>
      <p:pic>
        <p:nvPicPr>
          <p:cNvPr id="3" name="Picture 2"/>
          <p:cNvPicPr>
            <a:picLocks noChangeAspect="1"/>
          </p:cNvPicPr>
          <p:nvPr/>
        </p:nvPicPr>
        <p:blipFill>
          <a:blip r:embed="rId17"/>
          <a:stretch>
            <a:fillRect/>
          </a:stretch>
        </p:blipFill>
        <p:spPr>
          <a:xfrm>
            <a:off x="112485" y="1278483"/>
            <a:ext cx="7386638" cy="3281001"/>
          </a:xfrm>
          <a:prstGeom prst="rect">
            <a:avLst/>
          </a:prstGeom>
        </p:spPr>
      </p:pic>
      <p:pic>
        <p:nvPicPr>
          <p:cNvPr id="4" name="Picture 3"/>
          <p:cNvPicPr>
            <a:picLocks noChangeAspect="1"/>
          </p:cNvPicPr>
          <p:nvPr/>
        </p:nvPicPr>
        <p:blipFill>
          <a:blip r:embed="rId18"/>
          <a:stretch>
            <a:fillRect/>
          </a:stretch>
        </p:blipFill>
        <p:spPr>
          <a:xfrm rot="10800000">
            <a:off x="7516743" y="2353930"/>
            <a:ext cx="603556" cy="231668"/>
          </a:xfrm>
          <a:prstGeom prst="rect">
            <a:avLst/>
          </a:prstGeom>
        </p:spPr>
      </p:pic>
      <p:pic>
        <p:nvPicPr>
          <p:cNvPr id="5" name="Picture 4"/>
          <p:cNvPicPr>
            <a:picLocks noChangeAspect="1"/>
          </p:cNvPicPr>
          <p:nvPr/>
        </p:nvPicPr>
        <p:blipFill>
          <a:blip r:embed="rId19"/>
          <a:stretch>
            <a:fillRect/>
          </a:stretch>
        </p:blipFill>
        <p:spPr>
          <a:xfrm>
            <a:off x="7602381" y="2581244"/>
            <a:ext cx="1391453" cy="1430274"/>
          </a:xfrm>
          <a:prstGeom prst="rect">
            <a:avLst/>
          </a:prstGeom>
        </p:spPr>
      </p:pic>
      <p:sp>
        <p:nvSpPr>
          <p:cNvPr id="7" name="TextBox 6"/>
          <p:cNvSpPr txBox="1"/>
          <p:nvPr/>
        </p:nvSpPr>
        <p:spPr>
          <a:xfrm>
            <a:off x="7655679" y="2626314"/>
            <a:ext cx="1460451" cy="1323439"/>
          </a:xfrm>
          <a:prstGeom prst="rect">
            <a:avLst/>
          </a:prstGeom>
          <a:noFill/>
        </p:spPr>
        <p:txBody>
          <a:bodyPr wrap="square" rtlCol="0">
            <a:spAutoFit/>
          </a:bodyPr>
          <a:lstStyle/>
          <a:p>
            <a:r>
              <a:rPr lang="en-US" sz="1600" dirty="0">
                <a:solidFill>
                  <a:schemeClr val="tx2"/>
                </a:solidFill>
              </a:rPr>
              <a:t>Please select “Exit” to log out of the online grants system</a:t>
            </a:r>
          </a:p>
        </p:txBody>
      </p:sp>
    </p:spTree>
    <p:extLst>
      <p:ext uri="{BB962C8B-B14F-4D97-AF65-F5344CB8AC3E}">
        <p14:creationId xmlns:p14="http://schemas.microsoft.com/office/powerpoint/2010/main" val="230490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305030"/>
            <a:ext cx="8077199" cy="5043880"/>
          </a:xfrm>
        </p:spPr>
        <p:txBody>
          <a:bodyPr>
            <a:noAutofit/>
          </a:bodyPr>
          <a:lstStyle/>
          <a:p>
            <a:pPr lvl="1"/>
            <a:r>
              <a:rPr lang="en-US" i="1" dirty="0">
                <a:solidFill>
                  <a:schemeClr val="tx1"/>
                </a:solidFill>
              </a:rPr>
              <a:t>How to register for DAY 4</a:t>
            </a:r>
          </a:p>
          <a:p>
            <a:pPr lvl="1"/>
            <a:endParaRPr lang="en-US" i="1"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register for DAY 4 </a:t>
            </a: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2D6C81F0-9598-4F13-8F21-80ABB8ECB69F}"/>
              </a:ext>
            </a:extLst>
          </p:cNvPr>
          <p:cNvPicPr>
            <a:picLocks noChangeAspect="1"/>
          </p:cNvPicPr>
          <p:nvPr/>
        </p:nvPicPr>
        <p:blipFill>
          <a:blip r:embed="rId17"/>
          <a:stretch>
            <a:fillRect/>
          </a:stretch>
        </p:blipFill>
        <p:spPr>
          <a:xfrm>
            <a:off x="664464" y="1811985"/>
            <a:ext cx="8136635" cy="4257038"/>
          </a:xfrm>
          <a:prstGeom prst="rect">
            <a:avLst/>
          </a:prstGeom>
        </p:spPr>
      </p:pic>
      <p:sp>
        <p:nvSpPr>
          <p:cNvPr id="35" name="Subtitle 25"/>
          <p:cNvSpPr txBox="1">
            <a:spLocks/>
          </p:cNvSpPr>
          <p:nvPr/>
        </p:nvSpPr>
        <p:spPr>
          <a:xfrm>
            <a:off x="205778" y="3307661"/>
            <a:ext cx="1894493" cy="1005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1"/>
                </a:solidFill>
              </a:rPr>
              <a:t>Start at the JCamp 180 web page: jcamp180.org</a:t>
            </a:r>
          </a:p>
        </p:txBody>
      </p:sp>
      <p:sp>
        <p:nvSpPr>
          <p:cNvPr id="37" name="Up Arrow 36"/>
          <p:cNvSpPr/>
          <p:nvPr/>
        </p:nvSpPr>
        <p:spPr>
          <a:xfrm rot="16200000">
            <a:off x="5320459" y="3913974"/>
            <a:ext cx="245936"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rot="17453164">
            <a:off x="5396136" y="2898710"/>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ubtitle 25"/>
          <p:cNvSpPr txBox="1">
            <a:spLocks/>
          </p:cNvSpPr>
          <p:nvPr/>
        </p:nvSpPr>
        <p:spPr>
          <a:xfrm>
            <a:off x="6227854" y="3281652"/>
            <a:ext cx="2131101" cy="118731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Select “Matching Grants” and then DAY Camp Match on the drop-down list</a:t>
            </a:r>
          </a:p>
        </p:txBody>
      </p:sp>
    </p:spTree>
    <p:extLst>
      <p:ext uri="{BB962C8B-B14F-4D97-AF65-F5344CB8AC3E}">
        <p14:creationId xmlns:p14="http://schemas.microsoft.com/office/powerpoint/2010/main" val="649477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305030"/>
            <a:ext cx="8077199" cy="5043880"/>
          </a:xfrm>
        </p:spPr>
        <p:txBody>
          <a:bodyPr>
            <a:noAutofit/>
          </a:bodyPr>
          <a:lstStyle/>
          <a:p>
            <a:pPr lvl="1"/>
            <a:r>
              <a:rPr lang="en-US" i="1" dirty="0">
                <a:solidFill>
                  <a:schemeClr val="tx1"/>
                </a:solidFill>
              </a:rPr>
              <a:t>How to register for DAY 4</a:t>
            </a:r>
          </a:p>
          <a:p>
            <a:pPr lvl="1"/>
            <a:endParaRPr lang="en-US" i="1" dirty="0">
              <a:solidFill>
                <a:schemeClr val="tx1"/>
              </a:solidFill>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register for DAY 4 </a:t>
            </a:r>
          </a:p>
          <a:p>
            <a:pPr algn="l"/>
            <a:endParaRPr lang="en-US" sz="1400" spc="300" dirty="0">
              <a:solidFill>
                <a:schemeClr val="bg2"/>
              </a:solidFill>
              <a:latin typeface="Arial"/>
              <a:cs typeface="Arial"/>
            </a:endParaRPr>
          </a:p>
        </p:txBody>
      </p:sp>
      <p:pic>
        <p:nvPicPr>
          <p:cNvPr id="3" name="Picture 2">
            <a:extLst>
              <a:ext uri="{FF2B5EF4-FFF2-40B4-BE49-F238E27FC236}">
                <a16:creationId xmlns:a16="http://schemas.microsoft.com/office/drawing/2014/main" id="{9AD2846B-04B3-4C12-941E-5578D02647D6}"/>
              </a:ext>
            </a:extLst>
          </p:cNvPr>
          <p:cNvPicPr>
            <a:picLocks noChangeAspect="1"/>
          </p:cNvPicPr>
          <p:nvPr/>
        </p:nvPicPr>
        <p:blipFill>
          <a:blip r:embed="rId17">
            <a:extLst>
              <a:ext uri="{BEBA8EAE-BF5A-486C-A8C5-ECC9F3942E4B}">
                <a14:imgProps xmlns:a14="http://schemas.microsoft.com/office/drawing/2010/main">
                  <a14:imgLayer r:embed="rId18">
                    <a14:imgEffect>
                      <a14:saturation sat="135000"/>
                    </a14:imgEffect>
                  </a14:imgLayer>
                </a14:imgProps>
              </a:ext>
            </a:extLst>
          </a:blip>
          <a:stretch>
            <a:fillRect/>
          </a:stretch>
        </p:blipFill>
        <p:spPr>
          <a:xfrm>
            <a:off x="611922" y="1946712"/>
            <a:ext cx="8001000" cy="3780267"/>
          </a:xfrm>
          <a:prstGeom prst="rect">
            <a:avLst/>
          </a:prstGeom>
          <a:ln>
            <a:noFill/>
          </a:ln>
          <a:effectLst/>
        </p:spPr>
      </p:pic>
      <p:sp>
        <p:nvSpPr>
          <p:cNvPr id="35" name="Subtitle 25"/>
          <p:cNvSpPr txBox="1">
            <a:spLocks/>
          </p:cNvSpPr>
          <p:nvPr/>
        </p:nvSpPr>
        <p:spPr>
          <a:xfrm>
            <a:off x="4453904" y="2581739"/>
            <a:ext cx="2327826" cy="1112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1"/>
                </a:solidFill>
              </a:rPr>
              <a:t>On the DAY Camp match p</a:t>
            </a:r>
            <a:r>
              <a:rPr lang="en-US" sz="1600" b="1" dirty="0">
                <a:solidFill>
                  <a:schemeClr val="tx1"/>
                </a:solidFill>
              </a:rPr>
              <a:t>age, click </a:t>
            </a:r>
            <a:r>
              <a:rPr lang="en-US" sz="1600" dirty="0">
                <a:solidFill>
                  <a:schemeClr val="tx1"/>
                </a:solidFill>
              </a:rPr>
              <a:t>on “Donate At Your Camp 4”</a:t>
            </a:r>
          </a:p>
        </p:txBody>
      </p:sp>
      <p:sp>
        <p:nvSpPr>
          <p:cNvPr id="36" name="Up Arrow 35"/>
          <p:cNvSpPr/>
          <p:nvPr/>
        </p:nvSpPr>
        <p:spPr>
          <a:xfrm rot="14448954">
            <a:off x="3890719" y="3615742"/>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761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register for DAY 4 </a:t>
            </a:r>
          </a:p>
          <a:p>
            <a:pPr algn="l"/>
            <a:endParaRPr lang="en-US" sz="2400" b="1" spc="300" dirty="0">
              <a:solidFill>
                <a:schemeClr val="bg2"/>
              </a:solidFill>
              <a:latin typeface="Gill Sans MT"/>
              <a:cs typeface="Gill Sans MT"/>
            </a:endParaRPr>
          </a:p>
          <a:p>
            <a:pPr algn="l"/>
            <a:endParaRPr lang="en-US" sz="1400" spc="300" dirty="0">
              <a:solidFill>
                <a:schemeClr val="bg2"/>
              </a:solidFill>
              <a:latin typeface="Arial"/>
              <a:cs typeface="Arial"/>
            </a:endParaRPr>
          </a:p>
        </p:txBody>
      </p:sp>
      <p:pic>
        <p:nvPicPr>
          <p:cNvPr id="4" name="Picture 3">
            <a:extLst>
              <a:ext uri="{FF2B5EF4-FFF2-40B4-BE49-F238E27FC236}">
                <a16:creationId xmlns:a16="http://schemas.microsoft.com/office/drawing/2014/main" id="{65C9460B-94ED-4D95-9C1F-312D25573811}"/>
              </a:ext>
            </a:extLst>
          </p:cNvPr>
          <p:cNvPicPr>
            <a:picLocks noChangeAspect="1"/>
          </p:cNvPicPr>
          <p:nvPr/>
        </p:nvPicPr>
        <p:blipFill>
          <a:blip r:embed="rId17"/>
          <a:stretch>
            <a:fillRect/>
          </a:stretch>
        </p:blipFill>
        <p:spPr>
          <a:xfrm>
            <a:off x="919378" y="3993815"/>
            <a:ext cx="6057900" cy="2066925"/>
          </a:xfrm>
          <a:prstGeom prst="rect">
            <a:avLst/>
          </a:prstGeom>
        </p:spPr>
      </p:pic>
      <p:sp>
        <p:nvSpPr>
          <p:cNvPr id="36" name="Up Arrow 35"/>
          <p:cNvSpPr/>
          <p:nvPr/>
        </p:nvSpPr>
        <p:spPr>
          <a:xfrm rot="16200000">
            <a:off x="5940764" y="4914432"/>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ubtitle 25"/>
          <p:cNvSpPr txBox="1">
            <a:spLocks/>
          </p:cNvSpPr>
          <p:nvPr/>
        </p:nvSpPr>
        <p:spPr>
          <a:xfrm>
            <a:off x="6557687" y="4748973"/>
            <a:ext cx="1980939" cy="109680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Select the DAY Match 4 Link</a:t>
            </a:r>
          </a:p>
        </p:txBody>
      </p:sp>
      <p:sp>
        <p:nvSpPr>
          <p:cNvPr id="5" name="TextBox 4">
            <a:extLst>
              <a:ext uri="{FF2B5EF4-FFF2-40B4-BE49-F238E27FC236}">
                <a16:creationId xmlns:a16="http://schemas.microsoft.com/office/drawing/2014/main" id="{437A98C0-12F1-4621-81F2-3D63E25E6BDE}"/>
              </a:ext>
            </a:extLst>
          </p:cNvPr>
          <p:cNvSpPr txBox="1"/>
          <p:nvPr/>
        </p:nvSpPr>
        <p:spPr>
          <a:xfrm>
            <a:off x="1253018" y="1600200"/>
            <a:ext cx="6000750" cy="2031325"/>
          </a:xfrm>
          <a:prstGeom prst="rect">
            <a:avLst/>
          </a:prstGeom>
          <a:noFill/>
        </p:spPr>
        <p:txBody>
          <a:bodyPr wrap="square" rtlCol="0">
            <a:spAutoFit/>
          </a:bodyPr>
          <a:lstStyle/>
          <a:p>
            <a:r>
              <a:rPr lang="en-US" dirty="0"/>
              <a:t>On the Day Camp Match page</a:t>
            </a:r>
            <a:br>
              <a:rPr lang="en-US" dirty="0"/>
            </a:br>
            <a:endParaRPr lang="en-US" dirty="0"/>
          </a:p>
          <a:p>
            <a:r>
              <a:rPr lang="en-US" dirty="0"/>
              <a:t>Scroll down and then click on the DAY Camp Match 4 Icon</a:t>
            </a:r>
          </a:p>
          <a:p>
            <a:endParaRPr lang="en-US" dirty="0"/>
          </a:p>
          <a:p>
            <a:r>
              <a:rPr lang="en-US" dirty="0"/>
              <a:t>On the DAY Camp Match 4 page, scroll down to the section on Guidelines and Downloads and click on the line</a:t>
            </a:r>
          </a:p>
          <a:p>
            <a:r>
              <a:rPr lang="en-US" dirty="0"/>
              <a:t>“Click Here to register for DAY Camp Match 4”</a:t>
            </a:r>
          </a:p>
        </p:txBody>
      </p:sp>
    </p:spTree>
    <p:extLst>
      <p:ext uri="{BB962C8B-B14F-4D97-AF65-F5344CB8AC3E}">
        <p14:creationId xmlns:p14="http://schemas.microsoft.com/office/powerpoint/2010/main" val="1442896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23" name="Picture 22"/>
          <p:cNvPicPr>
            <a:picLocks noChangeAspect="1"/>
          </p:cNvPicPr>
          <p:nvPr/>
        </p:nvPicPr>
        <p:blipFill>
          <a:blip r:embed="rId3">
            <a:alphaModFix amt="50000"/>
          </a:blip>
          <a:stretch>
            <a:fillRect/>
          </a:stretch>
        </p:blipFill>
        <p:spPr>
          <a:xfrm>
            <a:off x="3267641" y="-288212"/>
            <a:ext cx="6416398" cy="7052877"/>
          </a:xfrm>
          <a:prstGeom prst="rect">
            <a:avLst/>
          </a:prstGeom>
          <a:noFill/>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10316" y="1163181"/>
            <a:ext cx="8722697" cy="5170431"/>
          </a:xfrm>
        </p:spPr>
        <p:txBody>
          <a:bodyPr numCol="2">
            <a:noAutofit/>
          </a:bodyPr>
          <a:lstStyle/>
          <a:p>
            <a:pPr algn="l">
              <a:lnSpc>
                <a:spcPct val="130000"/>
              </a:lnSpc>
            </a:pPr>
            <a:r>
              <a:rPr lang="en-US" b="1" u="sng" dirty="0">
                <a:solidFill>
                  <a:srgbClr val="090809"/>
                </a:solidFill>
                <a:latin typeface="Gill Sans MT" panose="020B0502020104020203" pitchFamily="34" charset="0"/>
                <a:cs typeface="Aharoni" pitchFamily="2" charset="-79"/>
              </a:rPr>
              <a:t>DAY4 Overview</a:t>
            </a:r>
            <a:br>
              <a:rPr lang="en-US" b="1" u="sng" dirty="0">
                <a:solidFill>
                  <a:srgbClr val="090809"/>
                </a:solidFill>
                <a:latin typeface="Gill Sans MT" panose="020B0502020104020203" pitchFamily="34" charset="0"/>
                <a:cs typeface="Aharoni" pitchFamily="2" charset="-79"/>
              </a:rPr>
            </a:br>
            <a:r>
              <a:rPr lang="en-US" b="1" dirty="0">
                <a:solidFill>
                  <a:srgbClr val="090809"/>
                </a:solidFill>
                <a:latin typeface="Gill Sans MT" panose="020B0502020104020203" pitchFamily="34" charset="0"/>
                <a:cs typeface="Aharoni" pitchFamily="2" charset="-79"/>
              </a:rPr>
              <a:t>	</a:t>
            </a:r>
            <a:r>
              <a:rPr lang="en-US" sz="2800" b="1" dirty="0">
                <a:solidFill>
                  <a:srgbClr val="090809"/>
                </a:solidFill>
                <a:latin typeface="Gill Sans MT" panose="020B0502020104020203" pitchFamily="34" charset="0"/>
                <a:cs typeface="Aharoni" pitchFamily="2" charset="-79"/>
              </a:rPr>
              <a:t>Donors</a:t>
            </a:r>
          </a:p>
          <a:p>
            <a:pPr marL="1657350" lvl="3" indent="-285750" algn="l">
              <a:lnSpc>
                <a:spcPct val="130000"/>
              </a:lnSpc>
              <a:buFont typeface="Arial" panose="020B0604020202020204" pitchFamily="34" charset="0"/>
              <a:buChar char="•"/>
            </a:pPr>
            <a:r>
              <a:rPr lang="en-US" sz="1600" b="1" dirty="0">
                <a:solidFill>
                  <a:srgbClr val="090809"/>
                </a:solidFill>
                <a:latin typeface="Gill Sans MT" panose="020B0502020104020203" pitchFamily="34" charset="0"/>
                <a:cs typeface="Aharoni" pitchFamily="2" charset="-79"/>
              </a:rPr>
              <a:t>New vs Previous</a:t>
            </a:r>
          </a:p>
          <a:p>
            <a:pPr marL="1657350" lvl="3" indent="-285750" algn="l">
              <a:lnSpc>
                <a:spcPct val="130000"/>
              </a:lnSpc>
              <a:buFont typeface="Arial" panose="020B0604020202020204" pitchFamily="34" charset="0"/>
              <a:buChar char="•"/>
            </a:pPr>
            <a:r>
              <a:rPr lang="en-US" sz="1600" b="1" dirty="0">
                <a:solidFill>
                  <a:srgbClr val="090809"/>
                </a:solidFill>
                <a:latin typeface="Gill Sans MT" panose="020B0502020104020203" pitchFamily="34" charset="0"/>
                <a:cs typeface="Aharoni" pitchFamily="2" charset="-79"/>
              </a:rPr>
              <a:t>Eligible Donors</a:t>
            </a:r>
          </a:p>
          <a:p>
            <a:pPr marL="1657350" lvl="3" indent="-285750" algn="l">
              <a:lnSpc>
                <a:spcPct val="130000"/>
              </a:lnSpc>
              <a:buFont typeface="Arial" panose="020B0604020202020204" pitchFamily="34" charset="0"/>
              <a:buChar char="•"/>
            </a:pPr>
            <a:r>
              <a:rPr lang="en-US" sz="1600" b="1" dirty="0">
                <a:solidFill>
                  <a:srgbClr val="090809"/>
                </a:solidFill>
                <a:latin typeface="Gill Sans MT" panose="020B0502020104020203" pitchFamily="34" charset="0"/>
                <a:cs typeface="Aharoni" pitchFamily="2" charset="-79"/>
              </a:rPr>
              <a:t>Gift Form</a:t>
            </a:r>
          </a:p>
          <a:p>
            <a:pPr algn="l">
              <a:lnSpc>
                <a:spcPct val="130000"/>
              </a:lnSpc>
            </a:pPr>
            <a:r>
              <a:rPr lang="en-US" sz="2800" b="1" dirty="0">
                <a:solidFill>
                  <a:srgbClr val="090809"/>
                </a:solidFill>
                <a:latin typeface="Gill Sans MT" panose="020B0502020104020203" pitchFamily="34" charset="0"/>
                <a:cs typeface="Aharoni" pitchFamily="2" charset="-79"/>
              </a:rPr>
              <a:t>	Pledges</a:t>
            </a:r>
          </a:p>
          <a:p>
            <a:pPr algn="l">
              <a:lnSpc>
                <a:spcPct val="130000"/>
              </a:lnSpc>
            </a:pPr>
            <a:r>
              <a:rPr lang="en-US" sz="2800" b="1" dirty="0">
                <a:solidFill>
                  <a:srgbClr val="090809"/>
                </a:solidFill>
                <a:latin typeface="Gill Sans MT" panose="020B0502020104020203" pitchFamily="34" charset="0"/>
                <a:cs typeface="Aharoni" pitchFamily="2" charset="-79"/>
              </a:rPr>
              <a:t>	Payments</a:t>
            </a:r>
          </a:p>
          <a:p>
            <a:pPr marL="1657350" lvl="3" indent="-285750" algn="l">
              <a:lnSpc>
                <a:spcPct val="130000"/>
              </a:lnSpc>
              <a:buFont typeface="Arial" panose="020B0604020202020204" pitchFamily="34" charset="0"/>
              <a:buChar char="•"/>
            </a:pPr>
            <a:r>
              <a:rPr lang="en-US" sz="1600" b="1" dirty="0">
                <a:solidFill>
                  <a:srgbClr val="090809"/>
                </a:solidFill>
                <a:latin typeface="Gill Sans MT" panose="020B0502020104020203" pitchFamily="34" charset="0"/>
                <a:cs typeface="Aharoni" pitchFamily="2" charset="-79"/>
              </a:rPr>
              <a:t>Eligible payments</a:t>
            </a:r>
          </a:p>
          <a:p>
            <a:pPr marL="1657350" lvl="3" indent="-285750" algn="l">
              <a:lnSpc>
                <a:spcPct val="130000"/>
              </a:lnSpc>
              <a:buFont typeface="Arial" panose="020B0604020202020204" pitchFamily="34" charset="0"/>
              <a:buChar char="•"/>
            </a:pPr>
            <a:r>
              <a:rPr lang="en-US" sz="1600" b="1" dirty="0">
                <a:solidFill>
                  <a:srgbClr val="090809"/>
                </a:solidFill>
                <a:latin typeface="Gill Sans MT" panose="020B0502020104020203" pitchFamily="34" charset="0"/>
                <a:cs typeface="Aharoni" pitchFamily="2" charset="-79"/>
              </a:rPr>
              <a:t>Proper Documentation</a:t>
            </a:r>
            <a:endParaRPr lang="en-US" sz="1100" b="1" dirty="0">
              <a:solidFill>
                <a:srgbClr val="090809"/>
              </a:solidFill>
              <a:latin typeface="Gill Sans MT" panose="020B0502020104020203" pitchFamily="34" charset="0"/>
              <a:cs typeface="Aharoni" pitchFamily="2" charset="-79"/>
            </a:endParaRPr>
          </a:p>
          <a:p>
            <a:pPr algn="l">
              <a:lnSpc>
                <a:spcPct val="130000"/>
              </a:lnSpc>
            </a:pPr>
            <a:r>
              <a:rPr lang="en-US" sz="2800" b="1" dirty="0">
                <a:solidFill>
                  <a:srgbClr val="090809"/>
                </a:solidFill>
                <a:latin typeface="Gill Sans MT" panose="020B0502020104020203" pitchFamily="34" charset="0"/>
                <a:cs typeface="Aharoni" pitchFamily="2" charset="-79"/>
              </a:rPr>
              <a:t>	Grants System</a:t>
            </a:r>
          </a:p>
          <a:p>
            <a:pPr marL="342900" indent="-342900" algn="l">
              <a:lnSpc>
                <a:spcPct val="130000"/>
              </a:lnSpc>
              <a:buFont typeface="Arial" pitchFamily="34" charset="0"/>
              <a:buChar char="•"/>
            </a:pPr>
            <a:endParaRPr lang="en-US" sz="2000" b="1" dirty="0">
              <a:solidFill>
                <a:srgbClr val="090809"/>
              </a:solidFill>
              <a:latin typeface="Gill Sans MT" panose="020B0502020104020203" pitchFamily="34" charset="0"/>
              <a:cs typeface="Aharoni" pitchFamily="2" charset="-79"/>
            </a:endParaRPr>
          </a:p>
        </p:txBody>
      </p:sp>
      <p:pic>
        <p:nvPicPr>
          <p:cNvPr id="2" name="Picture 1"/>
          <p:cNvPicPr>
            <a:picLocks noChangeAspect="1"/>
          </p:cNvPicPr>
          <p:nvPr/>
        </p:nvPicPr>
        <p:blipFill>
          <a:blip r:embed="rId16"/>
          <a:stretch>
            <a:fillRect/>
          </a:stretch>
        </p:blipFill>
        <p:spPr>
          <a:xfrm>
            <a:off x="4407" y="394716"/>
            <a:ext cx="1822747" cy="588844"/>
          </a:xfrm>
          <a:prstGeom prst="rect">
            <a:avLst/>
          </a:prstGeom>
        </p:spPr>
      </p:pic>
      <p:sp>
        <p:nvSpPr>
          <p:cNvPr id="31" name="Subtitle 2"/>
          <p:cNvSpPr txBox="1">
            <a:spLocks/>
          </p:cNvSpPr>
          <p:nvPr/>
        </p:nvSpPr>
        <p:spPr>
          <a:xfrm>
            <a:off x="116503" y="434478"/>
            <a:ext cx="1864697"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Agenda:</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414973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3" name="Picture 2"/>
          <p:cNvPicPr>
            <a:picLocks noChangeAspect="1"/>
          </p:cNvPicPr>
          <p:nvPr/>
        </p:nvPicPr>
        <p:blipFill>
          <a:blip r:embed="rId16"/>
          <a:stretch>
            <a:fillRect/>
          </a:stretch>
        </p:blipFill>
        <p:spPr>
          <a:xfrm>
            <a:off x="113805" y="1252483"/>
            <a:ext cx="4747534" cy="4451947"/>
          </a:xfrm>
          <a:prstGeom prst="rect">
            <a:avLst/>
          </a:prstGeom>
        </p:spPr>
      </p:pic>
      <p:pic>
        <p:nvPicPr>
          <p:cNvPr id="4" name="Picture 3"/>
          <p:cNvPicPr>
            <a:picLocks noChangeAspect="1"/>
          </p:cNvPicPr>
          <p:nvPr/>
        </p:nvPicPr>
        <p:blipFill>
          <a:blip r:embed="rId17"/>
          <a:stretch>
            <a:fillRect/>
          </a:stretch>
        </p:blipFill>
        <p:spPr>
          <a:xfrm>
            <a:off x="3901428" y="4055630"/>
            <a:ext cx="274344" cy="731583"/>
          </a:xfrm>
          <a:prstGeom prst="rect">
            <a:avLst/>
          </a:prstGeom>
        </p:spPr>
      </p:pic>
      <p:pic>
        <p:nvPicPr>
          <p:cNvPr id="2" name="Picture 1"/>
          <p:cNvPicPr>
            <a:picLocks noChangeAspect="1"/>
          </p:cNvPicPr>
          <p:nvPr/>
        </p:nvPicPr>
        <p:blipFill>
          <a:blip r:embed="rId18"/>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   How to register for DAY4 </a:t>
            </a:r>
          </a:p>
          <a:p>
            <a:pPr algn="l"/>
            <a:endParaRPr lang="en-US" sz="1400" spc="300" dirty="0">
              <a:solidFill>
                <a:schemeClr val="bg2"/>
              </a:solidFill>
              <a:latin typeface="Arial"/>
              <a:cs typeface="Arial"/>
            </a:endParaRPr>
          </a:p>
        </p:txBody>
      </p:sp>
      <p:sp>
        <p:nvSpPr>
          <p:cNvPr id="36" name="Up Arrow 35"/>
          <p:cNvSpPr/>
          <p:nvPr/>
        </p:nvSpPr>
        <p:spPr>
          <a:xfrm rot="10800000">
            <a:off x="2145644" y="4038599"/>
            <a:ext cx="216555" cy="699917"/>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ubtitle 25"/>
          <p:cNvSpPr txBox="1">
            <a:spLocks/>
          </p:cNvSpPr>
          <p:nvPr/>
        </p:nvSpPr>
        <p:spPr>
          <a:xfrm>
            <a:off x="489385" y="5325314"/>
            <a:ext cx="1980939" cy="109680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Please log in using your account information</a:t>
            </a:r>
          </a:p>
        </p:txBody>
      </p:sp>
      <p:pic>
        <p:nvPicPr>
          <p:cNvPr id="5" name="Picture 4"/>
          <p:cNvPicPr>
            <a:picLocks noChangeAspect="1"/>
          </p:cNvPicPr>
          <p:nvPr/>
        </p:nvPicPr>
        <p:blipFill>
          <a:blip r:embed="rId19"/>
          <a:stretch>
            <a:fillRect/>
          </a:stretch>
        </p:blipFill>
        <p:spPr>
          <a:xfrm>
            <a:off x="4899365" y="1278483"/>
            <a:ext cx="4146075" cy="4425948"/>
          </a:xfrm>
          <a:prstGeom prst="rect">
            <a:avLst/>
          </a:prstGeom>
        </p:spPr>
      </p:pic>
      <p:sp>
        <p:nvSpPr>
          <p:cNvPr id="28" name="Subtitle 25"/>
          <p:cNvSpPr txBox="1">
            <a:spLocks/>
          </p:cNvSpPr>
          <p:nvPr/>
        </p:nvSpPr>
        <p:spPr>
          <a:xfrm>
            <a:off x="6789065" y="4613940"/>
            <a:ext cx="2233305" cy="148808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You will then be brought to the DAY 4 registration page to be completed and submitted</a:t>
            </a:r>
          </a:p>
        </p:txBody>
      </p:sp>
    </p:spTree>
    <p:extLst>
      <p:ext uri="{BB962C8B-B14F-4D97-AF65-F5344CB8AC3E}">
        <p14:creationId xmlns:p14="http://schemas.microsoft.com/office/powerpoint/2010/main" val="2771075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178479"/>
            <a:ext cx="8077199" cy="5170431"/>
          </a:xfrm>
        </p:spPr>
        <p:txBody>
          <a:bodyPr>
            <a:noAutofit/>
          </a:bodyPr>
          <a:lstStyle/>
          <a:p>
            <a:pPr lvl="1"/>
            <a:r>
              <a:rPr lang="en-US" sz="2200" i="1" dirty="0">
                <a:solidFill>
                  <a:schemeClr val="tx1"/>
                </a:solidFill>
                <a:latin typeface="Gill Sans MT" panose="020B0502020104020203" pitchFamily="34" charset="0"/>
              </a:rPr>
              <a:t>Step 3:  To submit pledges and payment support, you must login to the Online Grant System each time you wish to submit information:</a:t>
            </a:r>
          </a:p>
          <a:p>
            <a:pPr lvl="1"/>
            <a:endParaRPr lang="en-US" i="1" dirty="0">
              <a:solidFill>
                <a:schemeClr val="tx1"/>
              </a:solidFill>
              <a:latin typeface="Gill Sans MT" panose="020B0502020104020203" pitchFamily="34" charset="0"/>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2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pic>
        <p:nvPicPr>
          <p:cNvPr id="24" name="Picture 23"/>
          <p:cNvPicPr/>
          <p:nvPr/>
        </p:nvPicPr>
        <p:blipFill>
          <a:blip r:embed="rId17"/>
          <a:stretch>
            <a:fillRect/>
          </a:stretch>
        </p:blipFill>
        <p:spPr>
          <a:xfrm>
            <a:off x="2007733" y="1958518"/>
            <a:ext cx="5327863" cy="4152651"/>
          </a:xfrm>
          <a:prstGeom prst="rect">
            <a:avLst/>
          </a:prstGeom>
        </p:spPr>
      </p:pic>
    </p:spTree>
    <p:extLst>
      <p:ext uri="{BB962C8B-B14F-4D97-AF65-F5344CB8AC3E}">
        <p14:creationId xmlns:p14="http://schemas.microsoft.com/office/powerpoint/2010/main" val="1406070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0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pic>
        <p:nvPicPr>
          <p:cNvPr id="4" name="Picture 3"/>
          <p:cNvPicPr>
            <a:picLocks noChangeAspect="1"/>
          </p:cNvPicPr>
          <p:nvPr/>
        </p:nvPicPr>
        <p:blipFill>
          <a:blip r:embed="rId17"/>
          <a:stretch>
            <a:fillRect/>
          </a:stretch>
        </p:blipFill>
        <p:spPr>
          <a:xfrm>
            <a:off x="152400" y="3283308"/>
            <a:ext cx="8762999" cy="2488435"/>
          </a:xfrm>
          <a:prstGeom prst="rect">
            <a:avLst/>
          </a:prstGeom>
        </p:spPr>
      </p:pic>
      <p:sp>
        <p:nvSpPr>
          <p:cNvPr id="26" name="Subtitle 25"/>
          <p:cNvSpPr txBox="1">
            <a:spLocks noGrp="1"/>
          </p:cNvSpPr>
          <p:nvPr>
            <p:ph type="subTitle" idx="1"/>
          </p:nvPr>
        </p:nvSpPr>
        <p:spPr>
          <a:xfrm>
            <a:off x="310118" y="1659063"/>
            <a:ext cx="2743200" cy="1445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latin typeface="Gill Sans MT" panose="020B0502020104020203" pitchFamily="34" charset="0"/>
              </a:rPr>
              <a:t>To submit pledges &amp; pledge payment support, please select “Reports”</a:t>
            </a:r>
          </a:p>
        </p:txBody>
      </p:sp>
      <p:sp>
        <p:nvSpPr>
          <p:cNvPr id="27" name="Up Arrow 26"/>
          <p:cNvSpPr/>
          <p:nvPr/>
        </p:nvSpPr>
        <p:spPr>
          <a:xfrm rot="16200000">
            <a:off x="1933882" y="3080489"/>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92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sp>
        <p:nvSpPr>
          <p:cNvPr id="26" name="Subtitle 25"/>
          <p:cNvSpPr txBox="1">
            <a:spLocks noGrp="1"/>
          </p:cNvSpPr>
          <p:nvPr>
            <p:ph type="subTitle" idx="1"/>
          </p:nvPr>
        </p:nvSpPr>
        <p:spPr>
          <a:xfrm>
            <a:off x="310118" y="1659063"/>
            <a:ext cx="2743200" cy="1445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latin typeface="Gill Sans MT" panose="020B0502020104020203" pitchFamily="34" charset="0"/>
              </a:rPr>
              <a:t>Please click on the link to make a submission</a:t>
            </a:r>
          </a:p>
        </p:txBody>
      </p:sp>
      <p:pic>
        <p:nvPicPr>
          <p:cNvPr id="3" name="Picture 2"/>
          <p:cNvPicPr>
            <a:picLocks noChangeAspect="1"/>
          </p:cNvPicPr>
          <p:nvPr/>
        </p:nvPicPr>
        <p:blipFill>
          <a:blip r:embed="rId17"/>
          <a:stretch>
            <a:fillRect/>
          </a:stretch>
        </p:blipFill>
        <p:spPr>
          <a:xfrm>
            <a:off x="340790" y="3393074"/>
            <a:ext cx="8429625" cy="2133600"/>
          </a:xfrm>
          <a:prstGeom prst="rect">
            <a:avLst/>
          </a:prstGeom>
        </p:spPr>
      </p:pic>
      <p:sp>
        <p:nvSpPr>
          <p:cNvPr id="27" name="Up Arrow 26"/>
          <p:cNvSpPr/>
          <p:nvPr/>
        </p:nvSpPr>
        <p:spPr>
          <a:xfrm rot="10800000">
            <a:off x="7655917" y="3810924"/>
            <a:ext cx="261558" cy="765885"/>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7"/>
          <p:cNvSpPr/>
          <p:nvPr/>
        </p:nvSpPr>
        <p:spPr>
          <a:xfrm rot="5400000">
            <a:off x="211631" y="5124463"/>
            <a:ext cx="217546" cy="488409"/>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068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sp>
        <p:nvSpPr>
          <p:cNvPr id="26" name="Subtitle 25"/>
          <p:cNvSpPr txBox="1">
            <a:spLocks noGrp="1"/>
          </p:cNvSpPr>
          <p:nvPr>
            <p:ph type="subTitle" idx="1"/>
          </p:nvPr>
        </p:nvSpPr>
        <p:spPr>
          <a:xfrm>
            <a:off x="2555358" y="1805220"/>
            <a:ext cx="4033282" cy="1445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latin typeface="Gill Sans MT" panose="020B0502020104020203" pitchFamily="34" charset="0"/>
              </a:rPr>
              <a:t>Once you have clicked on the link, you will be brought to the first of three pages in which you will follow the step by step directions to upload and submit the documentation</a:t>
            </a:r>
          </a:p>
        </p:txBody>
      </p:sp>
      <p:pic>
        <p:nvPicPr>
          <p:cNvPr id="5" name="Picture 4"/>
          <p:cNvPicPr>
            <a:picLocks noChangeAspect="1"/>
          </p:cNvPicPr>
          <p:nvPr/>
        </p:nvPicPr>
        <p:blipFill>
          <a:blip r:embed="rId17"/>
          <a:stretch>
            <a:fillRect/>
          </a:stretch>
        </p:blipFill>
        <p:spPr>
          <a:xfrm>
            <a:off x="1785590" y="3384040"/>
            <a:ext cx="5772150" cy="2714625"/>
          </a:xfrm>
          <a:prstGeom prst="rect">
            <a:avLst/>
          </a:prstGeom>
        </p:spPr>
      </p:pic>
      <p:sp>
        <p:nvSpPr>
          <p:cNvPr id="27" name="Up Arrow 26"/>
          <p:cNvSpPr/>
          <p:nvPr/>
        </p:nvSpPr>
        <p:spPr>
          <a:xfrm rot="16200000">
            <a:off x="5331502" y="5733570"/>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511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sp>
        <p:nvSpPr>
          <p:cNvPr id="3" name="Subtitle 2"/>
          <p:cNvSpPr>
            <a:spLocks noGrp="1"/>
          </p:cNvSpPr>
          <p:nvPr>
            <p:ph type="subTitle" idx="1"/>
          </p:nvPr>
        </p:nvSpPr>
        <p:spPr>
          <a:xfrm>
            <a:off x="1371600" y="5486400"/>
            <a:ext cx="695352" cy="152400"/>
          </a:xfrm>
        </p:spPr>
        <p:txBody>
          <a:bodyPr>
            <a:normAutofit fontScale="25000" lnSpcReduction="20000"/>
          </a:bodyPr>
          <a:lstStyle/>
          <a:p>
            <a:endParaRPr lang="en-US" dirty="0"/>
          </a:p>
        </p:txBody>
      </p:sp>
      <p:pic>
        <p:nvPicPr>
          <p:cNvPr id="5" name="Picture 4"/>
          <p:cNvPicPr>
            <a:picLocks noChangeAspect="1"/>
          </p:cNvPicPr>
          <p:nvPr/>
        </p:nvPicPr>
        <p:blipFill>
          <a:blip r:embed="rId17"/>
          <a:stretch>
            <a:fillRect/>
          </a:stretch>
        </p:blipFill>
        <p:spPr>
          <a:xfrm>
            <a:off x="225766" y="1406576"/>
            <a:ext cx="5215668" cy="3348307"/>
          </a:xfrm>
          <a:prstGeom prst="rect">
            <a:avLst/>
          </a:prstGeom>
        </p:spPr>
      </p:pic>
      <p:sp>
        <p:nvSpPr>
          <p:cNvPr id="27" name="Up Arrow 26"/>
          <p:cNvSpPr/>
          <p:nvPr/>
        </p:nvSpPr>
        <p:spPr>
          <a:xfrm rot="16200000">
            <a:off x="2665898" y="1447759"/>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p:cNvSpPr/>
          <p:nvPr/>
        </p:nvSpPr>
        <p:spPr>
          <a:xfrm rot="16200000">
            <a:off x="1788257" y="3779482"/>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a:stretch>
            <a:fillRect/>
          </a:stretch>
        </p:blipFill>
        <p:spPr>
          <a:xfrm>
            <a:off x="5706529" y="1406576"/>
            <a:ext cx="3265080" cy="4282767"/>
          </a:xfrm>
          <a:prstGeom prst="rect">
            <a:avLst/>
          </a:prstGeom>
        </p:spPr>
      </p:pic>
      <p:sp>
        <p:nvSpPr>
          <p:cNvPr id="32" name="Up Arrow 31"/>
          <p:cNvSpPr/>
          <p:nvPr/>
        </p:nvSpPr>
        <p:spPr>
          <a:xfrm rot="16200000">
            <a:off x="7238684" y="3132887"/>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 Arrow 32"/>
          <p:cNvSpPr/>
          <p:nvPr/>
        </p:nvSpPr>
        <p:spPr>
          <a:xfrm rot="16200000">
            <a:off x="8283810" y="4774494"/>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 Arrow 33"/>
          <p:cNvSpPr/>
          <p:nvPr/>
        </p:nvSpPr>
        <p:spPr>
          <a:xfrm rot="16200000">
            <a:off x="7269462" y="5099285"/>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857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sp>
        <p:nvSpPr>
          <p:cNvPr id="32" name="Up Arrow 31"/>
          <p:cNvSpPr/>
          <p:nvPr/>
        </p:nvSpPr>
        <p:spPr>
          <a:xfrm rot="16200000">
            <a:off x="2513188" y="1878894"/>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7"/>
          <a:stretch>
            <a:fillRect/>
          </a:stretch>
        </p:blipFill>
        <p:spPr>
          <a:xfrm>
            <a:off x="167812" y="1292394"/>
            <a:ext cx="5716552" cy="3801212"/>
          </a:xfrm>
          <a:prstGeom prst="rect">
            <a:avLst/>
          </a:prstGeom>
        </p:spPr>
      </p:pic>
      <p:sp>
        <p:nvSpPr>
          <p:cNvPr id="30" name="Up Arrow 29"/>
          <p:cNvSpPr/>
          <p:nvPr/>
        </p:nvSpPr>
        <p:spPr>
          <a:xfrm rot="16200000">
            <a:off x="5720123" y="1927643"/>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7"/>
          <p:cNvSpPr/>
          <p:nvPr/>
        </p:nvSpPr>
        <p:spPr>
          <a:xfrm rot="16200000">
            <a:off x="2040925" y="4241094"/>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ubtitle 25"/>
          <p:cNvSpPr txBox="1">
            <a:spLocks/>
          </p:cNvSpPr>
          <p:nvPr/>
        </p:nvSpPr>
        <p:spPr>
          <a:xfrm>
            <a:off x="6126475" y="1965934"/>
            <a:ext cx="1743469" cy="13526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Once you have uploaded the first document, it will appear up top</a:t>
            </a:r>
          </a:p>
        </p:txBody>
      </p:sp>
      <p:sp>
        <p:nvSpPr>
          <p:cNvPr id="35" name="Subtitle 25"/>
          <p:cNvSpPr txBox="1">
            <a:spLocks/>
          </p:cNvSpPr>
          <p:nvPr/>
        </p:nvSpPr>
        <p:spPr>
          <a:xfrm>
            <a:off x="2410882" y="4248960"/>
            <a:ext cx="2351618" cy="17738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To attach another pledge form or payment support, please select another title, browse the file and finally select “upload”</a:t>
            </a:r>
          </a:p>
        </p:txBody>
      </p:sp>
    </p:spTree>
    <p:extLst>
      <p:ext uri="{BB962C8B-B14F-4D97-AF65-F5344CB8AC3E}">
        <p14:creationId xmlns:p14="http://schemas.microsoft.com/office/powerpoint/2010/main" val="3673162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pic>
        <p:nvPicPr>
          <p:cNvPr id="5" name="Picture 4"/>
          <p:cNvPicPr>
            <a:picLocks noChangeAspect="1"/>
          </p:cNvPicPr>
          <p:nvPr/>
        </p:nvPicPr>
        <p:blipFill>
          <a:blip r:embed="rId17"/>
          <a:stretch>
            <a:fillRect/>
          </a:stretch>
        </p:blipFill>
        <p:spPr>
          <a:xfrm>
            <a:off x="110391" y="1280012"/>
            <a:ext cx="4539316" cy="3546935"/>
          </a:xfrm>
          <a:prstGeom prst="rect">
            <a:avLst/>
          </a:prstGeom>
        </p:spPr>
      </p:pic>
      <p:sp>
        <p:nvSpPr>
          <p:cNvPr id="30" name="Up Arrow 29"/>
          <p:cNvSpPr/>
          <p:nvPr/>
        </p:nvSpPr>
        <p:spPr>
          <a:xfrm rot="16200000">
            <a:off x="3870282" y="4483805"/>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8"/>
          <a:stretch>
            <a:fillRect/>
          </a:stretch>
        </p:blipFill>
        <p:spPr>
          <a:xfrm>
            <a:off x="4779582" y="1284331"/>
            <a:ext cx="4191000" cy="3542616"/>
          </a:xfrm>
          <a:prstGeom prst="rect">
            <a:avLst/>
          </a:prstGeom>
        </p:spPr>
      </p:pic>
      <p:sp>
        <p:nvSpPr>
          <p:cNvPr id="33" name="Up Arrow 32"/>
          <p:cNvSpPr/>
          <p:nvPr/>
        </p:nvSpPr>
        <p:spPr>
          <a:xfrm rot="16200000">
            <a:off x="8358339" y="4510452"/>
            <a:ext cx="176389" cy="381001"/>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ubtitle 25"/>
          <p:cNvSpPr txBox="1">
            <a:spLocks/>
          </p:cNvSpPr>
          <p:nvPr/>
        </p:nvSpPr>
        <p:spPr>
          <a:xfrm>
            <a:off x="988299" y="4942001"/>
            <a:ext cx="2970177" cy="12075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rPr>
              <a:t>Once you have uploaded all of the documentation to be submitted, please select “Review &amp; Submit”</a:t>
            </a:r>
          </a:p>
        </p:txBody>
      </p:sp>
      <p:sp>
        <p:nvSpPr>
          <p:cNvPr id="36" name="Subtitle 25"/>
          <p:cNvSpPr txBox="1">
            <a:spLocks noGrp="1"/>
          </p:cNvSpPr>
          <p:nvPr>
            <p:ph type="subTitle" idx="1"/>
          </p:nvPr>
        </p:nvSpPr>
        <p:spPr>
          <a:xfrm>
            <a:off x="4998356" y="5010385"/>
            <a:ext cx="3536044" cy="11377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a:solidFill>
                  <a:schemeClr val="tx2"/>
                </a:solidFill>
                <a:latin typeface="Gill Sans MT" panose="020B0502020104020203" pitchFamily="34" charset="0"/>
              </a:rPr>
              <a:t>You will then be brought to the final page, where you will select “Submit” to send the documentation to the grants administration team for review</a:t>
            </a:r>
          </a:p>
        </p:txBody>
      </p:sp>
    </p:spTree>
    <p:extLst>
      <p:ext uri="{BB962C8B-B14F-4D97-AF65-F5344CB8AC3E}">
        <p14:creationId xmlns:p14="http://schemas.microsoft.com/office/powerpoint/2010/main" val="2289393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4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400" b="1" spc="300" dirty="0">
                <a:solidFill>
                  <a:schemeClr val="bg2"/>
                </a:solidFill>
                <a:latin typeface="Gill Sans MT"/>
                <a:cs typeface="Gill Sans MT"/>
              </a:rPr>
              <a:t>Grant Administration:                </a:t>
            </a:r>
            <a:r>
              <a:rPr lang="en-US" sz="2400" b="1" spc="300" dirty="0">
                <a:solidFill>
                  <a:schemeClr val="bg2"/>
                </a:solidFill>
                <a:latin typeface="Gill Sans MT"/>
                <a:cs typeface="Gill Sans MT"/>
              </a:rPr>
              <a:t>How to submit pledges/payment support </a:t>
            </a:r>
          </a:p>
          <a:p>
            <a:pPr algn="l"/>
            <a:endParaRPr lang="en-US" sz="1400" spc="300" dirty="0">
              <a:solidFill>
                <a:schemeClr val="bg2"/>
              </a:solidFill>
              <a:latin typeface="Arial"/>
              <a:cs typeface="Arial"/>
            </a:endParaRPr>
          </a:p>
        </p:txBody>
      </p:sp>
      <p:sp>
        <p:nvSpPr>
          <p:cNvPr id="3" name="Subtitle 2"/>
          <p:cNvSpPr>
            <a:spLocks noGrp="1"/>
          </p:cNvSpPr>
          <p:nvPr>
            <p:ph type="subTitle" idx="1"/>
          </p:nvPr>
        </p:nvSpPr>
        <p:spPr>
          <a:xfrm>
            <a:off x="1371600" y="1752600"/>
            <a:ext cx="6237920" cy="3886200"/>
          </a:xfrm>
        </p:spPr>
        <p:txBody>
          <a:bodyPr>
            <a:normAutofit/>
          </a:bodyPr>
          <a:lstStyle/>
          <a:p>
            <a:pPr marL="457200" indent="-457200" algn="l">
              <a:buFont typeface="Arial" panose="020B0604020202020204" pitchFamily="34" charset="0"/>
              <a:buChar char="•"/>
            </a:pPr>
            <a:r>
              <a:rPr lang="en-US" sz="2400" dirty="0">
                <a:solidFill>
                  <a:schemeClr val="tx1"/>
                </a:solidFill>
                <a:latin typeface="Gill Sans MT" panose="020B0502020104020203" pitchFamily="34" charset="0"/>
              </a:rPr>
              <a:t>Repeat the pledge / payment support submission process throughout the DAY Camp 4 program</a:t>
            </a:r>
          </a:p>
          <a:p>
            <a:pPr marL="457200" indent="-457200" algn="l">
              <a:buFont typeface="Arial" panose="020B0604020202020204" pitchFamily="34" charset="0"/>
              <a:buChar char="•"/>
            </a:pPr>
            <a:r>
              <a:rPr lang="en-US" sz="2400" dirty="0">
                <a:solidFill>
                  <a:schemeClr val="tx1"/>
                </a:solidFill>
                <a:latin typeface="Gill Sans MT" panose="020B0502020104020203" pitchFamily="34" charset="0"/>
              </a:rPr>
              <a:t>Payments are made quarterly so submissions need not be more frequent than four times per year.</a:t>
            </a:r>
          </a:p>
          <a:p>
            <a:pPr marL="457200" indent="-457200" algn="l">
              <a:buFont typeface="Arial" panose="020B0604020202020204" pitchFamily="34" charset="0"/>
              <a:buChar char="•"/>
            </a:pPr>
            <a:r>
              <a:rPr lang="en-US" sz="2400" dirty="0">
                <a:solidFill>
                  <a:schemeClr val="tx1"/>
                </a:solidFill>
                <a:latin typeface="Gill Sans MT" panose="020B0502020104020203" pitchFamily="34" charset="0"/>
              </a:rPr>
              <a:t>For any questions regarding the Online Grant System, please email us at </a:t>
            </a:r>
            <a:r>
              <a:rPr lang="en-US" sz="2400" dirty="0">
                <a:latin typeface="Gill Sans MT" panose="020B0502020104020203" pitchFamily="34" charset="0"/>
                <a:hlinkClick r:id="rId17"/>
              </a:rPr>
              <a:t>Grants@hgf.org</a:t>
            </a:r>
            <a:r>
              <a:rPr lang="en-US" sz="2400" dirty="0">
                <a:latin typeface="Gill Sans MT" panose="020B0502020104020203" pitchFamily="34" charset="0"/>
              </a:rPr>
              <a:t> </a:t>
            </a:r>
          </a:p>
        </p:txBody>
      </p:sp>
    </p:spTree>
    <p:extLst>
      <p:ext uri="{BB962C8B-B14F-4D97-AF65-F5344CB8AC3E}">
        <p14:creationId xmlns:p14="http://schemas.microsoft.com/office/powerpoint/2010/main" val="3416389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81000" y="1178479"/>
            <a:ext cx="8077199" cy="5170431"/>
          </a:xfrm>
        </p:spPr>
        <p:txBody>
          <a:bodyPr>
            <a:noAutofit/>
          </a:bodyPr>
          <a:lstStyle/>
          <a:p>
            <a:pPr marL="457200" indent="-457200" algn="l">
              <a:buFont typeface="Arial" pitchFamily="34" charset="0"/>
              <a:buChar char="•"/>
            </a:pPr>
            <a:r>
              <a:rPr lang="en-US" sz="2800" dirty="0">
                <a:solidFill>
                  <a:schemeClr val="tx1"/>
                </a:solidFill>
                <a:latin typeface="Gill Sans MT" panose="020B0502020104020203" pitchFamily="34" charset="0"/>
              </a:rPr>
              <a:t>A </a:t>
            </a:r>
            <a:r>
              <a:rPr lang="en-US" sz="2800" i="1" dirty="0">
                <a:solidFill>
                  <a:schemeClr val="tx1"/>
                </a:solidFill>
                <a:latin typeface="Gill Sans MT" panose="020B0502020104020203" pitchFamily="34" charset="0"/>
              </a:rPr>
              <a:t>DAY Camp 4 </a:t>
            </a:r>
            <a:r>
              <a:rPr lang="en-US" sz="2800" dirty="0">
                <a:solidFill>
                  <a:schemeClr val="tx1"/>
                </a:solidFill>
                <a:latin typeface="Gill Sans MT" panose="020B0502020104020203" pitchFamily="34" charset="0"/>
              </a:rPr>
              <a:t>donor information form must be submitted for each donor</a:t>
            </a:r>
          </a:p>
          <a:p>
            <a:pPr marL="457200" indent="-457200" algn="l">
              <a:buFont typeface="Arial" pitchFamily="34" charset="0"/>
              <a:buChar char="•"/>
            </a:pPr>
            <a:r>
              <a:rPr lang="en-US" sz="2800" dirty="0">
                <a:solidFill>
                  <a:schemeClr val="tx1"/>
                </a:solidFill>
                <a:latin typeface="Gill Sans MT" panose="020B0502020104020203" pitchFamily="34" charset="0"/>
              </a:rPr>
              <a:t>Proof of payment of all gifts must be submitted.</a:t>
            </a:r>
          </a:p>
          <a:p>
            <a:pPr marL="457200" indent="-457200" algn="l">
              <a:buFont typeface="Arial" pitchFamily="34" charset="0"/>
              <a:buChar char="•"/>
            </a:pPr>
            <a:r>
              <a:rPr lang="en-US" sz="2800" dirty="0">
                <a:solidFill>
                  <a:schemeClr val="tx1"/>
                </a:solidFill>
                <a:latin typeface="Gill Sans MT" panose="020B0502020104020203" pitchFamily="34" charset="0"/>
              </a:rPr>
              <a:t>All submissions will be through our on-line system</a:t>
            </a:r>
          </a:p>
          <a:p>
            <a:pPr marL="457200" indent="-457200" algn="l">
              <a:buFont typeface="Arial" pitchFamily="34" charset="0"/>
              <a:buChar char="•"/>
            </a:pPr>
            <a:r>
              <a:rPr lang="en-US" sz="2800" dirty="0">
                <a:solidFill>
                  <a:schemeClr val="tx1"/>
                </a:solidFill>
                <a:latin typeface="Gill Sans MT" panose="020B0502020104020203" pitchFamily="34" charset="0"/>
              </a:rPr>
              <a:t>HGF reserves funds based receipt of documented pledges and pays out matching funds upon proof of gift payment.</a:t>
            </a:r>
          </a:p>
          <a:p>
            <a:pPr marL="457200" indent="-457200" algn="l">
              <a:buFont typeface="Arial" pitchFamily="34" charset="0"/>
              <a:buChar char="•"/>
            </a:pPr>
            <a:r>
              <a:rPr lang="en-US" sz="2800" dirty="0">
                <a:solidFill>
                  <a:schemeClr val="tx1"/>
                </a:solidFill>
                <a:latin typeface="Gill Sans MT" panose="020B0502020104020203" pitchFamily="34" charset="0"/>
              </a:rPr>
              <a:t>Be aware of timelines for submitting proof of pledges and payments (particularly 30 days after close of event window).</a:t>
            </a:r>
          </a:p>
          <a:p>
            <a:pPr marL="914400" lvl="1" indent="-457200" algn="l">
              <a:buFont typeface="Arial" pitchFamily="34" charset="0"/>
              <a:buChar char="•"/>
            </a:pPr>
            <a:endParaRPr lang="en-US" dirty="0">
              <a:solidFill>
                <a:schemeClr val="tx1"/>
              </a:solidFill>
              <a:latin typeface="Gill Sans MT" panose="020B0502020104020203" pitchFamily="34" charset="0"/>
            </a:endParaRPr>
          </a:p>
          <a:p>
            <a:pPr marL="457200" indent="-457200" algn="l">
              <a:buFont typeface="Arial" pitchFamily="34" charset="0"/>
              <a:buChar char="•"/>
            </a:pPr>
            <a:endParaRPr lang="en-US" dirty="0">
              <a:solidFill>
                <a:schemeClr val="tx1"/>
              </a:solidFill>
              <a:latin typeface="Gill Sans MT" panose="020B0502020104020203" pitchFamily="34" charset="0"/>
            </a:endParaRPr>
          </a:p>
          <a:p>
            <a:pPr marL="457200" indent="-457200" algn="l">
              <a:buFont typeface="Arial" pitchFamily="34" charset="0"/>
              <a:buChar char="•"/>
            </a:pPr>
            <a:endParaRPr lang="en-US" dirty="0">
              <a:solidFill>
                <a:schemeClr val="tx1"/>
              </a:solidFill>
              <a:latin typeface="Gill Sans MT" panose="020B0502020104020203" pitchFamily="34" charset="0"/>
            </a:endParaRPr>
          </a:p>
        </p:txBody>
      </p:sp>
      <p:pic>
        <p:nvPicPr>
          <p:cNvPr id="2" name="Picture 1"/>
          <p:cNvPicPr>
            <a:picLocks noChangeAspect="1"/>
          </p:cNvPicPr>
          <p:nvPr/>
        </p:nvPicPr>
        <p:blipFill>
          <a:blip r:embed="rId16"/>
          <a:stretch>
            <a:fillRect/>
          </a:stretch>
        </p:blipFill>
        <p:spPr>
          <a:xfrm>
            <a:off x="-2" y="394715"/>
            <a:ext cx="4038602" cy="588844"/>
          </a:xfrm>
          <a:prstGeom prst="rect">
            <a:avLst/>
          </a:prstGeom>
        </p:spPr>
      </p:pic>
      <p:sp>
        <p:nvSpPr>
          <p:cNvPr id="31" name="Subtitle 2"/>
          <p:cNvSpPr txBox="1">
            <a:spLocks/>
          </p:cNvSpPr>
          <p:nvPr/>
        </p:nvSpPr>
        <p:spPr>
          <a:xfrm>
            <a:off x="-2" y="475367"/>
            <a:ext cx="4038602" cy="508192"/>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Grant Administration:</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422050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228600" y="1178479"/>
            <a:ext cx="8762999" cy="5170431"/>
          </a:xfrm>
        </p:spPr>
        <p:txBody>
          <a:bodyPr>
            <a:noAutofit/>
          </a:bodyPr>
          <a:lstStyle/>
          <a:p>
            <a:pPr>
              <a:spcBef>
                <a:spcPts val="0"/>
              </a:spcBef>
            </a:pPr>
            <a:r>
              <a:rPr lang="en-US" b="1" dirty="0">
                <a:solidFill>
                  <a:srgbClr val="090809"/>
                </a:solidFill>
                <a:latin typeface="Gill Sans MT" panose="020B0502020104020203" pitchFamily="34" charset="0"/>
                <a:cs typeface="Aharoni" pitchFamily="2" charset="-79"/>
              </a:rPr>
              <a:t>Find today’s information on </a:t>
            </a:r>
            <a:r>
              <a:rPr lang="en-US" b="1" i="1" dirty="0">
                <a:solidFill>
                  <a:srgbClr val="090809"/>
                </a:solidFill>
                <a:latin typeface="Gill Sans MT" panose="020B0502020104020203" pitchFamily="34" charset="0"/>
                <a:cs typeface="Aharoni" pitchFamily="2" charset="-79"/>
              </a:rPr>
              <a:t>J</a:t>
            </a:r>
            <a:r>
              <a:rPr lang="en-US" b="1" dirty="0">
                <a:solidFill>
                  <a:srgbClr val="090809"/>
                </a:solidFill>
                <a:latin typeface="Gill Sans MT" panose="020B0502020104020203" pitchFamily="34" charset="0"/>
                <a:cs typeface="Aharoni" pitchFamily="2" charset="-79"/>
              </a:rPr>
              <a:t>Camp180.org</a:t>
            </a:r>
            <a:endParaRPr lang="en-US" sz="2000" b="1" dirty="0">
              <a:solidFill>
                <a:srgbClr val="090809"/>
              </a:solidFill>
              <a:latin typeface="Gill Sans MT" panose="020B0502020104020203" pitchFamily="34" charset="0"/>
              <a:cs typeface="Aharoni" pitchFamily="2" charset="-79"/>
            </a:endParaRPr>
          </a:p>
        </p:txBody>
      </p:sp>
      <p:pic>
        <p:nvPicPr>
          <p:cNvPr id="2" name="Picture 1"/>
          <p:cNvPicPr>
            <a:picLocks noChangeAspect="1"/>
          </p:cNvPicPr>
          <p:nvPr/>
        </p:nvPicPr>
        <p:blipFill>
          <a:blip r:embed="rId16"/>
          <a:stretch>
            <a:fillRect/>
          </a:stretch>
        </p:blipFill>
        <p:spPr>
          <a:xfrm>
            <a:off x="4407" y="394716"/>
            <a:ext cx="2129193" cy="588844"/>
          </a:xfrm>
          <a:prstGeom prst="rect">
            <a:avLst/>
          </a:prstGeom>
        </p:spPr>
      </p:pic>
      <p:sp>
        <p:nvSpPr>
          <p:cNvPr id="31" name="Subtitle 2"/>
          <p:cNvSpPr txBox="1">
            <a:spLocks/>
          </p:cNvSpPr>
          <p:nvPr/>
        </p:nvSpPr>
        <p:spPr>
          <a:xfrm>
            <a:off x="22942" y="454767"/>
            <a:ext cx="3151138"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Follow-up:</a:t>
            </a:r>
          </a:p>
          <a:p>
            <a:pPr algn="l"/>
            <a:endParaRPr lang="en-US" sz="1400" spc="300" dirty="0">
              <a:solidFill>
                <a:schemeClr val="bg2"/>
              </a:solidFill>
              <a:latin typeface="Arial"/>
              <a:cs typeface="Arial"/>
            </a:endParaRPr>
          </a:p>
        </p:txBody>
      </p:sp>
      <p:pic>
        <p:nvPicPr>
          <p:cNvPr id="3" name="Picture 2">
            <a:extLst>
              <a:ext uri="{FF2B5EF4-FFF2-40B4-BE49-F238E27FC236}">
                <a16:creationId xmlns:a16="http://schemas.microsoft.com/office/drawing/2014/main" id="{48364A48-B751-4139-B0FF-3E87141CC62F}"/>
              </a:ext>
            </a:extLst>
          </p:cNvPr>
          <p:cNvPicPr>
            <a:picLocks noChangeAspect="1"/>
          </p:cNvPicPr>
          <p:nvPr/>
        </p:nvPicPr>
        <p:blipFill>
          <a:blip r:embed="rId17"/>
          <a:stretch>
            <a:fillRect/>
          </a:stretch>
        </p:blipFill>
        <p:spPr>
          <a:xfrm>
            <a:off x="980948" y="1783583"/>
            <a:ext cx="7786696" cy="4050505"/>
          </a:xfrm>
          <a:prstGeom prst="rect">
            <a:avLst/>
          </a:prstGeom>
        </p:spPr>
      </p:pic>
    </p:spTree>
    <p:extLst>
      <p:ext uri="{BB962C8B-B14F-4D97-AF65-F5344CB8AC3E}">
        <p14:creationId xmlns:p14="http://schemas.microsoft.com/office/powerpoint/2010/main" val="3758404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800" y="1371600"/>
            <a:ext cx="4267200" cy="4981897"/>
          </a:xfrm>
        </p:spPr>
        <p:txBody>
          <a:bodyPr>
            <a:noAutofit/>
          </a:bodyPr>
          <a:lstStyle/>
          <a:p>
            <a:pPr algn="l"/>
            <a:r>
              <a:rPr lang="en-US" sz="1600" dirty="0">
                <a:solidFill>
                  <a:schemeClr val="tx1"/>
                </a:solidFill>
                <a:latin typeface="Gill Sans MT" panose="020B0502020104020203" pitchFamily="34" charset="0"/>
              </a:rPr>
              <a:t>Can the Campaign be larger than $140,000? </a:t>
            </a: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br>
              <a:rPr lang="en-US" sz="1600" dirty="0">
                <a:solidFill>
                  <a:schemeClr val="tx1"/>
                </a:solidFill>
                <a:latin typeface="Gill Sans MT" panose="020B0502020104020203" pitchFamily="34" charset="0"/>
              </a:rPr>
            </a:br>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r>
              <a:rPr lang="en-US" sz="1600" dirty="0">
                <a:solidFill>
                  <a:schemeClr val="tx1"/>
                </a:solidFill>
                <a:latin typeface="Gill Sans MT" panose="020B0502020104020203" pitchFamily="34" charset="0"/>
              </a:rPr>
              <a:t>Can a few major donors fulfill the whole campaign quickly? </a:t>
            </a: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p:txBody>
      </p:sp>
      <p:pic>
        <p:nvPicPr>
          <p:cNvPr id="2" name="Picture 1"/>
          <p:cNvPicPr>
            <a:picLocks noChangeAspect="1"/>
          </p:cNvPicPr>
          <p:nvPr/>
        </p:nvPicPr>
        <p:blipFill>
          <a:blip r:embed="rId16"/>
          <a:stretch>
            <a:fillRect/>
          </a:stretch>
        </p:blipFill>
        <p:spPr>
          <a:xfrm>
            <a:off x="0" y="381000"/>
            <a:ext cx="20574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371600"/>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Yes.  We ask that you be careful of how you describe the matching pool to donors.  </a:t>
            </a:r>
          </a:p>
          <a:p>
            <a:pPr algn="l"/>
            <a:r>
              <a:rPr lang="en-US" sz="1600" dirty="0">
                <a:solidFill>
                  <a:schemeClr val="tx1"/>
                </a:solidFill>
              </a:rPr>
              <a:t>Only the first $35,000 of large gifts is matched.  If your campaign brings in three gifts of $50,0000, you will earn $35,000 from JCamp180 – a match of $11,667 to each gift.  If you get a 4</a:t>
            </a:r>
            <a:r>
              <a:rPr lang="en-US" sz="1600" baseline="30000" dirty="0">
                <a:solidFill>
                  <a:schemeClr val="tx1"/>
                </a:solidFill>
              </a:rPr>
              <a:t>th</a:t>
            </a:r>
            <a:r>
              <a:rPr lang="en-US" sz="1600" dirty="0">
                <a:solidFill>
                  <a:schemeClr val="tx1"/>
                </a:solidFill>
              </a:rPr>
              <a:t> gift of $50,000 you will still only earn $35,000 from JCamp180</a:t>
            </a:r>
          </a:p>
          <a:p>
            <a:pPr algn="l"/>
            <a:endParaRPr lang="en-US" sz="1600" dirty="0">
              <a:solidFill>
                <a:schemeClr val="tx1"/>
              </a:solidFill>
            </a:endParaRPr>
          </a:p>
          <a:p>
            <a:pPr algn="l"/>
            <a:endParaRPr lang="en-US" sz="1600" dirty="0">
              <a:solidFill>
                <a:schemeClr val="tx1"/>
              </a:solidFill>
            </a:endParaRPr>
          </a:p>
          <a:p>
            <a:pPr algn="l"/>
            <a:r>
              <a:rPr lang="en-US" sz="1600" dirty="0">
                <a:solidFill>
                  <a:schemeClr val="tx1"/>
                </a:solidFill>
              </a:rPr>
              <a:t>Yes.  You need a minimum of 3 gifts of $35,000 each to earn the entire $35,000 from JCamp180.  </a:t>
            </a:r>
          </a:p>
          <a:p>
            <a:pPr algn="l"/>
            <a:endParaRPr lang="en-US" sz="1600" dirty="0">
              <a:solidFill>
                <a:schemeClr val="tx1"/>
              </a:solidFill>
            </a:endParaRPr>
          </a:p>
          <a:p>
            <a:pPr algn="l"/>
            <a:r>
              <a:rPr lang="en-US" sz="1600" dirty="0">
                <a:solidFill>
                  <a:schemeClr val="tx1"/>
                </a:solidFill>
              </a:rPr>
              <a:t>At the other extreme, you need 42 gifts at the minimum match level of $2,500 to earn the maximum JCamp180 match of $35,000.</a:t>
            </a:r>
          </a:p>
        </p:txBody>
      </p:sp>
    </p:spTree>
    <p:extLst>
      <p:ext uri="{BB962C8B-B14F-4D97-AF65-F5344CB8AC3E}">
        <p14:creationId xmlns:p14="http://schemas.microsoft.com/office/powerpoint/2010/main" val="2885006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798" y="1397550"/>
            <a:ext cx="4267200" cy="4981897"/>
          </a:xfrm>
        </p:spPr>
        <p:txBody>
          <a:bodyPr>
            <a:noAutofit/>
          </a:bodyPr>
          <a:lstStyle/>
          <a:p>
            <a:pPr algn="l"/>
            <a:r>
              <a:rPr lang="en-US" sz="1600" dirty="0">
                <a:solidFill>
                  <a:schemeClr val="tx1"/>
                </a:solidFill>
                <a:latin typeface="Gill Sans MT" panose="020B0502020104020203" pitchFamily="34" charset="0"/>
              </a:rPr>
              <a:t>Why should we seek (and submit documentation for) more than the minimum number of pledges?</a:t>
            </a: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endParaRPr lang="en-US" sz="1600" dirty="0">
              <a:solidFill>
                <a:schemeClr val="tx1"/>
              </a:solidFill>
              <a:latin typeface="Gill Sans MT" panose="020B0502020104020203" pitchFamily="34" charset="0"/>
            </a:endParaRPr>
          </a:p>
          <a:p>
            <a:pPr algn="l"/>
            <a:r>
              <a:rPr lang="en-US" sz="1600" dirty="0">
                <a:solidFill>
                  <a:schemeClr val="tx1"/>
                </a:solidFill>
                <a:latin typeface="Gill Sans MT" panose="020B0502020104020203" pitchFamily="34" charset="0"/>
              </a:rPr>
              <a:t>Should we be concerned about the timing of submitting pledges </a:t>
            </a:r>
            <a:r>
              <a:rPr lang="en-US" sz="1600">
                <a:solidFill>
                  <a:schemeClr val="tx1"/>
                </a:solidFill>
                <a:latin typeface="Gill Sans MT" panose="020B0502020104020203" pitchFamily="34" charset="0"/>
              </a:rPr>
              <a:t>to </a:t>
            </a:r>
            <a:r>
              <a:rPr lang="en-US" sz="1600" i="1">
                <a:solidFill>
                  <a:schemeClr val="tx1"/>
                </a:solidFill>
                <a:latin typeface="Gill Sans MT" panose="020B0502020104020203" pitchFamily="34" charset="0"/>
              </a:rPr>
              <a:t>J</a:t>
            </a:r>
            <a:r>
              <a:rPr lang="en-US" sz="1600">
                <a:solidFill>
                  <a:schemeClr val="tx1"/>
                </a:solidFill>
                <a:latin typeface="Gill Sans MT" panose="020B0502020104020203" pitchFamily="34" charset="0"/>
              </a:rPr>
              <a:t>Camp 180</a:t>
            </a:r>
            <a:r>
              <a:rPr lang="en-US" sz="1600" dirty="0">
                <a:solidFill>
                  <a:schemeClr val="tx1"/>
                </a:solidFill>
                <a:latin typeface="Gill Sans MT" panose="020B0502020104020203" pitchFamily="34" charset="0"/>
              </a:rPr>
              <a:t>?</a:t>
            </a:r>
          </a:p>
          <a:p>
            <a:pPr algn="l"/>
            <a:endParaRPr lang="en-US" sz="1600" dirty="0">
              <a:solidFill>
                <a:schemeClr val="tx1"/>
              </a:solidFill>
              <a:latin typeface="Gill Sans MT" panose="020B0502020104020203" pitchFamily="34" charset="0"/>
            </a:endParaRPr>
          </a:p>
        </p:txBody>
      </p:sp>
      <p:pic>
        <p:nvPicPr>
          <p:cNvPr id="2" name="Picture 1"/>
          <p:cNvPicPr>
            <a:picLocks noChangeAspect="1"/>
          </p:cNvPicPr>
          <p:nvPr/>
        </p:nvPicPr>
        <p:blipFill>
          <a:blip r:embed="rId16"/>
          <a:stretch>
            <a:fillRect/>
          </a:stretch>
        </p:blipFill>
        <p:spPr>
          <a:xfrm>
            <a:off x="0" y="381000"/>
            <a:ext cx="20574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371600"/>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600" dirty="0">
                <a:solidFill>
                  <a:schemeClr val="tx1"/>
                </a:solidFill>
              </a:rPr>
              <a:t>Life happens.  Sometimes pledges made with the best of intentions cannot be paid by the end of our campaign.  By submitting documentation for more than the minimum required number of grants, you assure that if one or two do not get paid, you will still receive sufficient gifts to qualify for the entire JCamp180 match.  YOU CANNOT REPLACE A PLEDGE after the 6/30/2019 deadline, so make sure you have submitted enough pledges to cover all our funds. </a:t>
            </a:r>
          </a:p>
          <a:p>
            <a:pPr algn="l"/>
            <a:endParaRPr lang="en-US" sz="1600" dirty="0">
              <a:solidFill>
                <a:schemeClr val="tx1"/>
              </a:solidFill>
            </a:endParaRPr>
          </a:p>
          <a:p>
            <a:pPr algn="l"/>
            <a:r>
              <a:rPr lang="en-US" sz="1600" dirty="0">
                <a:solidFill>
                  <a:schemeClr val="tx1"/>
                </a:solidFill>
              </a:rPr>
              <a:t>You should work with your donors so they do not submit a pledge until they are fully committed to fulfill that pledge.  Pledges must be signed and dated after July 1, 2018 and before June 30, 2019.  We ask that you submit pledges within 30 days after they are received so we properly reserve matching funds.  </a:t>
            </a:r>
            <a:r>
              <a:rPr lang="en-US" sz="1600" u="sng" dirty="0">
                <a:solidFill>
                  <a:schemeClr val="tx1"/>
                </a:solidFill>
              </a:rPr>
              <a:t>All pledges must be submitted by July 31, 2019.</a:t>
            </a:r>
          </a:p>
        </p:txBody>
      </p:sp>
    </p:spTree>
    <p:extLst>
      <p:ext uri="{BB962C8B-B14F-4D97-AF65-F5344CB8AC3E}">
        <p14:creationId xmlns:p14="http://schemas.microsoft.com/office/powerpoint/2010/main" val="2189639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pic>
        <p:nvPicPr>
          <p:cNvPr id="2" name="Picture 1"/>
          <p:cNvPicPr>
            <a:picLocks noChangeAspect="1"/>
          </p:cNvPicPr>
          <p:nvPr/>
        </p:nvPicPr>
        <p:blipFill>
          <a:blip r:embed="rId16"/>
          <a:stretch>
            <a:fillRect/>
          </a:stretch>
        </p:blipFill>
        <p:spPr>
          <a:xfrm>
            <a:off x="0" y="381000"/>
            <a:ext cx="3048000" cy="602559"/>
          </a:xfrm>
          <a:prstGeom prst="rect">
            <a:avLst/>
          </a:prstGeom>
        </p:spPr>
      </p:pic>
      <p:sp>
        <p:nvSpPr>
          <p:cNvPr id="31" name="Subtitle 2"/>
          <p:cNvSpPr txBox="1">
            <a:spLocks/>
          </p:cNvSpPr>
          <p:nvPr/>
        </p:nvSpPr>
        <p:spPr>
          <a:xfrm>
            <a:off x="-20595" y="476543"/>
            <a:ext cx="3751082" cy="4687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Your Questions:</a:t>
            </a:r>
          </a:p>
          <a:p>
            <a:pPr algn="l"/>
            <a:endParaRPr lang="en-US" sz="1400" spc="300" dirty="0">
              <a:solidFill>
                <a:schemeClr val="bg2"/>
              </a:solidFill>
              <a:latin typeface="Arial"/>
              <a:cs typeface="Arial"/>
            </a:endParaRPr>
          </a:p>
        </p:txBody>
      </p:sp>
      <p:sp>
        <p:nvSpPr>
          <p:cNvPr id="24" name="Subtitle 2"/>
          <p:cNvSpPr txBox="1">
            <a:spLocks/>
          </p:cNvSpPr>
          <p:nvPr/>
        </p:nvSpPr>
        <p:spPr>
          <a:xfrm>
            <a:off x="4571998" y="1371600"/>
            <a:ext cx="4419602" cy="496002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1600" dirty="0">
              <a:solidFill>
                <a:schemeClr val="tx1"/>
              </a:solidFill>
            </a:endParaRPr>
          </a:p>
        </p:txBody>
      </p:sp>
      <p:sp>
        <p:nvSpPr>
          <p:cNvPr id="3" name="TextBox 2"/>
          <p:cNvSpPr txBox="1"/>
          <p:nvPr/>
        </p:nvSpPr>
        <p:spPr>
          <a:xfrm>
            <a:off x="1676400" y="2514601"/>
            <a:ext cx="5922115" cy="1200329"/>
          </a:xfrm>
          <a:prstGeom prst="rect">
            <a:avLst/>
          </a:prstGeom>
          <a:noFill/>
        </p:spPr>
        <p:txBody>
          <a:bodyPr wrap="square" rtlCol="0">
            <a:spAutoFit/>
          </a:bodyPr>
          <a:lstStyle/>
          <a:p>
            <a:pPr algn="ctr"/>
            <a:r>
              <a:rPr lang="en-US" sz="7200" dirty="0"/>
              <a:t>QUESTIONS?</a:t>
            </a:r>
          </a:p>
        </p:txBody>
      </p:sp>
    </p:spTree>
    <p:extLst>
      <p:ext uri="{BB962C8B-B14F-4D97-AF65-F5344CB8AC3E}">
        <p14:creationId xmlns:p14="http://schemas.microsoft.com/office/powerpoint/2010/main" val="369151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1447800" y="1784435"/>
            <a:ext cx="5945508" cy="4127327"/>
          </a:xfrm>
        </p:spPr>
        <p:txBody>
          <a:bodyPr>
            <a:noAutofit/>
          </a:bodyPr>
          <a:lstStyle/>
          <a:p>
            <a:pPr algn="l">
              <a:lnSpc>
                <a:spcPct val="130000"/>
              </a:lnSpc>
            </a:pPr>
            <a:endParaRPr lang="en-US" sz="2000" b="1" dirty="0">
              <a:solidFill>
                <a:srgbClr val="090809"/>
              </a:solidFill>
              <a:latin typeface="Gill Sans MT" panose="020B0502020104020203" pitchFamily="34" charset="0"/>
              <a:cs typeface="Aharoni" pitchFamily="2" charset="-79"/>
            </a:endParaRPr>
          </a:p>
          <a:p>
            <a:pPr algn="l">
              <a:lnSpc>
                <a:spcPct val="130000"/>
              </a:lnSpc>
            </a:pPr>
            <a:endParaRPr lang="en-US" sz="2000" b="1" dirty="0">
              <a:solidFill>
                <a:srgbClr val="090809"/>
              </a:solidFill>
              <a:latin typeface="Gill Sans MT" panose="020B0502020104020203" pitchFamily="34" charset="0"/>
              <a:cs typeface="Aharoni" pitchFamily="2" charset="-79"/>
            </a:endParaRPr>
          </a:p>
          <a:p>
            <a:pPr algn="l">
              <a:lnSpc>
                <a:spcPct val="130000"/>
              </a:lnSpc>
            </a:pPr>
            <a:r>
              <a:rPr lang="en-US" sz="1600" b="1" dirty="0">
                <a:solidFill>
                  <a:srgbClr val="090809"/>
                </a:solidFill>
                <a:latin typeface="Gill Sans MT" panose="020B0502020104020203" pitchFamily="34" charset="0"/>
                <a:cs typeface="Aharoni" pitchFamily="2" charset="-79"/>
              </a:rPr>
              <a:t>	</a:t>
            </a:r>
          </a:p>
          <a:p>
            <a:pPr algn="l">
              <a:lnSpc>
                <a:spcPct val="130000"/>
              </a:lnSpc>
            </a:pPr>
            <a:r>
              <a:rPr lang="en-US" sz="1600" b="1" dirty="0">
                <a:solidFill>
                  <a:srgbClr val="090809"/>
                </a:solidFill>
                <a:latin typeface="Gill Sans MT" panose="020B0502020104020203" pitchFamily="34" charset="0"/>
                <a:cs typeface="Aharoni" pitchFamily="2" charset="-79"/>
              </a:rPr>
              <a:t>	Mark Gold		Kate Rodowicz</a:t>
            </a:r>
            <a:br>
              <a:rPr lang="en-US" sz="1600" b="1" dirty="0">
                <a:solidFill>
                  <a:srgbClr val="090809"/>
                </a:solidFill>
                <a:latin typeface="Gill Sans MT" panose="020B0502020104020203" pitchFamily="34" charset="0"/>
                <a:cs typeface="Aharoni" pitchFamily="2" charset="-79"/>
              </a:rPr>
            </a:br>
            <a:r>
              <a:rPr lang="en-US" sz="1600" b="1" dirty="0">
                <a:solidFill>
                  <a:srgbClr val="090809"/>
                </a:solidFill>
                <a:latin typeface="Gill Sans MT" panose="020B0502020104020203" pitchFamily="34" charset="0"/>
                <a:cs typeface="Aharoni" pitchFamily="2" charset="-79"/>
              </a:rPr>
              <a:t>	Director, </a:t>
            </a:r>
            <a:r>
              <a:rPr lang="en-US" sz="1600" b="1" i="1" dirty="0">
                <a:solidFill>
                  <a:srgbClr val="090809"/>
                </a:solidFill>
                <a:latin typeface="Gill Sans MT" panose="020B0502020104020203" pitchFamily="34" charset="0"/>
                <a:cs typeface="Aharoni" pitchFamily="2" charset="-79"/>
              </a:rPr>
              <a:t>J</a:t>
            </a:r>
            <a:r>
              <a:rPr lang="en-US" sz="1600" b="1" dirty="0">
                <a:solidFill>
                  <a:srgbClr val="090809"/>
                </a:solidFill>
                <a:latin typeface="Gill Sans MT" panose="020B0502020104020203" pitchFamily="34" charset="0"/>
                <a:cs typeface="Aharoni" pitchFamily="2" charset="-79"/>
              </a:rPr>
              <a:t>Camp 180  	Grants Administrator  </a:t>
            </a:r>
            <a:br>
              <a:rPr lang="en-US" sz="1600" b="1" dirty="0">
                <a:solidFill>
                  <a:srgbClr val="090809"/>
                </a:solidFill>
                <a:latin typeface="Gill Sans MT" panose="020B0502020104020203" pitchFamily="34" charset="0"/>
                <a:cs typeface="Aharoni" pitchFamily="2" charset="-79"/>
              </a:rPr>
            </a:br>
            <a:r>
              <a:rPr lang="en-US" sz="1600" b="1" dirty="0">
                <a:solidFill>
                  <a:srgbClr val="090809"/>
                </a:solidFill>
                <a:latin typeface="Gill Sans MT" panose="020B0502020104020203" pitchFamily="34" charset="0"/>
                <a:cs typeface="Aharoni" pitchFamily="2" charset="-79"/>
              </a:rPr>
              <a:t>	</a:t>
            </a:r>
            <a:r>
              <a:rPr lang="en-US" sz="1600" b="1" dirty="0">
                <a:solidFill>
                  <a:srgbClr val="090809"/>
                </a:solidFill>
                <a:latin typeface="Gill Sans MT" panose="020B0502020104020203" pitchFamily="34" charset="0"/>
                <a:cs typeface="Aharoni" pitchFamily="2" charset="-79"/>
                <a:hlinkClick r:id="rId16"/>
              </a:rPr>
              <a:t>Mark@hgf.org</a:t>
            </a:r>
            <a:r>
              <a:rPr lang="en-US" sz="1600" b="1" dirty="0">
                <a:solidFill>
                  <a:srgbClr val="090809"/>
                </a:solidFill>
                <a:latin typeface="Gill Sans MT" panose="020B0502020104020203" pitchFamily="34" charset="0"/>
                <a:cs typeface="Aharoni" pitchFamily="2" charset="-79"/>
              </a:rPr>
              <a:t>		</a:t>
            </a:r>
            <a:r>
              <a:rPr lang="en-US" sz="1600" b="1" dirty="0">
                <a:solidFill>
                  <a:srgbClr val="090809"/>
                </a:solidFill>
                <a:latin typeface="Gill Sans MT" panose="020B0502020104020203" pitchFamily="34" charset="0"/>
                <a:cs typeface="Aharoni" pitchFamily="2" charset="-79"/>
                <a:hlinkClick r:id="rId17"/>
              </a:rPr>
              <a:t>Grants@hgf.org</a:t>
            </a:r>
            <a:br>
              <a:rPr lang="en-US" sz="1600" b="1" dirty="0">
                <a:solidFill>
                  <a:srgbClr val="090809"/>
                </a:solidFill>
                <a:latin typeface="Gill Sans MT" panose="020B0502020104020203" pitchFamily="34" charset="0"/>
                <a:cs typeface="Aharoni" pitchFamily="2" charset="-79"/>
              </a:rPr>
            </a:br>
            <a:r>
              <a:rPr lang="en-US" sz="1600" b="1" dirty="0">
                <a:solidFill>
                  <a:srgbClr val="090809"/>
                </a:solidFill>
                <a:latin typeface="Gill Sans MT" panose="020B0502020104020203" pitchFamily="34" charset="0"/>
                <a:cs typeface="Aharoni" pitchFamily="2" charset="-79"/>
              </a:rPr>
              <a:t>	413-276-0777 		413-276-0700 X2</a:t>
            </a:r>
            <a:br>
              <a:rPr lang="en-US" sz="1600" b="1" dirty="0">
                <a:solidFill>
                  <a:srgbClr val="090809"/>
                </a:solidFill>
                <a:latin typeface="Gill Sans MT" panose="020B0502020104020203" pitchFamily="34" charset="0"/>
                <a:cs typeface="Aharoni" pitchFamily="2" charset="-79"/>
              </a:rPr>
            </a:br>
            <a:r>
              <a:rPr lang="en-US" sz="1600" b="1" dirty="0">
                <a:solidFill>
                  <a:srgbClr val="090809"/>
                </a:solidFill>
                <a:latin typeface="Gill Sans MT" panose="020B0502020104020203" pitchFamily="34" charset="0"/>
                <a:cs typeface="Aharoni" pitchFamily="2" charset="-79"/>
              </a:rPr>
              <a:t>			</a:t>
            </a:r>
          </a:p>
        </p:txBody>
      </p:sp>
      <p:pic>
        <p:nvPicPr>
          <p:cNvPr id="2" name="Picture 1"/>
          <p:cNvPicPr>
            <a:picLocks noChangeAspect="1"/>
          </p:cNvPicPr>
          <p:nvPr/>
        </p:nvPicPr>
        <p:blipFill>
          <a:blip r:embed="rId18"/>
          <a:stretch>
            <a:fillRect/>
          </a:stretch>
        </p:blipFill>
        <p:spPr>
          <a:xfrm>
            <a:off x="57402" y="173030"/>
            <a:ext cx="4928883" cy="918472"/>
          </a:xfrm>
          <a:prstGeom prst="rect">
            <a:avLst/>
          </a:prstGeom>
        </p:spPr>
      </p:pic>
      <p:sp>
        <p:nvSpPr>
          <p:cNvPr id="31" name="Subtitle 2"/>
          <p:cNvSpPr txBox="1">
            <a:spLocks/>
          </p:cNvSpPr>
          <p:nvPr/>
        </p:nvSpPr>
        <p:spPr>
          <a:xfrm>
            <a:off x="131010" y="238271"/>
            <a:ext cx="4704691" cy="9184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Donate at Your Camp 4</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Information Session</a:t>
            </a:r>
          </a:p>
          <a:p>
            <a:pPr algn="l"/>
            <a:endParaRPr lang="en-US" sz="1400" spc="300" dirty="0">
              <a:solidFill>
                <a:schemeClr val="bg2"/>
              </a:solidFill>
              <a:latin typeface="Arial"/>
              <a:cs typeface="Arial"/>
            </a:endParaRPr>
          </a:p>
        </p:txBody>
      </p:sp>
      <p:sp>
        <p:nvSpPr>
          <p:cNvPr id="4" name="Rectangle 3"/>
          <p:cNvSpPr/>
          <p:nvPr/>
        </p:nvSpPr>
        <p:spPr>
          <a:xfrm>
            <a:off x="3294119" y="1657541"/>
            <a:ext cx="2404826" cy="594202"/>
          </a:xfrm>
          <a:prstGeom prst="rect">
            <a:avLst/>
          </a:prstGeom>
        </p:spPr>
        <p:txBody>
          <a:bodyPr wrap="none">
            <a:spAutoFit/>
          </a:bodyPr>
          <a:lstStyle/>
          <a:p>
            <a:pPr lvl="0" algn="ctr">
              <a:lnSpc>
                <a:spcPct val="130000"/>
              </a:lnSpc>
              <a:spcBef>
                <a:spcPct val="20000"/>
              </a:spcBef>
            </a:pPr>
            <a:r>
              <a:rPr lang="en-US" sz="2800" b="1" dirty="0">
                <a:solidFill>
                  <a:srgbClr val="090809"/>
                </a:solidFill>
                <a:latin typeface="Helvetica 65 Medium"/>
                <a:cs typeface="Aharoni" pitchFamily="2" charset="-79"/>
              </a:rPr>
              <a:t>July 17, 2018</a:t>
            </a:r>
          </a:p>
        </p:txBody>
      </p:sp>
    </p:spTree>
    <p:extLst>
      <p:ext uri="{BB962C8B-B14F-4D97-AF65-F5344CB8AC3E}">
        <p14:creationId xmlns:p14="http://schemas.microsoft.com/office/powerpoint/2010/main" val="33589483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457200" y="1728990"/>
            <a:ext cx="8310444" cy="3926921"/>
          </a:xfrm>
        </p:spPr>
        <p:txBody>
          <a:bodyPr>
            <a:noAutofit/>
          </a:bodyPr>
          <a:lstStyle/>
          <a:p>
            <a:pPr algn="l">
              <a:lnSpc>
                <a:spcPct val="130000"/>
              </a:lnSpc>
            </a:pPr>
            <a:endParaRPr lang="en-US" sz="1400" dirty="0">
              <a:solidFill>
                <a:schemeClr val="tx1"/>
              </a:solidFill>
              <a:latin typeface="Gill Sans MT" panose="020B0502020104020203" pitchFamily="34" charset="0"/>
            </a:endParaRPr>
          </a:p>
          <a:p>
            <a:pPr algn="l">
              <a:lnSpc>
                <a:spcPct val="130000"/>
              </a:lnSpc>
            </a:pPr>
            <a:r>
              <a:rPr lang="en-US" dirty="0">
                <a:solidFill>
                  <a:schemeClr val="tx1"/>
                </a:solidFill>
                <a:latin typeface="Gill Sans MT" panose="020B0502020104020203" pitchFamily="34" charset="0"/>
              </a:rPr>
              <a:t>The purpose of the DAY4 Matching Grant is to grow each camp’s base of </a:t>
            </a:r>
            <a:r>
              <a:rPr lang="en-US" b="1" dirty="0">
                <a:solidFill>
                  <a:schemeClr val="tx1"/>
                </a:solidFill>
                <a:latin typeface="Gill Sans MT" panose="020B0502020104020203" pitchFamily="34" charset="0"/>
              </a:rPr>
              <a:t>major</a:t>
            </a:r>
            <a:r>
              <a:rPr lang="en-US" dirty="0">
                <a:solidFill>
                  <a:schemeClr val="tx1"/>
                </a:solidFill>
                <a:latin typeface="Gill Sans MT" panose="020B0502020104020203" pitchFamily="34" charset="0"/>
              </a:rPr>
              <a:t> donors by securing gifts of $2,500 or higher to meet the campaign goal of $140,000 to be used exclusively for day camp improvements.</a:t>
            </a:r>
          </a:p>
        </p:txBody>
      </p:sp>
      <p:pic>
        <p:nvPicPr>
          <p:cNvPr id="2" name="Picture 1"/>
          <p:cNvPicPr>
            <a:picLocks noChangeAspect="1"/>
          </p:cNvPicPr>
          <p:nvPr/>
        </p:nvPicPr>
        <p:blipFill>
          <a:blip r:embed="rId16"/>
          <a:stretch>
            <a:fillRect/>
          </a:stretch>
        </p:blipFill>
        <p:spPr>
          <a:xfrm>
            <a:off x="-6131" y="411650"/>
            <a:ext cx="3157268" cy="840834"/>
          </a:xfrm>
          <a:prstGeom prst="rect">
            <a:avLst/>
          </a:prstGeom>
        </p:spPr>
      </p:pic>
      <p:sp>
        <p:nvSpPr>
          <p:cNvPr id="31" name="Subtitle 2"/>
          <p:cNvSpPr txBox="1">
            <a:spLocks/>
          </p:cNvSpPr>
          <p:nvPr/>
        </p:nvSpPr>
        <p:spPr>
          <a:xfrm>
            <a:off x="-1" y="475367"/>
            <a:ext cx="3151138" cy="9367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DAY4 Overview</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009185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alphaModFix amt="50000"/>
          </a:blip>
          <a:stretch>
            <a:fillRect/>
          </a:stretch>
        </p:blipFill>
        <p:spPr>
          <a:xfrm>
            <a:off x="3267641" y="-288212"/>
            <a:ext cx="6416398" cy="7052877"/>
          </a:xfrm>
          <a:prstGeom prst="rect">
            <a:avLst/>
          </a:prstGeom>
          <a:noFill/>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4"/>
          <a:stretch>
            <a:fillRect/>
          </a:stretch>
        </p:blipFill>
        <p:spPr>
          <a:xfrm>
            <a:off x="5619689" y="6275702"/>
            <a:ext cx="3147955" cy="146417"/>
          </a:xfrm>
          <a:prstGeom prst="rect">
            <a:avLst/>
          </a:prstGeom>
        </p:spPr>
      </p:pic>
      <p:pic>
        <p:nvPicPr>
          <p:cNvPr id="2" name="Picture 1"/>
          <p:cNvPicPr>
            <a:picLocks noChangeAspect="1"/>
          </p:cNvPicPr>
          <p:nvPr/>
        </p:nvPicPr>
        <p:blipFill>
          <a:blip r:embed="rId15"/>
          <a:stretch>
            <a:fillRect/>
          </a:stretch>
        </p:blipFill>
        <p:spPr>
          <a:xfrm>
            <a:off x="-1" y="387223"/>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Day 4</a:t>
            </a:r>
            <a:br>
              <a:rPr lang="en-US" sz="2400" b="1" spc="300" dirty="0">
                <a:solidFill>
                  <a:schemeClr val="bg2"/>
                </a:solidFill>
                <a:latin typeface="Gill Sans MT"/>
                <a:cs typeface="Gill Sans MT"/>
              </a:rPr>
            </a:br>
            <a:r>
              <a:rPr lang="en-US" sz="2400" b="1" spc="300" dirty="0">
                <a:solidFill>
                  <a:schemeClr val="bg2"/>
                </a:solidFill>
                <a:latin typeface="Gill Sans MT"/>
                <a:cs typeface="Gill Sans MT"/>
              </a:rPr>
              <a:t>Program Summary:</a:t>
            </a:r>
          </a:p>
          <a:p>
            <a:pPr algn="l"/>
            <a:endParaRPr lang="en-US" sz="1400" spc="300" dirty="0">
              <a:solidFill>
                <a:schemeClr val="bg2"/>
              </a:solidFill>
              <a:latin typeface="Arial"/>
              <a:cs typeface="Arial"/>
            </a:endParaRPr>
          </a:p>
        </p:txBody>
      </p:sp>
      <p:graphicFrame>
        <p:nvGraphicFramePr>
          <p:cNvPr id="28" name="Chart 27"/>
          <p:cNvGraphicFramePr/>
          <p:nvPr>
            <p:extLst>
              <p:ext uri="{D42A27DB-BD31-4B8C-83A1-F6EECF244321}">
                <p14:modId xmlns:p14="http://schemas.microsoft.com/office/powerpoint/2010/main" val="1355073729"/>
              </p:ext>
            </p:extLst>
          </p:nvPr>
        </p:nvGraphicFramePr>
        <p:xfrm>
          <a:off x="381000" y="1553863"/>
          <a:ext cx="8130279" cy="2789537"/>
        </p:xfrm>
        <a:graphic>
          <a:graphicData uri="http://schemas.openxmlformats.org/drawingml/2006/chart">
            <c:chart xmlns:c="http://schemas.openxmlformats.org/drawingml/2006/chart" xmlns:r="http://schemas.openxmlformats.org/officeDocument/2006/relationships" r:id="rId16"/>
          </a:graphicData>
        </a:graphic>
      </p:graphicFrame>
      <p:sp>
        <p:nvSpPr>
          <p:cNvPr id="29" name="Rectangle 28"/>
          <p:cNvSpPr/>
          <p:nvPr/>
        </p:nvSpPr>
        <p:spPr>
          <a:xfrm>
            <a:off x="381000" y="4063996"/>
            <a:ext cx="7877941" cy="2613023"/>
          </a:xfrm>
          <a:prstGeom prst="rect">
            <a:avLst/>
          </a:prstGeom>
        </p:spPr>
        <p:txBody>
          <a:bodyPr wrap="square">
            <a:spAutoFit/>
          </a:bodyPr>
          <a:lstStyle/>
          <a:p>
            <a:pPr>
              <a:lnSpc>
                <a:spcPct val="130000"/>
              </a:lnSpc>
            </a:pPr>
            <a:r>
              <a:rPr lang="en-US" b="1" dirty="0">
                <a:solidFill>
                  <a:srgbClr val="090809"/>
                </a:solidFill>
                <a:latin typeface="Helvetica 65 Medium"/>
                <a:cs typeface="Aharoni" pitchFamily="2" charset="-79"/>
              </a:rPr>
              <a:t>Campaign Total of $140,000 or More……..</a:t>
            </a:r>
          </a:p>
          <a:p>
            <a:pPr>
              <a:lnSpc>
                <a:spcPct val="130000"/>
              </a:lnSpc>
            </a:pPr>
            <a:endParaRPr lang="en-US" b="1" dirty="0">
              <a:solidFill>
                <a:srgbClr val="090809"/>
              </a:solidFill>
              <a:latin typeface="Helvetica 65 Medium"/>
              <a:cs typeface="Aharoni" pitchFamily="2" charset="-79"/>
            </a:endParaRPr>
          </a:p>
          <a:p>
            <a:pPr marL="742950" lvl="1" indent="-285750">
              <a:lnSpc>
                <a:spcPct val="130000"/>
              </a:lnSpc>
              <a:buFont typeface="Arial" panose="020B0604020202020204" pitchFamily="34" charset="0"/>
              <a:buChar char="•"/>
            </a:pPr>
            <a:r>
              <a:rPr lang="en-US" dirty="0">
                <a:solidFill>
                  <a:srgbClr val="090809"/>
                </a:solidFill>
                <a:latin typeface="Helvetica 65 Medium"/>
                <a:cs typeface="Aharoni" pitchFamily="2" charset="-79"/>
              </a:rPr>
              <a:t>Raise $105,000 in gifts of between $2,500 and $35,000 (or more) in private gifts.</a:t>
            </a:r>
          </a:p>
          <a:p>
            <a:pPr marL="742950" lvl="1" indent="-285750">
              <a:lnSpc>
                <a:spcPct val="130000"/>
              </a:lnSpc>
              <a:buFont typeface="Arial" panose="020B0604020202020204" pitchFamily="34" charset="0"/>
              <a:buChar char="•"/>
            </a:pPr>
            <a:r>
              <a:rPr lang="en-US" dirty="0">
                <a:solidFill>
                  <a:srgbClr val="090809"/>
                </a:solidFill>
                <a:latin typeface="Helvetica 65 Medium"/>
                <a:cs typeface="Aharoni" pitchFamily="2" charset="-79"/>
              </a:rPr>
              <a:t>Receive $35,000 in matching funds from the Harold Grinspoon Foundation (HGF).</a:t>
            </a:r>
          </a:p>
          <a:p>
            <a:pPr algn="ctr">
              <a:lnSpc>
                <a:spcPct val="130000"/>
              </a:lnSpc>
            </a:pPr>
            <a:endParaRPr lang="en-US" dirty="0">
              <a:solidFill>
                <a:srgbClr val="090809"/>
              </a:solidFill>
              <a:latin typeface="Helvetica 65 Medium"/>
              <a:cs typeface="Aharoni" pitchFamily="2" charset="-79"/>
            </a:endParaRPr>
          </a:p>
        </p:txBody>
      </p:sp>
    </p:spTree>
    <p:extLst>
      <p:ext uri="{BB962C8B-B14F-4D97-AF65-F5344CB8AC3E}">
        <p14:creationId xmlns:p14="http://schemas.microsoft.com/office/powerpoint/2010/main" val="3577483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 y="6509031"/>
            <a:ext cx="1838759" cy="355600"/>
          </a:xfrm>
          <a:prstGeom prst="rect">
            <a:avLst/>
          </a:prstGeom>
        </p:spPr>
      </p:pic>
      <p:pic>
        <p:nvPicPr>
          <p:cNvPr id="12" name="Picture 11"/>
          <p:cNvPicPr>
            <a:picLocks noChangeAspect="1"/>
          </p:cNvPicPr>
          <p:nvPr/>
        </p:nvPicPr>
        <p:blipFill>
          <a:blip r:embed="rId3"/>
          <a:stretch>
            <a:fillRect/>
          </a:stretch>
        </p:blipFill>
        <p:spPr>
          <a:xfrm>
            <a:off x="1827154" y="6513443"/>
            <a:ext cx="1903332" cy="355600"/>
          </a:xfrm>
          <a:prstGeom prst="rect">
            <a:avLst/>
          </a:prstGeom>
        </p:spPr>
      </p:pic>
      <p:pic>
        <p:nvPicPr>
          <p:cNvPr id="13" name="Picture 12"/>
          <p:cNvPicPr>
            <a:picLocks noChangeAspect="1"/>
          </p:cNvPicPr>
          <p:nvPr/>
        </p:nvPicPr>
        <p:blipFill>
          <a:blip r:embed="rId4"/>
          <a:stretch>
            <a:fillRect/>
          </a:stretch>
        </p:blipFill>
        <p:spPr>
          <a:xfrm>
            <a:off x="3719999" y="6509853"/>
            <a:ext cx="1903332" cy="355600"/>
          </a:xfrm>
          <a:prstGeom prst="rect">
            <a:avLst/>
          </a:prstGeom>
        </p:spPr>
      </p:pic>
      <p:pic>
        <p:nvPicPr>
          <p:cNvPr id="14" name="Picture 13"/>
          <p:cNvPicPr>
            <a:picLocks noChangeAspect="1"/>
          </p:cNvPicPr>
          <p:nvPr/>
        </p:nvPicPr>
        <p:blipFill>
          <a:blip r:embed="rId5"/>
          <a:stretch>
            <a:fillRect/>
          </a:stretch>
        </p:blipFill>
        <p:spPr>
          <a:xfrm>
            <a:off x="5617817" y="6513442"/>
            <a:ext cx="1903332" cy="355600"/>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2"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3" name="Picture 22"/>
          <p:cNvPicPr>
            <a:picLocks noChangeAspect="1"/>
          </p:cNvPicPr>
          <p:nvPr/>
        </p:nvPicPr>
        <p:blipFill>
          <a:blip r:embed="rId13">
            <a:alphaModFix amt="50000"/>
          </a:blip>
          <a:stretch>
            <a:fillRect/>
          </a:stretch>
        </p:blipFill>
        <p:spPr>
          <a:xfrm>
            <a:off x="3267641" y="-288212"/>
            <a:ext cx="6416398" cy="7052877"/>
          </a:xfrm>
          <a:prstGeom prst="rect">
            <a:avLst/>
          </a:prstGeom>
          <a:noFill/>
        </p:spPr>
      </p:pic>
      <p:pic>
        <p:nvPicPr>
          <p:cNvPr id="25" name="Picture 24"/>
          <p:cNvPicPr>
            <a:picLocks noChangeAspect="1"/>
          </p:cNvPicPr>
          <p:nvPr/>
        </p:nvPicPr>
        <p:blipFill>
          <a:blip r:embed="rId14"/>
          <a:stretch>
            <a:fillRect/>
          </a:stretch>
        </p:blipFill>
        <p:spPr>
          <a:xfrm>
            <a:off x="5619689" y="6275702"/>
            <a:ext cx="3147955" cy="146417"/>
          </a:xfrm>
          <a:prstGeom prst="rect">
            <a:avLst/>
          </a:prstGeom>
        </p:spPr>
      </p:pic>
      <p:pic>
        <p:nvPicPr>
          <p:cNvPr id="2" name="Picture 1"/>
          <p:cNvPicPr>
            <a:picLocks noChangeAspect="1"/>
          </p:cNvPicPr>
          <p:nvPr/>
        </p:nvPicPr>
        <p:blipFill>
          <a:blip r:embed="rId15"/>
          <a:stretch>
            <a:fillRect/>
          </a:stretch>
        </p:blipFill>
        <p:spPr>
          <a:xfrm>
            <a:off x="-1" y="387223"/>
            <a:ext cx="3886200" cy="976885"/>
          </a:xfrm>
          <a:prstGeom prst="rect">
            <a:avLst/>
          </a:prstGeom>
        </p:spPr>
      </p:pic>
      <p:sp>
        <p:nvSpPr>
          <p:cNvPr id="31" name="Subtitle 2"/>
          <p:cNvSpPr txBox="1">
            <a:spLocks/>
          </p:cNvSpPr>
          <p:nvPr/>
        </p:nvSpPr>
        <p:spPr>
          <a:xfrm>
            <a:off x="-2" y="475367"/>
            <a:ext cx="3886201" cy="89623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spc="300" dirty="0">
                <a:solidFill>
                  <a:schemeClr val="bg2"/>
                </a:solidFill>
                <a:latin typeface="Gill Sans MT"/>
                <a:cs typeface="Gill Sans MT"/>
              </a:rPr>
              <a:t>Fundraising Goal:</a:t>
            </a:r>
          </a:p>
          <a:p>
            <a:pPr algn="l"/>
            <a:endParaRPr lang="en-US" sz="1400" spc="300" dirty="0">
              <a:solidFill>
                <a:schemeClr val="bg2"/>
              </a:solidFill>
              <a:latin typeface="Arial"/>
              <a:cs typeface="Arial"/>
            </a:endParaRPr>
          </a:p>
        </p:txBody>
      </p:sp>
      <p:sp>
        <p:nvSpPr>
          <p:cNvPr id="29" name="Rectangle 28"/>
          <p:cNvSpPr/>
          <p:nvPr/>
        </p:nvSpPr>
        <p:spPr>
          <a:xfrm>
            <a:off x="457952" y="2290771"/>
            <a:ext cx="7877941" cy="4413516"/>
          </a:xfrm>
          <a:prstGeom prst="rect">
            <a:avLst/>
          </a:prstGeom>
        </p:spPr>
        <p:txBody>
          <a:bodyPr wrap="square">
            <a:spAutoFit/>
          </a:bodyPr>
          <a:lstStyle/>
          <a:p>
            <a:pPr>
              <a:lnSpc>
                <a:spcPct val="130000"/>
              </a:lnSpc>
            </a:pPr>
            <a:r>
              <a:rPr lang="en-US" b="1" dirty="0">
                <a:solidFill>
                  <a:srgbClr val="090809"/>
                </a:solidFill>
                <a:latin typeface="Helvetica 65 Medium"/>
                <a:cs typeface="Aharoni" pitchFamily="2" charset="-79"/>
              </a:rPr>
              <a:t>To successfully fundraise $105,000 you should solicit:</a:t>
            </a:r>
          </a:p>
          <a:p>
            <a:pPr>
              <a:lnSpc>
                <a:spcPct val="130000"/>
              </a:lnSpc>
            </a:pPr>
            <a:endParaRPr lang="en-US" dirty="0">
              <a:solidFill>
                <a:srgbClr val="090809"/>
              </a:solidFill>
              <a:latin typeface="Helvetica 65 Medium"/>
              <a:cs typeface="Aharoni" pitchFamily="2" charset="-79"/>
            </a:endParaRPr>
          </a:p>
          <a:p>
            <a:pPr>
              <a:lnSpc>
                <a:spcPct val="130000"/>
              </a:lnSpc>
            </a:pPr>
            <a:r>
              <a:rPr lang="en-US" dirty="0">
                <a:solidFill>
                  <a:srgbClr val="090809"/>
                </a:solidFill>
                <a:latin typeface="Helvetica 65 Medium"/>
                <a:cs typeface="Aharoni" pitchFamily="2" charset="-79"/>
              </a:rPr>
              <a:t>Minimum of 3 major donors at $35,000</a:t>
            </a:r>
            <a:br>
              <a:rPr lang="en-US" dirty="0">
                <a:solidFill>
                  <a:srgbClr val="090809"/>
                </a:solidFill>
                <a:latin typeface="Helvetica 65 Medium"/>
                <a:cs typeface="Aharoni" pitchFamily="2" charset="-79"/>
              </a:rPr>
            </a:br>
            <a:r>
              <a:rPr lang="en-US" dirty="0">
                <a:solidFill>
                  <a:srgbClr val="090809"/>
                </a:solidFill>
                <a:latin typeface="Helvetica 65 Medium"/>
                <a:cs typeface="Aharoni" pitchFamily="2" charset="-79"/>
              </a:rPr>
              <a:t>Or up to 42 donors at the minimum matching amount of $2,500</a:t>
            </a:r>
          </a:p>
          <a:p>
            <a:pPr>
              <a:lnSpc>
                <a:spcPct val="130000"/>
              </a:lnSpc>
            </a:pPr>
            <a:endParaRPr lang="en-US" dirty="0">
              <a:solidFill>
                <a:srgbClr val="090809"/>
              </a:solidFill>
              <a:latin typeface="Helvetica 65 Medium"/>
              <a:cs typeface="Aharoni" pitchFamily="2" charset="-79"/>
            </a:endParaRPr>
          </a:p>
          <a:p>
            <a:pPr>
              <a:lnSpc>
                <a:spcPct val="130000"/>
              </a:lnSpc>
            </a:pPr>
            <a:r>
              <a:rPr lang="en-US" dirty="0">
                <a:solidFill>
                  <a:srgbClr val="090809"/>
                </a:solidFill>
                <a:latin typeface="Helvetica 65 Medium"/>
                <a:cs typeface="Aharoni" pitchFamily="2" charset="-79"/>
              </a:rPr>
              <a:t>Donors may give more than $35,000 but our program will only match the first $35,000 of any one gift</a:t>
            </a:r>
          </a:p>
          <a:p>
            <a:pPr>
              <a:lnSpc>
                <a:spcPct val="130000"/>
              </a:lnSpc>
            </a:pPr>
            <a:endParaRPr lang="en-US" dirty="0">
              <a:solidFill>
                <a:srgbClr val="090809"/>
              </a:solidFill>
              <a:latin typeface="Helvetica 65 Medium"/>
              <a:cs typeface="Aharoni" pitchFamily="2" charset="-79"/>
            </a:endParaRPr>
          </a:p>
          <a:p>
            <a:pPr>
              <a:lnSpc>
                <a:spcPct val="130000"/>
              </a:lnSpc>
            </a:pPr>
            <a:endParaRPr lang="en-US" dirty="0">
              <a:solidFill>
                <a:srgbClr val="090809"/>
              </a:solidFill>
              <a:latin typeface="Helvetica 65 Medium"/>
              <a:cs typeface="Aharoni" pitchFamily="2" charset="-79"/>
            </a:endParaRPr>
          </a:p>
          <a:p>
            <a:pPr marL="285750" indent="-285750">
              <a:lnSpc>
                <a:spcPct val="130000"/>
              </a:lnSpc>
              <a:buFont typeface="Arial" panose="020B0604020202020204" pitchFamily="34" charset="0"/>
              <a:buChar char="•"/>
            </a:pPr>
            <a:endParaRPr lang="en-US" dirty="0">
              <a:solidFill>
                <a:srgbClr val="090809"/>
              </a:solidFill>
              <a:latin typeface="Helvetica 65 Medium"/>
              <a:cs typeface="Aharoni" pitchFamily="2" charset="-79"/>
            </a:endParaRPr>
          </a:p>
          <a:p>
            <a:pPr>
              <a:lnSpc>
                <a:spcPct val="130000"/>
              </a:lnSpc>
            </a:pPr>
            <a:r>
              <a:rPr lang="en-US" dirty="0">
                <a:solidFill>
                  <a:srgbClr val="090809"/>
                </a:solidFill>
                <a:latin typeface="Helvetica 65 Medium"/>
                <a:cs typeface="Aharoni" pitchFamily="2" charset="-79"/>
              </a:rPr>
              <a:t>We recommend always securing a few extra pledges as a safeguard</a:t>
            </a:r>
          </a:p>
          <a:p>
            <a:pPr algn="ctr">
              <a:lnSpc>
                <a:spcPct val="130000"/>
              </a:lnSpc>
            </a:pPr>
            <a:endParaRPr lang="en-US" dirty="0">
              <a:solidFill>
                <a:srgbClr val="090809"/>
              </a:solidFill>
              <a:latin typeface="Helvetica 65 Medium"/>
              <a:cs typeface="Aharoni" pitchFamily="2" charset="-79"/>
            </a:endParaRPr>
          </a:p>
        </p:txBody>
      </p:sp>
    </p:spTree>
    <p:extLst>
      <p:ext uri="{BB962C8B-B14F-4D97-AF65-F5344CB8AC3E}">
        <p14:creationId xmlns:p14="http://schemas.microsoft.com/office/powerpoint/2010/main" val="3412920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609600" y="1728990"/>
            <a:ext cx="8229600" cy="3926921"/>
          </a:xfrm>
        </p:spPr>
        <p:txBody>
          <a:bodyPr>
            <a:noAutofit/>
          </a:bodyPr>
          <a:lstStyle/>
          <a:p>
            <a:pPr>
              <a:lnSpc>
                <a:spcPct val="130000"/>
              </a:lnSpc>
            </a:pPr>
            <a:r>
              <a:rPr lang="en-US" sz="2800" dirty="0">
                <a:solidFill>
                  <a:srgbClr val="090809"/>
                </a:solidFill>
                <a:latin typeface="Gill Sans MT" panose="020B0502020104020203" pitchFamily="34" charset="0"/>
                <a:cs typeface="Aharoni" pitchFamily="2" charset="-79"/>
              </a:rPr>
              <a:t>Date restrictions for qualifying pledges:</a:t>
            </a:r>
          </a:p>
          <a:p>
            <a:pPr>
              <a:lnSpc>
                <a:spcPct val="130000"/>
              </a:lnSpc>
            </a:pPr>
            <a:r>
              <a:rPr lang="en-US" sz="2800" b="1" dirty="0">
                <a:solidFill>
                  <a:srgbClr val="090809"/>
                </a:solidFill>
                <a:latin typeface="Gill Sans MT" panose="020B0502020104020203" pitchFamily="34" charset="0"/>
                <a:cs typeface="Aharoni" pitchFamily="2" charset="-79"/>
              </a:rPr>
              <a:t>July 1, 2018 – June 30, 2019</a:t>
            </a:r>
          </a:p>
          <a:p>
            <a:pPr>
              <a:lnSpc>
                <a:spcPct val="130000"/>
              </a:lnSpc>
            </a:pPr>
            <a:endParaRPr lang="en-US" sz="2800" dirty="0">
              <a:solidFill>
                <a:srgbClr val="090809"/>
              </a:solidFill>
              <a:latin typeface="Gill Sans MT" panose="020B0502020104020203" pitchFamily="34" charset="0"/>
              <a:cs typeface="Aharoni" pitchFamily="2" charset="-79"/>
            </a:endParaRPr>
          </a:p>
          <a:p>
            <a:pPr>
              <a:lnSpc>
                <a:spcPct val="130000"/>
              </a:lnSpc>
            </a:pPr>
            <a:r>
              <a:rPr lang="en-US" sz="2800" dirty="0">
                <a:solidFill>
                  <a:srgbClr val="090809"/>
                </a:solidFill>
                <a:latin typeface="Gill Sans MT" panose="020B0502020104020203" pitchFamily="34" charset="0"/>
                <a:cs typeface="Aharoni" pitchFamily="2" charset="-79"/>
              </a:rPr>
              <a:t>Date restrictions for payment on pledges:</a:t>
            </a:r>
          </a:p>
          <a:p>
            <a:pPr>
              <a:lnSpc>
                <a:spcPct val="130000"/>
              </a:lnSpc>
            </a:pPr>
            <a:r>
              <a:rPr lang="en-US" sz="2800" b="1" dirty="0">
                <a:solidFill>
                  <a:srgbClr val="090809"/>
                </a:solidFill>
                <a:latin typeface="Gill Sans MT" panose="020B0502020104020203" pitchFamily="34" charset="0"/>
                <a:cs typeface="Aharoni" pitchFamily="2" charset="-79"/>
              </a:rPr>
              <a:t>July 1, 2018 - June 30, 2021</a:t>
            </a:r>
          </a:p>
        </p:txBody>
      </p:sp>
      <p:pic>
        <p:nvPicPr>
          <p:cNvPr id="2" name="Picture 1"/>
          <p:cNvPicPr>
            <a:picLocks noChangeAspect="1"/>
          </p:cNvPicPr>
          <p:nvPr/>
        </p:nvPicPr>
        <p:blipFill>
          <a:blip r:embed="rId16"/>
          <a:stretch>
            <a:fillRect/>
          </a:stretch>
        </p:blipFill>
        <p:spPr>
          <a:xfrm>
            <a:off x="-6131" y="411650"/>
            <a:ext cx="3157268" cy="840834"/>
          </a:xfrm>
          <a:prstGeom prst="rect">
            <a:avLst/>
          </a:prstGeom>
        </p:spPr>
      </p:pic>
      <p:sp>
        <p:nvSpPr>
          <p:cNvPr id="31" name="Subtitle 2"/>
          <p:cNvSpPr txBox="1">
            <a:spLocks/>
          </p:cNvSpPr>
          <p:nvPr/>
        </p:nvSpPr>
        <p:spPr>
          <a:xfrm>
            <a:off x="-1" y="475367"/>
            <a:ext cx="3151138" cy="9367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Important Deadlines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1516365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09031"/>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noChangeAspect="1"/>
          </p:cNvPicPr>
          <p:nvPr/>
        </p:nvPicPr>
        <p:blipFill>
          <a:blip r:embed="rId5"/>
          <a:stretch>
            <a:fillRect/>
          </a:stretch>
        </p:blipFill>
        <p:spPr>
          <a:xfrm>
            <a:off x="3719999" y="6509853"/>
            <a:ext cx="1903332" cy="35560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grpSp>
        <p:nvGrpSpPr>
          <p:cNvPr id="16" name="Group 15"/>
          <p:cNvGrpSpPr/>
          <p:nvPr/>
        </p:nvGrpSpPr>
        <p:grpSpPr>
          <a:xfrm>
            <a:off x="5706529" y="436209"/>
            <a:ext cx="2664232" cy="828105"/>
            <a:chOff x="1893974" y="2139672"/>
            <a:chExt cx="5347230" cy="1662043"/>
          </a:xfrm>
        </p:grpSpPr>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974" y="2317750"/>
              <a:ext cx="3797300" cy="11049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7204" y="2505481"/>
              <a:ext cx="1054100" cy="5715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7204" y="2139672"/>
              <a:ext cx="1524000" cy="1638300"/>
            </a:xfrm>
            <a:prstGeom prst="rect">
              <a:avLst/>
            </a:prstGeom>
          </p:spPr>
        </p:pic>
        <p:pic>
          <p:nvPicPr>
            <p:cNvPr id="20" name="Pictur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9453" y="3238227"/>
              <a:ext cx="2171700" cy="190500"/>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3002" y="3534191"/>
              <a:ext cx="1727200" cy="190500"/>
            </a:xfrm>
            <a:prstGeom prst="rect">
              <a:avLst/>
            </a:prstGeom>
          </p:spPr>
        </p:pic>
        <p:pic>
          <p:nvPicPr>
            <p:cNvPr id="22" name="Picture 21"/>
            <p:cNvPicPr>
              <a:picLocks noChangeAspect="1"/>
            </p:cNvPicPr>
            <p:nvPr/>
          </p:nvPicPr>
          <p:blipFill>
            <a:blip r:embed="rId1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13360" y="3369915"/>
              <a:ext cx="355600" cy="431800"/>
            </a:xfrm>
            <a:prstGeom prst="rect">
              <a:avLst/>
            </a:prstGeom>
          </p:spPr>
        </p:pic>
      </p:grpSp>
      <p:pic>
        <p:nvPicPr>
          <p:cNvPr id="25" name="Picture 24"/>
          <p:cNvPicPr>
            <a:picLocks noChangeAspect="1"/>
          </p:cNvPicPr>
          <p:nvPr/>
        </p:nvPicPr>
        <p:blipFill>
          <a:blip r:embed="rId15"/>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304800" y="1728990"/>
            <a:ext cx="8462844" cy="3926921"/>
          </a:xfrm>
        </p:spPr>
        <p:txBody>
          <a:bodyPr>
            <a:noAutofit/>
          </a:bodyPr>
          <a:lstStyle/>
          <a:p>
            <a:pPr algn="l">
              <a:lnSpc>
                <a:spcPct val="130000"/>
              </a:lnSpc>
            </a:pPr>
            <a:r>
              <a:rPr lang="en-US" b="1" dirty="0">
                <a:solidFill>
                  <a:srgbClr val="090809"/>
                </a:solidFill>
                <a:latin typeface="Gill Sans MT" panose="020B0502020104020203" pitchFamily="34" charset="0"/>
                <a:cs typeface="Aharoni" pitchFamily="2" charset="-79"/>
              </a:rPr>
              <a:t>New Donor</a:t>
            </a:r>
          </a:p>
          <a:p>
            <a:pPr marL="457200" indent="-457200" algn="l">
              <a:lnSpc>
                <a:spcPct val="130000"/>
              </a:lnSpc>
              <a:buFont typeface="Arial" panose="020B0604020202020204" pitchFamily="34" charset="0"/>
              <a:buChar char="•"/>
            </a:pPr>
            <a:r>
              <a:rPr lang="en-US" sz="2400" dirty="0">
                <a:solidFill>
                  <a:srgbClr val="090809"/>
                </a:solidFill>
                <a:latin typeface="Gill Sans MT" panose="020B0502020104020203" pitchFamily="34" charset="0"/>
                <a:cs typeface="Aharoni" pitchFamily="2" charset="-79"/>
              </a:rPr>
              <a:t>Has never given to camp or…</a:t>
            </a:r>
          </a:p>
          <a:p>
            <a:pPr marL="457200" indent="-457200" algn="l">
              <a:lnSpc>
                <a:spcPct val="130000"/>
              </a:lnSpc>
              <a:buFont typeface="Arial" panose="020B0604020202020204" pitchFamily="34" charset="0"/>
              <a:buChar char="•"/>
            </a:pPr>
            <a:r>
              <a:rPr lang="en-US" sz="2400" dirty="0">
                <a:solidFill>
                  <a:srgbClr val="090809"/>
                </a:solidFill>
                <a:latin typeface="Gill Sans MT" panose="020B0502020104020203" pitchFamily="34" charset="0"/>
                <a:cs typeface="Aharoni" pitchFamily="2" charset="-79"/>
              </a:rPr>
              <a:t>Last gift was before December 31, 2015</a:t>
            </a:r>
          </a:p>
          <a:p>
            <a:pPr algn="l">
              <a:lnSpc>
                <a:spcPct val="130000"/>
              </a:lnSpc>
            </a:pPr>
            <a:r>
              <a:rPr lang="en-US" b="1" dirty="0">
                <a:solidFill>
                  <a:srgbClr val="090809"/>
                </a:solidFill>
                <a:latin typeface="Gill Sans MT" panose="020B0502020104020203" pitchFamily="34" charset="0"/>
                <a:cs typeface="Aharoni" pitchFamily="2" charset="-79"/>
              </a:rPr>
              <a:t>Previous Donor</a:t>
            </a:r>
          </a:p>
          <a:p>
            <a:pPr marL="457200" indent="-457200" algn="l">
              <a:lnSpc>
                <a:spcPct val="130000"/>
              </a:lnSpc>
              <a:buFont typeface="Arial" panose="020B0604020202020204" pitchFamily="34" charset="0"/>
              <a:buChar char="•"/>
            </a:pPr>
            <a:r>
              <a:rPr lang="en-US" sz="2400" dirty="0">
                <a:solidFill>
                  <a:srgbClr val="090809"/>
                </a:solidFill>
                <a:latin typeface="Gill Sans MT" panose="020B0502020104020203" pitchFamily="34" charset="0"/>
                <a:cs typeface="Aharoni" pitchFamily="2" charset="-79"/>
              </a:rPr>
              <a:t>Has given to camp since December 31, 2015</a:t>
            </a:r>
          </a:p>
          <a:p>
            <a:pPr marL="457200" indent="-457200" algn="l">
              <a:lnSpc>
                <a:spcPct val="130000"/>
              </a:lnSpc>
              <a:buFont typeface="Arial" panose="020B0604020202020204" pitchFamily="34" charset="0"/>
              <a:buChar char="•"/>
            </a:pPr>
            <a:r>
              <a:rPr lang="en-US" sz="2400" dirty="0">
                <a:solidFill>
                  <a:srgbClr val="090809"/>
                </a:solidFill>
                <a:latin typeface="Gill Sans MT" panose="020B0502020104020203" pitchFamily="34" charset="0"/>
                <a:cs typeface="Aharoni" pitchFamily="2" charset="-79"/>
              </a:rPr>
              <a:t>Must triple last largest gift and meet minimum pledge of $2,500</a:t>
            </a:r>
          </a:p>
          <a:p>
            <a:pPr marL="457200" indent="-457200" algn="l">
              <a:lnSpc>
                <a:spcPct val="130000"/>
              </a:lnSpc>
              <a:buFont typeface="Arial" panose="020B0604020202020204" pitchFamily="34" charset="0"/>
              <a:buChar char="•"/>
            </a:pPr>
            <a:endParaRPr lang="en-US" b="1" dirty="0">
              <a:solidFill>
                <a:srgbClr val="090809"/>
              </a:solidFill>
              <a:latin typeface="Gill Sans MT" panose="020B0502020104020203" pitchFamily="34" charset="0"/>
              <a:cs typeface="Aharoni" pitchFamily="2" charset="-79"/>
            </a:endParaRPr>
          </a:p>
        </p:txBody>
      </p:sp>
      <p:pic>
        <p:nvPicPr>
          <p:cNvPr id="2" name="Picture 1"/>
          <p:cNvPicPr>
            <a:picLocks noChangeAspect="1"/>
          </p:cNvPicPr>
          <p:nvPr/>
        </p:nvPicPr>
        <p:blipFill>
          <a:blip r:embed="rId16"/>
          <a:stretch>
            <a:fillRect/>
          </a:stretch>
        </p:blipFill>
        <p:spPr>
          <a:xfrm>
            <a:off x="-6131" y="411650"/>
            <a:ext cx="3157268" cy="840834"/>
          </a:xfrm>
          <a:prstGeom prst="rect">
            <a:avLst/>
          </a:prstGeom>
        </p:spPr>
      </p:pic>
      <p:sp>
        <p:nvSpPr>
          <p:cNvPr id="31" name="Subtitle 2"/>
          <p:cNvSpPr txBox="1">
            <a:spLocks/>
          </p:cNvSpPr>
          <p:nvPr/>
        </p:nvSpPr>
        <p:spPr>
          <a:xfrm>
            <a:off x="-1" y="475367"/>
            <a:ext cx="3151138" cy="9367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spc="300" dirty="0">
                <a:solidFill>
                  <a:schemeClr val="bg2"/>
                </a:solidFill>
                <a:latin typeface="Gill Sans MT"/>
                <a:cs typeface="Gill Sans MT"/>
              </a:rPr>
              <a:t>Major Donors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443873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7825</TotalTime>
  <Words>1862</Words>
  <Application>Microsoft Office PowerPoint</Application>
  <PresentationFormat>On-screen Show (4:3)</PresentationFormat>
  <Paragraphs>289</Paragraphs>
  <Slides>43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Aharoni</vt:lpstr>
      <vt:lpstr>Arial</vt:lpstr>
      <vt:lpstr>Calibri</vt:lpstr>
      <vt:lpstr>Gill Sans MT</vt:lpstr>
      <vt:lpstr>Helvetica 65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Gold</dc:creator>
  <cp:lastModifiedBy>Mark Gold</cp:lastModifiedBy>
  <cp:revision>199</cp:revision>
  <cp:lastPrinted>2013-01-07T13:48:48Z</cp:lastPrinted>
  <dcterms:created xsi:type="dcterms:W3CDTF">2012-10-25T14:17:48Z</dcterms:created>
  <dcterms:modified xsi:type="dcterms:W3CDTF">2018-07-17T13:29:47Z</dcterms:modified>
</cp:coreProperties>
</file>