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636" r:id="rId3"/>
    <p:sldId id="754" r:id="rId4"/>
    <p:sldId id="724" r:id="rId5"/>
    <p:sldId id="757" r:id="rId6"/>
    <p:sldId id="725" r:id="rId7"/>
    <p:sldId id="723" r:id="rId8"/>
    <p:sldId id="752" r:id="rId9"/>
    <p:sldId id="766" r:id="rId10"/>
    <p:sldId id="783" r:id="rId11"/>
    <p:sldId id="768" r:id="rId12"/>
    <p:sldId id="778" r:id="rId13"/>
    <p:sldId id="787" r:id="rId14"/>
    <p:sldId id="786" r:id="rId15"/>
    <p:sldId id="780" r:id="rId16"/>
    <p:sldId id="770" r:id="rId17"/>
    <p:sldId id="774" r:id="rId18"/>
    <p:sldId id="764" r:id="rId19"/>
    <p:sldId id="788" r:id="rId20"/>
    <p:sldId id="765" r:id="rId21"/>
    <p:sldId id="776" r:id="rId22"/>
    <p:sldId id="784" r:id="rId23"/>
    <p:sldId id="762" r:id="rId24"/>
    <p:sldId id="791" r:id="rId25"/>
    <p:sldId id="773" r:id="rId26"/>
    <p:sldId id="755" r:id="rId27"/>
    <p:sldId id="793" r:id="rId28"/>
    <p:sldId id="781" r:id="rId29"/>
    <p:sldId id="782" r:id="rId30"/>
    <p:sldId id="794" r:id="rId31"/>
    <p:sldId id="792" r:id="rId32"/>
    <p:sldId id="733" r:id="rId33"/>
    <p:sldId id="707" r:id="rId34"/>
    <p:sldId id="753" r:id="rId35"/>
    <p:sldId id="710" r:id="rId3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1B2"/>
    <a:srgbClr val="FF66FF"/>
    <a:srgbClr val="00FFFF"/>
    <a:srgbClr val="CC99FF"/>
    <a:srgbClr val="FFFF99"/>
    <a:srgbClr val="C9CACC"/>
    <a:srgbClr val="B95B22"/>
    <a:srgbClr val="007B78"/>
    <a:srgbClr val="578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8" autoAdjust="0"/>
    <p:restoredTop sz="90305" autoAdjust="0"/>
  </p:normalViewPr>
  <p:slideViewPr>
    <p:cSldViewPr snapToObjects="1">
      <p:cViewPr varScale="1">
        <p:scale>
          <a:sx n="67" d="100"/>
          <a:sy n="67" d="100"/>
        </p:scale>
        <p:origin x="360" y="90"/>
      </p:cViewPr>
      <p:guideLst/>
    </p:cSldViewPr>
  </p:slideViewPr>
  <p:outlineViewPr>
    <p:cViewPr>
      <p:scale>
        <a:sx n="33" d="100"/>
        <a:sy n="33" d="100"/>
      </p:scale>
      <p:origin x="258" y="110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028"/>
    </p:cViewPr>
  </p:sorterViewPr>
  <p:notesViewPr>
    <p:cSldViewPr snapToObjects="1">
      <p:cViewPr varScale="1">
        <p:scale>
          <a:sx n="54" d="100"/>
          <a:sy n="54" d="100"/>
        </p:scale>
        <p:origin x="2826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3623B-06F4-4CEA-8EFA-47018854AD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CC1A4-DCBB-4DBE-A9D9-D54897F22B43}">
      <dgm:prSet/>
      <dgm:spPr/>
      <dgm:t>
        <a:bodyPr/>
        <a:lstStyle/>
        <a:p>
          <a:pPr rtl="0"/>
          <a:r>
            <a:rPr lang="en-US" b="1" smtClean="0"/>
            <a:t>Understand where we have been:</a:t>
          </a:r>
          <a:endParaRPr lang="en-US"/>
        </a:p>
      </dgm:t>
    </dgm:pt>
    <dgm:pt modelId="{20E496F1-996D-4556-9E74-AC18FAEE1891}" type="parTrans" cxnId="{423FAC8C-8FAA-4F8A-AC1D-834D61EC4D12}">
      <dgm:prSet/>
      <dgm:spPr/>
      <dgm:t>
        <a:bodyPr/>
        <a:lstStyle/>
        <a:p>
          <a:endParaRPr lang="en-US"/>
        </a:p>
      </dgm:t>
    </dgm:pt>
    <dgm:pt modelId="{65F9468E-E29D-41DD-B7E3-EC1DA84BA605}" type="sibTrans" cxnId="{423FAC8C-8FAA-4F8A-AC1D-834D61EC4D12}">
      <dgm:prSet/>
      <dgm:spPr/>
      <dgm:t>
        <a:bodyPr/>
        <a:lstStyle/>
        <a:p>
          <a:endParaRPr lang="en-US"/>
        </a:p>
      </dgm:t>
    </dgm:pt>
    <dgm:pt modelId="{A1B5E010-B18A-4160-8AC6-D502799C8615}">
      <dgm:prSet/>
      <dgm:spPr/>
      <dgm:t>
        <a:bodyPr/>
        <a:lstStyle/>
        <a:p>
          <a:pPr rtl="0"/>
          <a:r>
            <a:rPr lang="en-US" b="1" smtClean="0"/>
            <a:t>Revenue and Expense Trends</a:t>
          </a:r>
          <a:endParaRPr lang="en-US"/>
        </a:p>
      </dgm:t>
    </dgm:pt>
    <dgm:pt modelId="{A89AE858-B566-4200-B55F-B323A2F415FD}" type="parTrans" cxnId="{0FE93A92-90A3-4B06-A8CD-E7180F77F6F3}">
      <dgm:prSet/>
      <dgm:spPr/>
      <dgm:t>
        <a:bodyPr/>
        <a:lstStyle/>
        <a:p>
          <a:endParaRPr lang="en-US"/>
        </a:p>
      </dgm:t>
    </dgm:pt>
    <dgm:pt modelId="{F05327F6-D735-4DF9-83AE-B86AFD8BE57D}" type="sibTrans" cxnId="{0FE93A92-90A3-4B06-A8CD-E7180F77F6F3}">
      <dgm:prSet/>
      <dgm:spPr/>
      <dgm:t>
        <a:bodyPr/>
        <a:lstStyle/>
        <a:p>
          <a:endParaRPr lang="en-US"/>
        </a:p>
      </dgm:t>
    </dgm:pt>
    <dgm:pt modelId="{EEFE307A-EEF3-475D-9D7E-F813F67080F9}">
      <dgm:prSet/>
      <dgm:spPr/>
      <dgm:t>
        <a:bodyPr/>
        <a:lstStyle/>
        <a:p>
          <a:pPr rtl="0"/>
          <a:r>
            <a:rPr lang="en-US" b="1" smtClean="0"/>
            <a:t>Cost Structure (different types of costs)</a:t>
          </a:r>
          <a:endParaRPr lang="en-US"/>
        </a:p>
      </dgm:t>
    </dgm:pt>
    <dgm:pt modelId="{9EF373DB-520A-447F-A179-89DFD2B6192E}" type="parTrans" cxnId="{64691E07-01DA-48EB-A0EF-D998AB060EBF}">
      <dgm:prSet/>
      <dgm:spPr/>
      <dgm:t>
        <a:bodyPr/>
        <a:lstStyle/>
        <a:p>
          <a:endParaRPr lang="en-US"/>
        </a:p>
      </dgm:t>
    </dgm:pt>
    <dgm:pt modelId="{6440F5AC-7991-43E8-822B-B8908D78D524}" type="sibTrans" cxnId="{64691E07-01DA-48EB-A0EF-D998AB060EBF}">
      <dgm:prSet/>
      <dgm:spPr/>
      <dgm:t>
        <a:bodyPr/>
        <a:lstStyle/>
        <a:p>
          <a:endParaRPr lang="en-US"/>
        </a:p>
      </dgm:t>
    </dgm:pt>
    <dgm:pt modelId="{9489DCE1-1610-4A76-9DAA-25E1359176FA}">
      <dgm:prSet/>
      <dgm:spPr/>
      <dgm:t>
        <a:bodyPr/>
        <a:lstStyle/>
        <a:p>
          <a:pPr rtl="0"/>
          <a:r>
            <a:rPr lang="en-US" b="1" smtClean="0"/>
            <a:t>Understand where are we going:</a:t>
          </a:r>
          <a:endParaRPr lang="en-US"/>
        </a:p>
      </dgm:t>
    </dgm:pt>
    <dgm:pt modelId="{BFE09F3D-33A1-43BC-96D9-9C4772E422F8}" type="parTrans" cxnId="{54126566-5C5D-429C-B0A5-74EF82804CF3}">
      <dgm:prSet/>
      <dgm:spPr/>
      <dgm:t>
        <a:bodyPr/>
        <a:lstStyle/>
        <a:p>
          <a:endParaRPr lang="en-US"/>
        </a:p>
      </dgm:t>
    </dgm:pt>
    <dgm:pt modelId="{D6F9FBB3-619A-4CEA-9E2A-3EF38C291153}" type="sibTrans" cxnId="{54126566-5C5D-429C-B0A5-74EF82804CF3}">
      <dgm:prSet/>
      <dgm:spPr/>
      <dgm:t>
        <a:bodyPr/>
        <a:lstStyle/>
        <a:p>
          <a:endParaRPr lang="en-US"/>
        </a:p>
      </dgm:t>
    </dgm:pt>
    <dgm:pt modelId="{9BB6185E-3140-47D0-9EFB-563563F6C76D}">
      <dgm:prSet/>
      <dgm:spPr/>
      <dgm:t>
        <a:bodyPr/>
        <a:lstStyle/>
        <a:p>
          <a:pPr rtl="0"/>
          <a:r>
            <a:rPr lang="en-US" b="1" smtClean="0"/>
            <a:t>Document Program Assumptions</a:t>
          </a:r>
          <a:endParaRPr lang="en-US"/>
        </a:p>
      </dgm:t>
    </dgm:pt>
    <dgm:pt modelId="{D853C83E-57B1-49F3-BCFA-F2078CBEE248}" type="parTrans" cxnId="{DFB8FD00-FEEF-40FD-8902-291EBE94C0DE}">
      <dgm:prSet/>
      <dgm:spPr/>
      <dgm:t>
        <a:bodyPr/>
        <a:lstStyle/>
        <a:p>
          <a:endParaRPr lang="en-US"/>
        </a:p>
      </dgm:t>
    </dgm:pt>
    <dgm:pt modelId="{70A0D81B-A45E-4EE0-B548-97512AB88834}" type="sibTrans" cxnId="{DFB8FD00-FEEF-40FD-8902-291EBE94C0DE}">
      <dgm:prSet/>
      <dgm:spPr/>
      <dgm:t>
        <a:bodyPr/>
        <a:lstStyle/>
        <a:p>
          <a:endParaRPr lang="en-US"/>
        </a:p>
      </dgm:t>
    </dgm:pt>
    <dgm:pt modelId="{E0E9DB36-C991-481C-85B7-E9B66D821AC9}">
      <dgm:prSet/>
      <dgm:spPr/>
      <dgm:t>
        <a:bodyPr/>
        <a:lstStyle/>
        <a:p>
          <a:pPr rtl="0"/>
          <a:r>
            <a:rPr lang="en-US" b="1" dirty="0" smtClean="0"/>
            <a:t>% capacity</a:t>
          </a:r>
          <a:endParaRPr lang="en-US" dirty="0"/>
        </a:p>
      </dgm:t>
    </dgm:pt>
    <dgm:pt modelId="{B47F602F-A9D2-45A4-9829-A1C5262EEEB0}" type="parTrans" cxnId="{5C09DB1E-E20C-4D0B-964E-9065EF3B26B9}">
      <dgm:prSet/>
      <dgm:spPr/>
      <dgm:t>
        <a:bodyPr/>
        <a:lstStyle/>
        <a:p>
          <a:endParaRPr lang="en-US"/>
        </a:p>
      </dgm:t>
    </dgm:pt>
    <dgm:pt modelId="{1F1D2916-EE75-4355-A1EE-0E25EECABB07}" type="sibTrans" cxnId="{5C09DB1E-E20C-4D0B-964E-9065EF3B26B9}">
      <dgm:prSet/>
      <dgm:spPr/>
      <dgm:t>
        <a:bodyPr/>
        <a:lstStyle/>
        <a:p>
          <a:endParaRPr lang="en-US"/>
        </a:p>
      </dgm:t>
    </dgm:pt>
    <dgm:pt modelId="{5AE1A018-0FEB-4B48-A4EE-74D976228251}">
      <dgm:prSet/>
      <dgm:spPr/>
      <dgm:t>
        <a:bodyPr/>
        <a:lstStyle/>
        <a:p>
          <a:pPr rtl="0"/>
          <a:r>
            <a:rPr lang="en-US" b="1" dirty="0" smtClean="0"/>
            <a:t>Tuition rates</a:t>
          </a:r>
          <a:endParaRPr lang="en-US" dirty="0"/>
        </a:p>
      </dgm:t>
    </dgm:pt>
    <dgm:pt modelId="{B4579FB3-4CB9-4EDC-AA8D-B3457AE5C8C1}" type="parTrans" cxnId="{7A315B5E-FB05-4E88-BFD0-6153DBCAF89D}">
      <dgm:prSet/>
      <dgm:spPr/>
      <dgm:t>
        <a:bodyPr/>
        <a:lstStyle/>
        <a:p>
          <a:endParaRPr lang="en-US"/>
        </a:p>
      </dgm:t>
    </dgm:pt>
    <dgm:pt modelId="{AF89FAD8-05D5-4EC1-9493-9B1979309402}" type="sibTrans" cxnId="{7A315B5E-FB05-4E88-BFD0-6153DBCAF89D}">
      <dgm:prSet/>
      <dgm:spPr/>
      <dgm:t>
        <a:bodyPr/>
        <a:lstStyle/>
        <a:p>
          <a:endParaRPr lang="en-US"/>
        </a:p>
      </dgm:t>
    </dgm:pt>
    <dgm:pt modelId="{644CAF22-10C3-453A-A268-7DEAD0B0C900}">
      <dgm:prSet/>
      <dgm:spPr/>
      <dgm:t>
        <a:bodyPr/>
        <a:lstStyle/>
        <a:p>
          <a:pPr rtl="0"/>
          <a:r>
            <a:rPr lang="en-US" b="1" smtClean="0"/>
            <a:t>Scholarship levels</a:t>
          </a:r>
          <a:endParaRPr lang="en-US"/>
        </a:p>
      </dgm:t>
    </dgm:pt>
    <dgm:pt modelId="{440DCB05-855C-4D27-83D3-ADE370042B9C}" type="parTrans" cxnId="{87F7AB09-1247-4159-A0D5-B5C1784F977B}">
      <dgm:prSet/>
      <dgm:spPr/>
      <dgm:t>
        <a:bodyPr/>
        <a:lstStyle/>
        <a:p>
          <a:endParaRPr lang="en-US"/>
        </a:p>
      </dgm:t>
    </dgm:pt>
    <dgm:pt modelId="{D908C26C-33A4-49C6-89FE-A4AA8A7496A1}" type="sibTrans" cxnId="{87F7AB09-1247-4159-A0D5-B5C1784F977B}">
      <dgm:prSet/>
      <dgm:spPr/>
      <dgm:t>
        <a:bodyPr/>
        <a:lstStyle/>
        <a:p>
          <a:endParaRPr lang="en-US"/>
        </a:p>
      </dgm:t>
    </dgm:pt>
    <dgm:pt modelId="{98AAE741-73F6-44F5-B75C-E0D466B71662}">
      <dgm:prSet/>
      <dgm:spPr/>
      <dgm:t>
        <a:bodyPr/>
        <a:lstStyle/>
        <a:p>
          <a:pPr rtl="0"/>
          <a:r>
            <a:rPr lang="en-US" b="1" smtClean="0"/>
            <a:t>Understand other Organizational Needs – </a:t>
          </a:r>
          <a:endParaRPr lang="en-US"/>
        </a:p>
      </dgm:t>
    </dgm:pt>
    <dgm:pt modelId="{458008E8-8865-4E16-93AC-0FB066D2C235}" type="parTrans" cxnId="{938E1C99-FAA9-4FF1-8F70-0450249F18B0}">
      <dgm:prSet/>
      <dgm:spPr/>
      <dgm:t>
        <a:bodyPr/>
        <a:lstStyle/>
        <a:p>
          <a:endParaRPr lang="en-US"/>
        </a:p>
      </dgm:t>
    </dgm:pt>
    <dgm:pt modelId="{DA8C15F5-F3C5-4A6D-9B45-24B54FD32015}" type="sibTrans" cxnId="{938E1C99-FAA9-4FF1-8F70-0450249F18B0}">
      <dgm:prSet/>
      <dgm:spPr/>
      <dgm:t>
        <a:bodyPr/>
        <a:lstStyle/>
        <a:p>
          <a:endParaRPr lang="en-US"/>
        </a:p>
      </dgm:t>
    </dgm:pt>
    <dgm:pt modelId="{0B1813A7-4E24-43C9-B879-C565A1A1FEDB}">
      <dgm:prSet/>
      <dgm:spPr/>
      <dgm:t>
        <a:bodyPr/>
        <a:lstStyle/>
        <a:p>
          <a:pPr rtl="0"/>
          <a:r>
            <a:rPr lang="en-US" b="1" dirty="0" smtClean="0"/>
            <a:t>Recurring maintenance</a:t>
          </a:r>
          <a:endParaRPr lang="en-US" dirty="0"/>
        </a:p>
      </dgm:t>
    </dgm:pt>
    <dgm:pt modelId="{FCBC4CAB-EA26-415E-9E61-1845B48FB87A}" type="parTrans" cxnId="{920C493F-841C-48F6-8AA7-00D28EFB32CE}">
      <dgm:prSet/>
      <dgm:spPr/>
      <dgm:t>
        <a:bodyPr/>
        <a:lstStyle/>
        <a:p>
          <a:endParaRPr lang="en-US"/>
        </a:p>
      </dgm:t>
    </dgm:pt>
    <dgm:pt modelId="{A423DDBB-A05E-4A5E-8A5B-C92ADBD8C20A}" type="sibTrans" cxnId="{920C493F-841C-48F6-8AA7-00D28EFB32CE}">
      <dgm:prSet/>
      <dgm:spPr/>
      <dgm:t>
        <a:bodyPr/>
        <a:lstStyle/>
        <a:p>
          <a:endParaRPr lang="en-US"/>
        </a:p>
      </dgm:t>
    </dgm:pt>
    <dgm:pt modelId="{57AEF141-08E2-4CEF-9E2C-8C20840D06E2}">
      <dgm:prSet/>
      <dgm:spPr/>
      <dgm:t>
        <a:bodyPr/>
        <a:lstStyle/>
        <a:p>
          <a:pPr rtl="0"/>
          <a:r>
            <a:rPr lang="en-US" b="1" smtClean="0"/>
            <a:t>Capital Assets</a:t>
          </a:r>
          <a:endParaRPr lang="en-US"/>
        </a:p>
      </dgm:t>
    </dgm:pt>
    <dgm:pt modelId="{71F4733D-99B8-4362-9C7A-1A13298A03BE}" type="parTrans" cxnId="{06A70A37-E4E2-45CB-ABBF-B9C62CD78A30}">
      <dgm:prSet/>
      <dgm:spPr/>
      <dgm:t>
        <a:bodyPr/>
        <a:lstStyle/>
        <a:p>
          <a:endParaRPr lang="en-US"/>
        </a:p>
      </dgm:t>
    </dgm:pt>
    <dgm:pt modelId="{1AFF3F4C-E2FA-4964-BEC1-CD9ECF698AC0}" type="sibTrans" cxnId="{06A70A37-E4E2-45CB-ABBF-B9C62CD78A30}">
      <dgm:prSet/>
      <dgm:spPr/>
      <dgm:t>
        <a:bodyPr/>
        <a:lstStyle/>
        <a:p>
          <a:endParaRPr lang="en-US"/>
        </a:p>
      </dgm:t>
    </dgm:pt>
    <dgm:pt modelId="{E4CD989B-61CE-4E26-B693-6CFFDC26BC41}">
      <dgm:prSet/>
      <dgm:spPr/>
      <dgm:t>
        <a:bodyPr/>
        <a:lstStyle/>
        <a:p>
          <a:pPr rtl="0"/>
          <a:r>
            <a:rPr lang="en-US" b="1" smtClean="0"/>
            <a:t>Building Reserves</a:t>
          </a:r>
          <a:endParaRPr lang="en-US"/>
        </a:p>
      </dgm:t>
    </dgm:pt>
    <dgm:pt modelId="{F2BDC779-3056-45BD-8348-F864A76A6425}" type="parTrans" cxnId="{E21B4A78-79EA-4F0A-8BE1-006CA4F46AD2}">
      <dgm:prSet/>
      <dgm:spPr/>
      <dgm:t>
        <a:bodyPr/>
        <a:lstStyle/>
        <a:p>
          <a:endParaRPr lang="en-US"/>
        </a:p>
      </dgm:t>
    </dgm:pt>
    <dgm:pt modelId="{47C1A079-CCCD-4057-979F-01BB916DF9BF}" type="sibTrans" cxnId="{E21B4A78-79EA-4F0A-8BE1-006CA4F46AD2}">
      <dgm:prSet/>
      <dgm:spPr/>
      <dgm:t>
        <a:bodyPr/>
        <a:lstStyle/>
        <a:p>
          <a:endParaRPr lang="en-US"/>
        </a:p>
      </dgm:t>
    </dgm:pt>
    <dgm:pt modelId="{302BF59C-3579-4211-B737-B413C923BC73}">
      <dgm:prSet/>
      <dgm:spPr/>
      <dgm:t>
        <a:bodyPr/>
        <a:lstStyle/>
        <a:p>
          <a:pPr rtl="0"/>
          <a:r>
            <a:rPr lang="en-US" b="1" smtClean="0"/>
            <a:t>Repaying Debt</a:t>
          </a:r>
          <a:endParaRPr lang="en-US"/>
        </a:p>
      </dgm:t>
    </dgm:pt>
    <dgm:pt modelId="{FE6074C8-F458-48B1-84C0-EC70CC1AE159}" type="parTrans" cxnId="{CCE5B155-AD92-45D3-90C6-A87C038F0E50}">
      <dgm:prSet/>
      <dgm:spPr/>
      <dgm:t>
        <a:bodyPr/>
        <a:lstStyle/>
        <a:p>
          <a:endParaRPr lang="en-US"/>
        </a:p>
      </dgm:t>
    </dgm:pt>
    <dgm:pt modelId="{C7DF7237-C625-4CEC-9329-5D07BAC7CFF7}" type="sibTrans" cxnId="{CCE5B155-AD92-45D3-90C6-A87C038F0E50}">
      <dgm:prSet/>
      <dgm:spPr/>
      <dgm:t>
        <a:bodyPr/>
        <a:lstStyle/>
        <a:p>
          <a:endParaRPr lang="en-US"/>
        </a:p>
      </dgm:t>
    </dgm:pt>
    <dgm:pt modelId="{F6E3E789-D3F1-4ABB-BA01-31B69F4B65E4}" type="pres">
      <dgm:prSet presAssocID="{2A03623B-06F4-4CEA-8EFA-47018854AD2C}" presName="Name0" presStyleCnt="0">
        <dgm:presLayoutVars>
          <dgm:dir/>
          <dgm:animLvl val="lvl"/>
          <dgm:resizeHandles val="exact"/>
        </dgm:presLayoutVars>
      </dgm:prSet>
      <dgm:spPr/>
    </dgm:pt>
    <dgm:pt modelId="{C0490DC4-5FD1-457D-93CE-E5770C585577}" type="pres">
      <dgm:prSet presAssocID="{469CC1A4-DCBB-4DBE-A9D9-D54897F22B43}" presName="linNode" presStyleCnt="0"/>
      <dgm:spPr/>
    </dgm:pt>
    <dgm:pt modelId="{C1B15546-05D8-46E8-B6E3-F7669E647ACA}" type="pres">
      <dgm:prSet presAssocID="{469CC1A4-DCBB-4DBE-A9D9-D54897F22B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8F02685-D344-4875-B7D3-6CA46924BA61}" type="pres">
      <dgm:prSet presAssocID="{469CC1A4-DCBB-4DBE-A9D9-D54897F22B43}" presName="descendantText" presStyleLbl="alignAccFollowNode1" presStyleIdx="0" presStyleCnt="3">
        <dgm:presLayoutVars>
          <dgm:bulletEnabled val="1"/>
        </dgm:presLayoutVars>
      </dgm:prSet>
      <dgm:spPr/>
    </dgm:pt>
    <dgm:pt modelId="{94D22E77-8773-4570-9702-7A91F8EA7530}" type="pres">
      <dgm:prSet presAssocID="{65F9468E-E29D-41DD-B7E3-EC1DA84BA605}" presName="sp" presStyleCnt="0"/>
      <dgm:spPr/>
    </dgm:pt>
    <dgm:pt modelId="{5D9EB6B4-D8BE-4AC9-ABAE-6482569DAD7E}" type="pres">
      <dgm:prSet presAssocID="{9489DCE1-1610-4A76-9DAA-25E1359176FA}" presName="linNode" presStyleCnt="0"/>
      <dgm:spPr/>
    </dgm:pt>
    <dgm:pt modelId="{7F7F5A30-2988-479D-8E9E-B35A8705B898}" type="pres">
      <dgm:prSet presAssocID="{9489DCE1-1610-4A76-9DAA-25E1359176F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F7DBC56-43FB-49DF-922B-EADE873FF654}" type="pres">
      <dgm:prSet presAssocID="{9489DCE1-1610-4A76-9DAA-25E1359176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52FD6-9A55-450F-B9E1-6A408475CB7C}" type="pres">
      <dgm:prSet presAssocID="{D6F9FBB3-619A-4CEA-9E2A-3EF38C291153}" presName="sp" presStyleCnt="0"/>
      <dgm:spPr/>
    </dgm:pt>
    <dgm:pt modelId="{0BA2A5A9-A44E-4111-9058-4699DB33E1E3}" type="pres">
      <dgm:prSet presAssocID="{98AAE741-73F6-44F5-B75C-E0D466B71662}" presName="linNode" presStyleCnt="0"/>
      <dgm:spPr/>
    </dgm:pt>
    <dgm:pt modelId="{C4056F09-9964-40E3-A1EF-811F40857870}" type="pres">
      <dgm:prSet presAssocID="{98AAE741-73F6-44F5-B75C-E0D466B7166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BEC4F8F-B0C0-4EBA-9751-CBD140BC5632}" type="pres">
      <dgm:prSet presAssocID="{98AAE741-73F6-44F5-B75C-E0D466B7166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20C493F-841C-48F6-8AA7-00D28EFB32CE}" srcId="{98AAE741-73F6-44F5-B75C-E0D466B71662}" destId="{0B1813A7-4E24-43C9-B879-C565A1A1FEDB}" srcOrd="0" destOrd="0" parTransId="{FCBC4CAB-EA26-415E-9E61-1845B48FB87A}" sibTransId="{A423DDBB-A05E-4A5E-8A5B-C92ADBD8C20A}"/>
    <dgm:cxn modelId="{CCE5B155-AD92-45D3-90C6-A87C038F0E50}" srcId="{98AAE741-73F6-44F5-B75C-E0D466B71662}" destId="{302BF59C-3579-4211-B737-B413C923BC73}" srcOrd="3" destOrd="0" parTransId="{FE6074C8-F458-48B1-84C0-EC70CC1AE159}" sibTransId="{C7DF7237-C625-4CEC-9329-5D07BAC7CFF7}"/>
    <dgm:cxn modelId="{FA5007C1-7DF8-4041-9B5D-00B5C52E39F3}" type="presOf" srcId="{0B1813A7-4E24-43C9-B879-C565A1A1FEDB}" destId="{4BEC4F8F-B0C0-4EBA-9751-CBD140BC5632}" srcOrd="0" destOrd="0" presId="urn:microsoft.com/office/officeart/2005/8/layout/vList5"/>
    <dgm:cxn modelId="{938E1C99-FAA9-4FF1-8F70-0450249F18B0}" srcId="{2A03623B-06F4-4CEA-8EFA-47018854AD2C}" destId="{98AAE741-73F6-44F5-B75C-E0D466B71662}" srcOrd="2" destOrd="0" parTransId="{458008E8-8865-4E16-93AC-0FB066D2C235}" sibTransId="{DA8C15F5-F3C5-4A6D-9B45-24B54FD32015}"/>
    <dgm:cxn modelId="{7132A2D8-5895-408F-BD51-7EE29C31575C}" type="presOf" srcId="{2A03623B-06F4-4CEA-8EFA-47018854AD2C}" destId="{F6E3E789-D3F1-4ABB-BA01-31B69F4B65E4}" srcOrd="0" destOrd="0" presId="urn:microsoft.com/office/officeart/2005/8/layout/vList5"/>
    <dgm:cxn modelId="{87F7AB09-1247-4159-A0D5-B5C1784F977B}" srcId="{9BB6185E-3140-47D0-9EFB-563563F6C76D}" destId="{644CAF22-10C3-453A-A268-7DEAD0B0C900}" srcOrd="2" destOrd="0" parTransId="{440DCB05-855C-4D27-83D3-ADE370042B9C}" sibTransId="{D908C26C-33A4-49C6-89FE-A4AA8A7496A1}"/>
    <dgm:cxn modelId="{06A70A37-E4E2-45CB-ABBF-B9C62CD78A30}" srcId="{98AAE741-73F6-44F5-B75C-E0D466B71662}" destId="{57AEF141-08E2-4CEF-9E2C-8C20840D06E2}" srcOrd="1" destOrd="0" parTransId="{71F4733D-99B8-4362-9C7A-1A13298A03BE}" sibTransId="{1AFF3F4C-E2FA-4964-BEC1-CD9ECF698AC0}"/>
    <dgm:cxn modelId="{5C09DB1E-E20C-4D0B-964E-9065EF3B26B9}" srcId="{9BB6185E-3140-47D0-9EFB-563563F6C76D}" destId="{E0E9DB36-C991-481C-85B7-E9B66D821AC9}" srcOrd="0" destOrd="0" parTransId="{B47F602F-A9D2-45A4-9829-A1C5262EEEB0}" sibTransId="{1F1D2916-EE75-4355-A1EE-0E25EECABB07}"/>
    <dgm:cxn modelId="{B25BC88B-A94E-44E4-810A-851FB2FFF59B}" type="presOf" srcId="{98AAE741-73F6-44F5-B75C-E0D466B71662}" destId="{C4056F09-9964-40E3-A1EF-811F40857870}" srcOrd="0" destOrd="0" presId="urn:microsoft.com/office/officeart/2005/8/layout/vList5"/>
    <dgm:cxn modelId="{D8F6DB52-A454-4E2E-94CD-152626D5A8E6}" type="presOf" srcId="{E4CD989B-61CE-4E26-B693-6CFFDC26BC41}" destId="{4BEC4F8F-B0C0-4EBA-9751-CBD140BC5632}" srcOrd="0" destOrd="2" presId="urn:microsoft.com/office/officeart/2005/8/layout/vList5"/>
    <dgm:cxn modelId="{830AA298-7EF9-4315-9FDF-E1A9E2A095D4}" type="presOf" srcId="{E0E9DB36-C991-481C-85B7-E9B66D821AC9}" destId="{CF7DBC56-43FB-49DF-922B-EADE873FF654}" srcOrd="0" destOrd="1" presId="urn:microsoft.com/office/officeart/2005/8/layout/vList5"/>
    <dgm:cxn modelId="{0FE93A92-90A3-4B06-A8CD-E7180F77F6F3}" srcId="{469CC1A4-DCBB-4DBE-A9D9-D54897F22B43}" destId="{A1B5E010-B18A-4160-8AC6-D502799C8615}" srcOrd="0" destOrd="0" parTransId="{A89AE858-B566-4200-B55F-B323A2F415FD}" sibTransId="{F05327F6-D735-4DF9-83AE-B86AFD8BE57D}"/>
    <dgm:cxn modelId="{BC5750B6-416F-4AFF-8E47-DE6C1CB694A6}" type="presOf" srcId="{469CC1A4-DCBB-4DBE-A9D9-D54897F22B43}" destId="{C1B15546-05D8-46E8-B6E3-F7669E647ACA}" srcOrd="0" destOrd="0" presId="urn:microsoft.com/office/officeart/2005/8/layout/vList5"/>
    <dgm:cxn modelId="{BBE2719E-3BF4-4B70-A8AF-04B33A061737}" type="presOf" srcId="{9BB6185E-3140-47D0-9EFB-563563F6C76D}" destId="{CF7DBC56-43FB-49DF-922B-EADE873FF654}" srcOrd="0" destOrd="0" presId="urn:microsoft.com/office/officeart/2005/8/layout/vList5"/>
    <dgm:cxn modelId="{34A56723-AD85-41BE-93C7-D0175A75B624}" type="presOf" srcId="{302BF59C-3579-4211-B737-B413C923BC73}" destId="{4BEC4F8F-B0C0-4EBA-9751-CBD140BC5632}" srcOrd="0" destOrd="3" presId="urn:microsoft.com/office/officeart/2005/8/layout/vList5"/>
    <dgm:cxn modelId="{54126566-5C5D-429C-B0A5-74EF82804CF3}" srcId="{2A03623B-06F4-4CEA-8EFA-47018854AD2C}" destId="{9489DCE1-1610-4A76-9DAA-25E1359176FA}" srcOrd="1" destOrd="0" parTransId="{BFE09F3D-33A1-43BC-96D9-9C4772E422F8}" sibTransId="{D6F9FBB3-619A-4CEA-9E2A-3EF38C291153}"/>
    <dgm:cxn modelId="{0FD3827F-9190-4189-9604-B065788C82DC}" type="presOf" srcId="{644CAF22-10C3-453A-A268-7DEAD0B0C900}" destId="{CF7DBC56-43FB-49DF-922B-EADE873FF654}" srcOrd="0" destOrd="3" presId="urn:microsoft.com/office/officeart/2005/8/layout/vList5"/>
    <dgm:cxn modelId="{E21B4A78-79EA-4F0A-8BE1-006CA4F46AD2}" srcId="{98AAE741-73F6-44F5-B75C-E0D466B71662}" destId="{E4CD989B-61CE-4E26-B693-6CFFDC26BC41}" srcOrd="2" destOrd="0" parTransId="{F2BDC779-3056-45BD-8348-F864A76A6425}" sibTransId="{47C1A079-CCCD-4057-979F-01BB916DF9BF}"/>
    <dgm:cxn modelId="{7A315B5E-FB05-4E88-BFD0-6153DBCAF89D}" srcId="{9BB6185E-3140-47D0-9EFB-563563F6C76D}" destId="{5AE1A018-0FEB-4B48-A4EE-74D976228251}" srcOrd="1" destOrd="0" parTransId="{B4579FB3-4CB9-4EDC-AA8D-B3457AE5C8C1}" sibTransId="{AF89FAD8-05D5-4EC1-9493-9B1979309402}"/>
    <dgm:cxn modelId="{423FAC8C-8FAA-4F8A-AC1D-834D61EC4D12}" srcId="{2A03623B-06F4-4CEA-8EFA-47018854AD2C}" destId="{469CC1A4-DCBB-4DBE-A9D9-D54897F22B43}" srcOrd="0" destOrd="0" parTransId="{20E496F1-996D-4556-9E74-AC18FAEE1891}" sibTransId="{65F9468E-E29D-41DD-B7E3-EC1DA84BA605}"/>
    <dgm:cxn modelId="{DFB8FD00-FEEF-40FD-8902-291EBE94C0DE}" srcId="{9489DCE1-1610-4A76-9DAA-25E1359176FA}" destId="{9BB6185E-3140-47D0-9EFB-563563F6C76D}" srcOrd="0" destOrd="0" parTransId="{D853C83E-57B1-49F3-BCFA-F2078CBEE248}" sibTransId="{70A0D81B-A45E-4EE0-B548-97512AB88834}"/>
    <dgm:cxn modelId="{A35C228A-1F21-4325-A1BA-72DA9671BCC7}" type="presOf" srcId="{5AE1A018-0FEB-4B48-A4EE-74D976228251}" destId="{CF7DBC56-43FB-49DF-922B-EADE873FF654}" srcOrd="0" destOrd="2" presId="urn:microsoft.com/office/officeart/2005/8/layout/vList5"/>
    <dgm:cxn modelId="{501018BD-1F2A-45D0-A7A8-3916A6AC8B51}" type="presOf" srcId="{EEFE307A-EEF3-475D-9D7E-F813F67080F9}" destId="{B8F02685-D344-4875-B7D3-6CA46924BA61}" srcOrd="0" destOrd="1" presId="urn:microsoft.com/office/officeart/2005/8/layout/vList5"/>
    <dgm:cxn modelId="{69DA257C-A4C8-46B1-B873-ED83F6AE0830}" type="presOf" srcId="{A1B5E010-B18A-4160-8AC6-D502799C8615}" destId="{B8F02685-D344-4875-B7D3-6CA46924BA61}" srcOrd="0" destOrd="0" presId="urn:microsoft.com/office/officeart/2005/8/layout/vList5"/>
    <dgm:cxn modelId="{F07EC9B4-48F3-416A-B68E-D7BC6EF89941}" type="presOf" srcId="{57AEF141-08E2-4CEF-9E2C-8C20840D06E2}" destId="{4BEC4F8F-B0C0-4EBA-9751-CBD140BC5632}" srcOrd="0" destOrd="1" presId="urn:microsoft.com/office/officeart/2005/8/layout/vList5"/>
    <dgm:cxn modelId="{838F524D-F05F-453D-BBA1-4FDC928E2FAB}" type="presOf" srcId="{9489DCE1-1610-4A76-9DAA-25E1359176FA}" destId="{7F7F5A30-2988-479D-8E9E-B35A8705B898}" srcOrd="0" destOrd="0" presId="urn:microsoft.com/office/officeart/2005/8/layout/vList5"/>
    <dgm:cxn modelId="{64691E07-01DA-48EB-A0EF-D998AB060EBF}" srcId="{469CC1A4-DCBB-4DBE-A9D9-D54897F22B43}" destId="{EEFE307A-EEF3-475D-9D7E-F813F67080F9}" srcOrd="1" destOrd="0" parTransId="{9EF373DB-520A-447F-A179-89DFD2B6192E}" sibTransId="{6440F5AC-7991-43E8-822B-B8908D78D524}"/>
    <dgm:cxn modelId="{2B5FE520-2911-47E8-8E92-9C2CCD35B708}" type="presParOf" srcId="{F6E3E789-D3F1-4ABB-BA01-31B69F4B65E4}" destId="{C0490DC4-5FD1-457D-93CE-E5770C585577}" srcOrd="0" destOrd="0" presId="urn:microsoft.com/office/officeart/2005/8/layout/vList5"/>
    <dgm:cxn modelId="{985662F9-6CD5-4DF8-B3AC-4255ED9F832F}" type="presParOf" srcId="{C0490DC4-5FD1-457D-93CE-E5770C585577}" destId="{C1B15546-05D8-46E8-B6E3-F7669E647ACA}" srcOrd="0" destOrd="0" presId="urn:microsoft.com/office/officeart/2005/8/layout/vList5"/>
    <dgm:cxn modelId="{9B720D81-29E8-4805-9704-0BC6999BF648}" type="presParOf" srcId="{C0490DC4-5FD1-457D-93CE-E5770C585577}" destId="{B8F02685-D344-4875-B7D3-6CA46924BA61}" srcOrd="1" destOrd="0" presId="urn:microsoft.com/office/officeart/2005/8/layout/vList5"/>
    <dgm:cxn modelId="{DC8BB106-D05E-4643-A6D7-4F2ABBB80479}" type="presParOf" srcId="{F6E3E789-D3F1-4ABB-BA01-31B69F4B65E4}" destId="{94D22E77-8773-4570-9702-7A91F8EA7530}" srcOrd="1" destOrd="0" presId="urn:microsoft.com/office/officeart/2005/8/layout/vList5"/>
    <dgm:cxn modelId="{7619D3AB-9D59-4F41-8CF4-701EC646F406}" type="presParOf" srcId="{F6E3E789-D3F1-4ABB-BA01-31B69F4B65E4}" destId="{5D9EB6B4-D8BE-4AC9-ABAE-6482569DAD7E}" srcOrd="2" destOrd="0" presId="urn:microsoft.com/office/officeart/2005/8/layout/vList5"/>
    <dgm:cxn modelId="{FD7F59BB-172D-43A0-AFD3-1DD9D995BF47}" type="presParOf" srcId="{5D9EB6B4-D8BE-4AC9-ABAE-6482569DAD7E}" destId="{7F7F5A30-2988-479D-8E9E-B35A8705B898}" srcOrd="0" destOrd="0" presId="urn:microsoft.com/office/officeart/2005/8/layout/vList5"/>
    <dgm:cxn modelId="{1A183AC8-44C7-4455-A5E7-854527FC975D}" type="presParOf" srcId="{5D9EB6B4-D8BE-4AC9-ABAE-6482569DAD7E}" destId="{CF7DBC56-43FB-49DF-922B-EADE873FF654}" srcOrd="1" destOrd="0" presId="urn:microsoft.com/office/officeart/2005/8/layout/vList5"/>
    <dgm:cxn modelId="{65740B13-B331-49C1-B01B-45790F2FB6C1}" type="presParOf" srcId="{F6E3E789-D3F1-4ABB-BA01-31B69F4B65E4}" destId="{B4252FD6-9A55-450F-B9E1-6A408475CB7C}" srcOrd="3" destOrd="0" presId="urn:microsoft.com/office/officeart/2005/8/layout/vList5"/>
    <dgm:cxn modelId="{81F21095-8543-4638-B45F-872B4891B889}" type="presParOf" srcId="{F6E3E789-D3F1-4ABB-BA01-31B69F4B65E4}" destId="{0BA2A5A9-A44E-4111-9058-4699DB33E1E3}" srcOrd="4" destOrd="0" presId="urn:microsoft.com/office/officeart/2005/8/layout/vList5"/>
    <dgm:cxn modelId="{60B5E75D-9FC2-4862-B58B-6E183F3AB717}" type="presParOf" srcId="{0BA2A5A9-A44E-4111-9058-4699DB33E1E3}" destId="{C4056F09-9964-40E3-A1EF-811F40857870}" srcOrd="0" destOrd="0" presId="urn:microsoft.com/office/officeart/2005/8/layout/vList5"/>
    <dgm:cxn modelId="{939F6F4F-BC29-46B5-97A7-B94211AAF48C}" type="presParOf" srcId="{0BA2A5A9-A44E-4111-9058-4699DB33E1E3}" destId="{4BEC4F8F-B0C0-4EBA-9751-CBD140BC56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0E5ED-2015-4DA3-8C0F-99B0A050DD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34314-48B3-4663-89D2-F9D5D2255E5D}">
      <dgm:prSet phldrT="[Text]"/>
      <dgm:spPr/>
      <dgm:t>
        <a:bodyPr/>
        <a:lstStyle/>
        <a:p>
          <a:r>
            <a:rPr lang="en-US" dirty="0" smtClean="0"/>
            <a:t>Fixed Costs</a:t>
          </a:r>
          <a:endParaRPr lang="en-US" dirty="0"/>
        </a:p>
      </dgm:t>
    </dgm:pt>
    <dgm:pt modelId="{76480B53-F656-466B-B843-5E3B2C11CE56}" type="parTrans" cxnId="{41920F90-236B-492C-BCC4-FD40C44A344E}">
      <dgm:prSet/>
      <dgm:spPr/>
      <dgm:t>
        <a:bodyPr/>
        <a:lstStyle/>
        <a:p>
          <a:endParaRPr lang="en-US"/>
        </a:p>
      </dgm:t>
    </dgm:pt>
    <dgm:pt modelId="{459F7593-94AF-49B2-A579-46E45D57A4D1}" type="sibTrans" cxnId="{41920F90-236B-492C-BCC4-FD40C44A344E}">
      <dgm:prSet/>
      <dgm:spPr/>
      <dgm:t>
        <a:bodyPr/>
        <a:lstStyle/>
        <a:p>
          <a:endParaRPr lang="en-US"/>
        </a:p>
      </dgm:t>
    </dgm:pt>
    <dgm:pt modelId="{21D76B42-875E-43CC-B85F-B3FE4F99E18E}">
      <dgm:prSet phldrT="[Text]"/>
      <dgm:spPr/>
      <dgm:t>
        <a:bodyPr/>
        <a:lstStyle/>
        <a:p>
          <a:r>
            <a:rPr lang="en-US" dirty="0" smtClean="0"/>
            <a:t>Variable Costs</a:t>
          </a:r>
          <a:endParaRPr lang="en-US" dirty="0"/>
        </a:p>
      </dgm:t>
    </dgm:pt>
    <dgm:pt modelId="{D12BFD84-A644-4D0D-B283-79452A092425}" type="parTrans" cxnId="{E1A778F7-D48F-42C5-AB25-E4659B5058D7}">
      <dgm:prSet/>
      <dgm:spPr/>
      <dgm:t>
        <a:bodyPr/>
        <a:lstStyle/>
        <a:p>
          <a:endParaRPr lang="en-US"/>
        </a:p>
      </dgm:t>
    </dgm:pt>
    <dgm:pt modelId="{F2CEFEF2-0BE2-47B6-9368-5719868B7C54}" type="sibTrans" cxnId="{E1A778F7-D48F-42C5-AB25-E4659B5058D7}">
      <dgm:prSet/>
      <dgm:spPr/>
      <dgm:t>
        <a:bodyPr/>
        <a:lstStyle/>
        <a:p>
          <a:endParaRPr lang="en-US"/>
        </a:p>
      </dgm:t>
    </dgm:pt>
    <dgm:pt modelId="{496326C0-5625-494A-82DD-707EDE0759A6}">
      <dgm:prSet phldrT="[Text]"/>
      <dgm:spPr/>
      <dgm:t>
        <a:bodyPr/>
        <a:lstStyle/>
        <a:p>
          <a:r>
            <a:rPr lang="en-US" dirty="0" smtClean="0"/>
            <a:t>Semi-variable Costs</a:t>
          </a:r>
          <a:endParaRPr lang="en-US" dirty="0"/>
        </a:p>
      </dgm:t>
    </dgm:pt>
    <dgm:pt modelId="{30FE4FDC-A70E-4458-AA7C-81F19CE80CFD}" type="parTrans" cxnId="{2600A4B5-E092-4E42-BB26-9716EBD8DE23}">
      <dgm:prSet/>
      <dgm:spPr/>
      <dgm:t>
        <a:bodyPr/>
        <a:lstStyle/>
        <a:p>
          <a:endParaRPr lang="en-US"/>
        </a:p>
      </dgm:t>
    </dgm:pt>
    <dgm:pt modelId="{FF542408-38B5-416F-A095-EA07B14440B2}" type="sibTrans" cxnId="{2600A4B5-E092-4E42-BB26-9716EBD8DE23}">
      <dgm:prSet/>
      <dgm:spPr/>
      <dgm:t>
        <a:bodyPr/>
        <a:lstStyle/>
        <a:p>
          <a:endParaRPr lang="en-US"/>
        </a:p>
      </dgm:t>
    </dgm:pt>
    <dgm:pt modelId="{8986B11C-4CCD-40F6-B829-FF6344BB5954}">
      <dgm:prSet phldrT="[Text]"/>
      <dgm:spPr/>
      <dgm:t>
        <a:bodyPr/>
        <a:lstStyle/>
        <a:p>
          <a:r>
            <a:rPr lang="en-US" dirty="0" smtClean="0"/>
            <a:t>Other Costs</a:t>
          </a:r>
          <a:endParaRPr lang="en-US" dirty="0"/>
        </a:p>
      </dgm:t>
    </dgm:pt>
    <dgm:pt modelId="{580815C8-737A-46AE-8ADD-A3EA6A2FC0A6}" type="parTrans" cxnId="{9854D4DD-F374-4F2F-A7F1-75F02E679524}">
      <dgm:prSet/>
      <dgm:spPr/>
      <dgm:t>
        <a:bodyPr/>
        <a:lstStyle/>
        <a:p>
          <a:endParaRPr lang="en-US"/>
        </a:p>
      </dgm:t>
    </dgm:pt>
    <dgm:pt modelId="{D54C4F68-8B08-4DE5-9EE2-5477C3170951}" type="sibTrans" cxnId="{9854D4DD-F374-4F2F-A7F1-75F02E679524}">
      <dgm:prSet/>
      <dgm:spPr/>
      <dgm:t>
        <a:bodyPr/>
        <a:lstStyle/>
        <a:p>
          <a:endParaRPr lang="en-US"/>
        </a:p>
      </dgm:t>
    </dgm:pt>
    <dgm:pt modelId="{4246F470-B80B-479D-8DDB-C4CAB571F49A}">
      <dgm:prSet phldrT="[Text]"/>
      <dgm:spPr/>
      <dgm:t>
        <a:bodyPr/>
        <a:lstStyle/>
        <a:p>
          <a:r>
            <a:rPr lang="en-US" dirty="0" smtClean="0"/>
            <a:t>Remain the same regardless of activity level (enrollment)</a:t>
          </a:r>
          <a:endParaRPr lang="en-US" dirty="0"/>
        </a:p>
      </dgm:t>
    </dgm:pt>
    <dgm:pt modelId="{1C5F4212-36E8-44E0-BF62-9F9846D6207B}" type="parTrans" cxnId="{35D9C7D6-3BA4-4E65-B305-D42D19A11395}">
      <dgm:prSet/>
      <dgm:spPr/>
      <dgm:t>
        <a:bodyPr/>
        <a:lstStyle/>
        <a:p>
          <a:endParaRPr lang="en-US"/>
        </a:p>
      </dgm:t>
    </dgm:pt>
    <dgm:pt modelId="{2529CEFF-05F6-4A7A-A228-B1BAB2D76EA5}" type="sibTrans" cxnId="{35D9C7D6-3BA4-4E65-B305-D42D19A11395}">
      <dgm:prSet/>
      <dgm:spPr/>
      <dgm:t>
        <a:bodyPr/>
        <a:lstStyle/>
        <a:p>
          <a:endParaRPr lang="en-US"/>
        </a:p>
      </dgm:t>
    </dgm:pt>
    <dgm:pt modelId="{C265A1A4-D99E-415E-B18C-DEEE23F2EC6F}">
      <dgm:prSet phldrT="[Text]"/>
      <dgm:spPr/>
      <dgm:t>
        <a:bodyPr/>
        <a:lstStyle/>
        <a:p>
          <a:r>
            <a:rPr lang="en-US" dirty="0" smtClean="0"/>
            <a:t>Vary with each unit (camper)</a:t>
          </a:r>
          <a:endParaRPr lang="en-US" dirty="0"/>
        </a:p>
      </dgm:t>
    </dgm:pt>
    <dgm:pt modelId="{A592EE6C-15F9-48AF-83A6-A400794C13B8}" type="parTrans" cxnId="{45D674AF-AFA8-4B05-A8E7-FA9C5DF23BA7}">
      <dgm:prSet/>
      <dgm:spPr/>
      <dgm:t>
        <a:bodyPr/>
        <a:lstStyle/>
        <a:p>
          <a:endParaRPr lang="en-US"/>
        </a:p>
      </dgm:t>
    </dgm:pt>
    <dgm:pt modelId="{5AB2A7DD-6BDC-459A-B8F3-86A14B905021}" type="sibTrans" cxnId="{45D674AF-AFA8-4B05-A8E7-FA9C5DF23BA7}">
      <dgm:prSet/>
      <dgm:spPr/>
      <dgm:t>
        <a:bodyPr/>
        <a:lstStyle/>
        <a:p>
          <a:endParaRPr lang="en-US"/>
        </a:p>
      </dgm:t>
    </dgm:pt>
    <dgm:pt modelId="{8A5DC692-B380-4BAC-AE20-B8D601B7C64C}">
      <dgm:prSet phldrT="[Text]"/>
      <dgm:spPr/>
      <dgm:t>
        <a:bodyPr/>
        <a:lstStyle/>
        <a:p>
          <a:r>
            <a:rPr lang="en-US" dirty="0" smtClean="0"/>
            <a:t>Equipment, Furniture, Software</a:t>
          </a:r>
          <a:endParaRPr lang="en-US" dirty="0"/>
        </a:p>
      </dgm:t>
    </dgm:pt>
    <dgm:pt modelId="{555DC677-A751-48F3-8E60-27F4AC53E766}" type="parTrans" cxnId="{4623AE62-F62E-4216-8941-1416759B2D79}">
      <dgm:prSet/>
      <dgm:spPr/>
      <dgm:t>
        <a:bodyPr/>
        <a:lstStyle/>
        <a:p>
          <a:endParaRPr lang="en-US"/>
        </a:p>
      </dgm:t>
    </dgm:pt>
    <dgm:pt modelId="{E53EE65B-2EA1-4D49-A387-46888AAE5BD1}" type="sibTrans" cxnId="{4623AE62-F62E-4216-8941-1416759B2D79}">
      <dgm:prSet/>
      <dgm:spPr/>
      <dgm:t>
        <a:bodyPr/>
        <a:lstStyle/>
        <a:p>
          <a:endParaRPr lang="en-US"/>
        </a:p>
      </dgm:t>
    </dgm:pt>
    <dgm:pt modelId="{A4B81AF3-38BE-44DB-A786-F99EF1B93EC1}">
      <dgm:prSet phldrT="[Text]"/>
      <dgm:spPr/>
      <dgm:t>
        <a:bodyPr/>
        <a:lstStyle/>
        <a:p>
          <a:r>
            <a:rPr lang="en-US" dirty="0" smtClean="0"/>
            <a:t>May include insurance, rent</a:t>
          </a:r>
          <a:endParaRPr lang="en-US" dirty="0"/>
        </a:p>
      </dgm:t>
    </dgm:pt>
    <dgm:pt modelId="{1CE9E9BE-DC33-433C-BE93-0A84FADA02D8}" type="parTrans" cxnId="{B63A0A40-3C6A-44A8-B280-31CCA89733A5}">
      <dgm:prSet/>
      <dgm:spPr/>
      <dgm:t>
        <a:bodyPr/>
        <a:lstStyle/>
        <a:p>
          <a:endParaRPr lang="en-US"/>
        </a:p>
      </dgm:t>
    </dgm:pt>
    <dgm:pt modelId="{6AF3EB1F-1BF7-499D-B999-F181CB12E744}" type="sibTrans" cxnId="{B63A0A40-3C6A-44A8-B280-31CCA89733A5}">
      <dgm:prSet/>
      <dgm:spPr/>
      <dgm:t>
        <a:bodyPr/>
        <a:lstStyle/>
        <a:p>
          <a:endParaRPr lang="en-US"/>
        </a:p>
      </dgm:t>
    </dgm:pt>
    <dgm:pt modelId="{48F74634-BEE3-4B47-A203-CCC4EF950AFC}">
      <dgm:prSet phldrT="[Text]"/>
      <dgm:spPr/>
      <dgm:t>
        <a:bodyPr/>
        <a:lstStyle/>
        <a:p>
          <a:r>
            <a:rPr lang="en-US" dirty="0" smtClean="0"/>
            <a:t>May include food, supplies</a:t>
          </a:r>
          <a:endParaRPr lang="en-US" dirty="0"/>
        </a:p>
      </dgm:t>
    </dgm:pt>
    <dgm:pt modelId="{417F4948-C12C-41C9-B336-FED7433036B5}" type="parTrans" cxnId="{E07ECB73-70AF-4EF3-98F6-62FA52DF73D2}">
      <dgm:prSet/>
      <dgm:spPr/>
      <dgm:t>
        <a:bodyPr/>
        <a:lstStyle/>
        <a:p>
          <a:endParaRPr lang="en-US"/>
        </a:p>
      </dgm:t>
    </dgm:pt>
    <dgm:pt modelId="{E67D0DC9-0E27-4325-ABB6-73AE1A31F983}" type="sibTrans" cxnId="{E07ECB73-70AF-4EF3-98F6-62FA52DF73D2}">
      <dgm:prSet/>
      <dgm:spPr/>
      <dgm:t>
        <a:bodyPr/>
        <a:lstStyle/>
        <a:p>
          <a:endParaRPr lang="en-US"/>
        </a:p>
      </dgm:t>
    </dgm:pt>
    <dgm:pt modelId="{6D65C388-BE7B-4A29-BB36-7257F0E82CEC}">
      <dgm:prSet phldrT="[Text]"/>
      <dgm:spPr/>
      <dgm:t>
        <a:bodyPr/>
        <a:lstStyle/>
        <a:p>
          <a:r>
            <a:rPr lang="en-US" dirty="0" smtClean="0"/>
            <a:t>Vary with activity, but not in a direct relationship</a:t>
          </a:r>
          <a:endParaRPr lang="en-US" dirty="0"/>
        </a:p>
      </dgm:t>
    </dgm:pt>
    <dgm:pt modelId="{6EEBBC3D-BCB7-435D-82DA-98D90A387C2A}" type="parTrans" cxnId="{75CC849E-9E85-4CBF-8A58-9AEF97A37BFE}">
      <dgm:prSet/>
      <dgm:spPr/>
      <dgm:t>
        <a:bodyPr/>
        <a:lstStyle/>
        <a:p>
          <a:endParaRPr lang="en-US"/>
        </a:p>
      </dgm:t>
    </dgm:pt>
    <dgm:pt modelId="{503A91A6-E7CF-4995-B448-135B270A2D9E}" type="sibTrans" cxnId="{75CC849E-9E85-4CBF-8A58-9AEF97A37BFE}">
      <dgm:prSet/>
      <dgm:spPr/>
      <dgm:t>
        <a:bodyPr/>
        <a:lstStyle/>
        <a:p>
          <a:endParaRPr lang="en-US"/>
        </a:p>
      </dgm:t>
    </dgm:pt>
    <dgm:pt modelId="{8E96E5EB-744B-4794-8D6B-C6F492A1D0AD}">
      <dgm:prSet phldrT="[Text]"/>
      <dgm:spPr/>
      <dgm:t>
        <a:bodyPr/>
        <a:lstStyle/>
        <a:p>
          <a:r>
            <a:rPr lang="en-US" dirty="0" smtClean="0"/>
            <a:t>May include maintenance costs, telephone, staff training, seasonal employees</a:t>
          </a:r>
          <a:endParaRPr lang="en-US" dirty="0"/>
        </a:p>
      </dgm:t>
    </dgm:pt>
    <dgm:pt modelId="{B756A43E-7B3D-4701-87EF-7D5B534EC5C6}" type="parTrans" cxnId="{045BE599-05C7-43F9-ADFE-D4E40CD2075F}">
      <dgm:prSet/>
      <dgm:spPr/>
      <dgm:t>
        <a:bodyPr/>
        <a:lstStyle/>
        <a:p>
          <a:endParaRPr lang="en-US"/>
        </a:p>
      </dgm:t>
    </dgm:pt>
    <dgm:pt modelId="{E8909879-2A5E-4FFC-BF48-C1A92AB8B7B5}" type="sibTrans" cxnId="{045BE599-05C7-43F9-ADFE-D4E40CD2075F}">
      <dgm:prSet/>
      <dgm:spPr/>
      <dgm:t>
        <a:bodyPr/>
        <a:lstStyle/>
        <a:p>
          <a:endParaRPr lang="en-US"/>
        </a:p>
      </dgm:t>
    </dgm:pt>
    <dgm:pt modelId="{5607A7F7-9DC2-4E0C-9FAC-28345DF42056}" type="pres">
      <dgm:prSet presAssocID="{DB60E5ED-2015-4DA3-8C0F-99B0A050DD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7C4EA-C742-4085-B594-95B2A3892A58}" type="pres">
      <dgm:prSet presAssocID="{5F734314-48B3-4663-89D2-F9D5D2255E5D}" presName="parentLin" presStyleCnt="0"/>
      <dgm:spPr/>
    </dgm:pt>
    <dgm:pt modelId="{C1DA9810-C1AE-4398-BE1C-AC242738AA59}" type="pres">
      <dgm:prSet presAssocID="{5F734314-48B3-4663-89D2-F9D5D2255E5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821903A-4A5A-4574-9B2B-D8D759070149}" type="pres">
      <dgm:prSet presAssocID="{5F734314-48B3-4663-89D2-F9D5D2255E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F92EE-2A37-45A9-869F-0CD5F09B8B21}" type="pres">
      <dgm:prSet presAssocID="{5F734314-48B3-4663-89D2-F9D5D2255E5D}" presName="negativeSpace" presStyleCnt="0"/>
      <dgm:spPr/>
    </dgm:pt>
    <dgm:pt modelId="{4EB5D953-756B-4FA4-BE36-730EF704861C}" type="pres">
      <dgm:prSet presAssocID="{5F734314-48B3-4663-89D2-F9D5D2255E5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BF947-6AE2-45AB-A046-5C5AD33B48A9}" type="pres">
      <dgm:prSet presAssocID="{459F7593-94AF-49B2-A579-46E45D57A4D1}" presName="spaceBetweenRectangles" presStyleCnt="0"/>
      <dgm:spPr/>
    </dgm:pt>
    <dgm:pt modelId="{00CE892B-ABAC-40F9-9ED0-4E2F24FB3665}" type="pres">
      <dgm:prSet presAssocID="{21D76B42-875E-43CC-B85F-B3FE4F99E18E}" presName="parentLin" presStyleCnt="0"/>
      <dgm:spPr/>
    </dgm:pt>
    <dgm:pt modelId="{956B95B0-A251-43A0-9D94-7AF1B9ED1C6C}" type="pres">
      <dgm:prSet presAssocID="{21D76B42-875E-43CC-B85F-B3FE4F99E18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95B740-283A-4DDF-93FA-36187709FEFF}" type="pres">
      <dgm:prSet presAssocID="{21D76B42-875E-43CC-B85F-B3FE4F99E1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F20BE-9EC8-4950-872D-BA2856E4B132}" type="pres">
      <dgm:prSet presAssocID="{21D76B42-875E-43CC-B85F-B3FE4F99E18E}" presName="negativeSpace" presStyleCnt="0"/>
      <dgm:spPr/>
    </dgm:pt>
    <dgm:pt modelId="{9C94B433-B480-47AE-9340-70ED39D5FBA5}" type="pres">
      <dgm:prSet presAssocID="{21D76B42-875E-43CC-B85F-B3FE4F99E18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3FDD7-2FD4-4804-AF40-893BB0F58A6A}" type="pres">
      <dgm:prSet presAssocID="{F2CEFEF2-0BE2-47B6-9368-5719868B7C54}" presName="spaceBetweenRectangles" presStyleCnt="0"/>
      <dgm:spPr/>
    </dgm:pt>
    <dgm:pt modelId="{E95C1E51-1789-4482-9CB0-54D40918E7C6}" type="pres">
      <dgm:prSet presAssocID="{496326C0-5625-494A-82DD-707EDE0759A6}" presName="parentLin" presStyleCnt="0"/>
      <dgm:spPr/>
    </dgm:pt>
    <dgm:pt modelId="{5A546512-0799-4DB4-9A5F-60C8D62E91A3}" type="pres">
      <dgm:prSet presAssocID="{496326C0-5625-494A-82DD-707EDE0759A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0693D3A-1432-4482-B315-5D8841262FC7}" type="pres">
      <dgm:prSet presAssocID="{496326C0-5625-494A-82DD-707EDE0759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52E06-8A6B-4A4D-9B85-9B8E27646B48}" type="pres">
      <dgm:prSet presAssocID="{496326C0-5625-494A-82DD-707EDE0759A6}" presName="negativeSpace" presStyleCnt="0"/>
      <dgm:spPr/>
    </dgm:pt>
    <dgm:pt modelId="{94F38EE4-6B22-4273-B0F7-5895E8EB4C6D}" type="pres">
      <dgm:prSet presAssocID="{496326C0-5625-494A-82DD-707EDE0759A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7E507-C4E9-48AB-AF05-114EE28AD9D4}" type="pres">
      <dgm:prSet presAssocID="{FF542408-38B5-416F-A095-EA07B14440B2}" presName="spaceBetweenRectangles" presStyleCnt="0"/>
      <dgm:spPr/>
    </dgm:pt>
    <dgm:pt modelId="{37C29CCB-2D2B-4923-B80C-E4467F34B6E6}" type="pres">
      <dgm:prSet presAssocID="{8986B11C-4CCD-40F6-B829-FF6344BB5954}" presName="parentLin" presStyleCnt="0"/>
      <dgm:spPr/>
    </dgm:pt>
    <dgm:pt modelId="{1AC34B11-E4D1-4129-BE99-B85EA2558035}" type="pres">
      <dgm:prSet presAssocID="{8986B11C-4CCD-40F6-B829-FF6344BB595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4B265B6-D3C4-4167-9BBE-546F621876DF}" type="pres">
      <dgm:prSet presAssocID="{8986B11C-4CCD-40F6-B829-FF6344BB59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F6F2C-DA6E-450E-8F11-0D986F737EE4}" type="pres">
      <dgm:prSet presAssocID="{8986B11C-4CCD-40F6-B829-FF6344BB5954}" presName="negativeSpace" presStyleCnt="0"/>
      <dgm:spPr/>
    </dgm:pt>
    <dgm:pt modelId="{96318D3B-4241-469B-A282-5B42D191392B}" type="pres">
      <dgm:prSet presAssocID="{8986B11C-4CCD-40F6-B829-FF6344BB595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D9C7D6-3BA4-4E65-B305-D42D19A11395}" srcId="{5F734314-48B3-4663-89D2-F9D5D2255E5D}" destId="{4246F470-B80B-479D-8DDB-C4CAB571F49A}" srcOrd="0" destOrd="0" parTransId="{1C5F4212-36E8-44E0-BF62-9F9846D6207B}" sibTransId="{2529CEFF-05F6-4A7A-A228-B1BAB2D76EA5}"/>
    <dgm:cxn modelId="{3B38884C-D893-4F36-801D-EC28A56778EE}" type="presOf" srcId="{C265A1A4-D99E-415E-B18C-DEEE23F2EC6F}" destId="{9C94B433-B480-47AE-9340-70ED39D5FBA5}" srcOrd="0" destOrd="0" presId="urn:microsoft.com/office/officeart/2005/8/layout/list1"/>
    <dgm:cxn modelId="{E1A778F7-D48F-42C5-AB25-E4659B5058D7}" srcId="{DB60E5ED-2015-4DA3-8C0F-99B0A050DD45}" destId="{21D76B42-875E-43CC-B85F-B3FE4F99E18E}" srcOrd="1" destOrd="0" parTransId="{D12BFD84-A644-4D0D-B283-79452A092425}" sibTransId="{F2CEFEF2-0BE2-47B6-9368-5719868B7C54}"/>
    <dgm:cxn modelId="{B63A0A40-3C6A-44A8-B280-31CCA89733A5}" srcId="{5F734314-48B3-4663-89D2-F9D5D2255E5D}" destId="{A4B81AF3-38BE-44DB-A786-F99EF1B93EC1}" srcOrd="1" destOrd="0" parTransId="{1CE9E9BE-DC33-433C-BE93-0A84FADA02D8}" sibTransId="{6AF3EB1F-1BF7-499D-B999-F181CB12E744}"/>
    <dgm:cxn modelId="{71BFFD6B-A941-4CC7-A96D-234E0E4C7ADC}" type="presOf" srcId="{496326C0-5625-494A-82DD-707EDE0759A6}" destId="{5A546512-0799-4DB4-9A5F-60C8D62E91A3}" srcOrd="0" destOrd="0" presId="urn:microsoft.com/office/officeart/2005/8/layout/list1"/>
    <dgm:cxn modelId="{45D674AF-AFA8-4B05-A8E7-FA9C5DF23BA7}" srcId="{21D76B42-875E-43CC-B85F-B3FE4F99E18E}" destId="{C265A1A4-D99E-415E-B18C-DEEE23F2EC6F}" srcOrd="0" destOrd="0" parTransId="{A592EE6C-15F9-48AF-83A6-A400794C13B8}" sibTransId="{5AB2A7DD-6BDC-459A-B8F3-86A14B905021}"/>
    <dgm:cxn modelId="{40DD1964-28CA-4131-93E3-0FD95F749469}" type="presOf" srcId="{4246F470-B80B-479D-8DDB-C4CAB571F49A}" destId="{4EB5D953-756B-4FA4-BE36-730EF704861C}" srcOrd="0" destOrd="0" presId="urn:microsoft.com/office/officeart/2005/8/layout/list1"/>
    <dgm:cxn modelId="{9854D4DD-F374-4F2F-A7F1-75F02E679524}" srcId="{DB60E5ED-2015-4DA3-8C0F-99B0A050DD45}" destId="{8986B11C-4CCD-40F6-B829-FF6344BB5954}" srcOrd="3" destOrd="0" parTransId="{580815C8-737A-46AE-8ADD-A3EA6A2FC0A6}" sibTransId="{D54C4F68-8B08-4DE5-9EE2-5477C3170951}"/>
    <dgm:cxn modelId="{239E995D-BCB5-4479-ACA2-FBE73B31DBA0}" type="presOf" srcId="{6D65C388-BE7B-4A29-BB36-7257F0E82CEC}" destId="{94F38EE4-6B22-4273-B0F7-5895E8EB4C6D}" srcOrd="0" destOrd="0" presId="urn:microsoft.com/office/officeart/2005/8/layout/list1"/>
    <dgm:cxn modelId="{FEBF0CF6-A931-4005-A682-756A72F1F550}" type="presOf" srcId="{5F734314-48B3-4663-89D2-F9D5D2255E5D}" destId="{0821903A-4A5A-4574-9B2B-D8D759070149}" srcOrd="1" destOrd="0" presId="urn:microsoft.com/office/officeart/2005/8/layout/list1"/>
    <dgm:cxn modelId="{BF744838-8532-4D32-9382-4B92A9592BA1}" type="presOf" srcId="{8A5DC692-B380-4BAC-AE20-B8D601B7C64C}" destId="{96318D3B-4241-469B-A282-5B42D191392B}" srcOrd="0" destOrd="0" presId="urn:microsoft.com/office/officeart/2005/8/layout/list1"/>
    <dgm:cxn modelId="{75CC849E-9E85-4CBF-8A58-9AEF97A37BFE}" srcId="{496326C0-5625-494A-82DD-707EDE0759A6}" destId="{6D65C388-BE7B-4A29-BB36-7257F0E82CEC}" srcOrd="0" destOrd="0" parTransId="{6EEBBC3D-BCB7-435D-82DA-98D90A387C2A}" sibTransId="{503A91A6-E7CF-4995-B448-135B270A2D9E}"/>
    <dgm:cxn modelId="{41920F90-236B-492C-BCC4-FD40C44A344E}" srcId="{DB60E5ED-2015-4DA3-8C0F-99B0A050DD45}" destId="{5F734314-48B3-4663-89D2-F9D5D2255E5D}" srcOrd="0" destOrd="0" parTransId="{76480B53-F656-466B-B843-5E3B2C11CE56}" sibTransId="{459F7593-94AF-49B2-A579-46E45D57A4D1}"/>
    <dgm:cxn modelId="{4623AE62-F62E-4216-8941-1416759B2D79}" srcId="{8986B11C-4CCD-40F6-B829-FF6344BB5954}" destId="{8A5DC692-B380-4BAC-AE20-B8D601B7C64C}" srcOrd="0" destOrd="0" parTransId="{555DC677-A751-48F3-8E60-27F4AC53E766}" sibTransId="{E53EE65B-2EA1-4D49-A387-46888AAE5BD1}"/>
    <dgm:cxn modelId="{7E6587F8-E1FE-47F1-B16F-EAA6C0F1098F}" type="presOf" srcId="{DB60E5ED-2015-4DA3-8C0F-99B0A050DD45}" destId="{5607A7F7-9DC2-4E0C-9FAC-28345DF42056}" srcOrd="0" destOrd="0" presId="urn:microsoft.com/office/officeart/2005/8/layout/list1"/>
    <dgm:cxn modelId="{48DB4E99-2437-43BC-AD5B-8380D1F26636}" type="presOf" srcId="{5F734314-48B3-4663-89D2-F9D5D2255E5D}" destId="{C1DA9810-C1AE-4398-BE1C-AC242738AA59}" srcOrd="0" destOrd="0" presId="urn:microsoft.com/office/officeart/2005/8/layout/list1"/>
    <dgm:cxn modelId="{16B50896-BD34-46A8-9E3C-CD4D5B413418}" type="presOf" srcId="{21D76B42-875E-43CC-B85F-B3FE4F99E18E}" destId="{956B95B0-A251-43A0-9D94-7AF1B9ED1C6C}" srcOrd="0" destOrd="0" presId="urn:microsoft.com/office/officeart/2005/8/layout/list1"/>
    <dgm:cxn modelId="{DA773828-7030-4A01-A994-A60D846D9EAB}" type="presOf" srcId="{8986B11C-4CCD-40F6-B829-FF6344BB5954}" destId="{84B265B6-D3C4-4167-9BBE-546F621876DF}" srcOrd="1" destOrd="0" presId="urn:microsoft.com/office/officeart/2005/8/layout/list1"/>
    <dgm:cxn modelId="{E91157CB-2AAE-465F-8A7C-CE162830293A}" type="presOf" srcId="{8986B11C-4CCD-40F6-B829-FF6344BB5954}" destId="{1AC34B11-E4D1-4129-BE99-B85EA2558035}" srcOrd="0" destOrd="0" presId="urn:microsoft.com/office/officeart/2005/8/layout/list1"/>
    <dgm:cxn modelId="{3CEA42C9-0F8F-4A60-8383-560C3431D5E5}" type="presOf" srcId="{21D76B42-875E-43CC-B85F-B3FE4F99E18E}" destId="{FD95B740-283A-4DDF-93FA-36187709FEFF}" srcOrd="1" destOrd="0" presId="urn:microsoft.com/office/officeart/2005/8/layout/list1"/>
    <dgm:cxn modelId="{415AD88F-1558-4A87-8FB8-FB51AF6032AA}" type="presOf" srcId="{48F74634-BEE3-4B47-A203-CCC4EF950AFC}" destId="{9C94B433-B480-47AE-9340-70ED39D5FBA5}" srcOrd="0" destOrd="1" presId="urn:microsoft.com/office/officeart/2005/8/layout/list1"/>
    <dgm:cxn modelId="{74D103EE-6A96-45BB-A17F-BA92719172E3}" type="presOf" srcId="{A4B81AF3-38BE-44DB-A786-F99EF1B93EC1}" destId="{4EB5D953-756B-4FA4-BE36-730EF704861C}" srcOrd="0" destOrd="1" presId="urn:microsoft.com/office/officeart/2005/8/layout/list1"/>
    <dgm:cxn modelId="{E07ECB73-70AF-4EF3-98F6-62FA52DF73D2}" srcId="{21D76B42-875E-43CC-B85F-B3FE4F99E18E}" destId="{48F74634-BEE3-4B47-A203-CCC4EF950AFC}" srcOrd="1" destOrd="0" parTransId="{417F4948-C12C-41C9-B336-FED7433036B5}" sibTransId="{E67D0DC9-0E27-4325-ABB6-73AE1A31F983}"/>
    <dgm:cxn modelId="{8A6748E2-DD3C-4941-9D93-C54572E5BC43}" type="presOf" srcId="{8E96E5EB-744B-4794-8D6B-C6F492A1D0AD}" destId="{94F38EE4-6B22-4273-B0F7-5895E8EB4C6D}" srcOrd="0" destOrd="1" presId="urn:microsoft.com/office/officeart/2005/8/layout/list1"/>
    <dgm:cxn modelId="{2600A4B5-E092-4E42-BB26-9716EBD8DE23}" srcId="{DB60E5ED-2015-4DA3-8C0F-99B0A050DD45}" destId="{496326C0-5625-494A-82DD-707EDE0759A6}" srcOrd="2" destOrd="0" parTransId="{30FE4FDC-A70E-4458-AA7C-81F19CE80CFD}" sibTransId="{FF542408-38B5-416F-A095-EA07B14440B2}"/>
    <dgm:cxn modelId="{045BE599-05C7-43F9-ADFE-D4E40CD2075F}" srcId="{496326C0-5625-494A-82DD-707EDE0759A6}" destId="{8E96E5EB-744B-4794-8D6B-C6F492A1D0AD}" srcOrd="1" destOrd="0" parTransId="{B756A43E-7B3D-4701-87EF-7D5B534EC5C6}" sibTransId="{E8909879-2A5E-4FFC-BF48-C1A92AB8B7B5}"/>
    <dgm:cxn modelId="{53CE9749-F358-498A-A111-557D676FFB98}" type="presOf" srcId="{496326C0-5625-494A-82DD-707EDE0759A6}" destId="{70693D3A-1432-4482-B315-5D8841262FC7}" srcOrd="1" destOrd="0" presId="urn:microsoft.com/office/officeart/2005/8/layout/list1"/>
    <dgm:cxn modelId="{6FBCB78D-F389-4B27-A550-C22AF314016A}" type="presParOf" srcId="{5607A7F7-9DC2-4E0C-9FAC-28345DF42056}" destId="{5627C4EA-C742-4085-B594-95B2A3892A58}" srcOrd="0" destOrd="0" presId="urn:microsoft.com/office/officeart/2005/8/layout/list1"/>
    <dgm:cxn modelId="{4EA0E619-ADA3-43F7-872D-8CA806277DEE}" type="presParOf" srcId="{5627C4EA-C742-4085-B594-95B2A3892A58}" destId="{C1DA9810-C1AE-4398-BE1C-AC242738AA59}" srcOrd="0" destOrd="0" presId="urn:microsoft.com/office/officeart/2005/8/layout/list1"/>
    <dgm:cxn modelId="{70A0153C-CD0E-4F31-A2FF-58A7DC1931B7}" type="presParOf" srcId="{5627C4EA-C742-4085-B594-95B2A3892A58}" destId="{0821903A-4A5A-4574-9B2B-D8D759070149}" srcOrd="1" destOrd="0" presId="urn:microsoft.com/office/officeart/2005/8/layout/list1"/>
    <dgm:cxn modelId="{F264C2BF-D05F-4AA1-BBFB-8D3E4556E10A}" type="presParOf" srcId="{5607A7F7-9DC2-4E0C-9FAC-28345DF42056}" destId="{5C2F92EE-2A37-45A9-869F-0CD5F09B8B21}" srcOrd="1" destOrd="0" presId="urn:microsoft.com/office/officeart/2005/8/layout/list1"/>
    <dgm:cxn modelId="{D2E022F0-98AC-4885-BAB5-E8DD6C85B5F7}" type="presParOf" srcId="{5607A7F7-9DC2-4E0C-9FAC-28345DF42056}" destId="{4EB5D953-756B-4FA4-BE36-730EF704861C}" srcOrd="2" destOrd="0" presId="urn:microsoft.com/office/officeart/2005/8/layout/list1"/>
    <dgm:cxn modelId="{88A44211-4036-43E2-B6A4-8F9FB101426D}" type="presParOf" srcId="{5607A7F7-9DC2-4E0C-9FAC-28345DF42056}" destId="{524BF947-6AE2-45AB-A046-5C5AD33B48A9}" srcOrd="3" destOrd="0" presId="urn:microsoft.com/office/officeart/2005/8/layout/list1"/>
    <dgm:cxn modelId="{895F7B35-28A9-4AB3-A3A6-40CFFB7A6FA7}" type="presParOf" srcId="{5607A7F7-9DC2-4E0C-9FAC-28345DF42056}" destId="{00CE892B-ABAC-40F9-9ED0-4E2F24FB3665}" srcOrd="4" destOrd="0" presId="urn:microsoft.com/office/officeart/2005/8/layout/list1"/>
    <dgm:cxn modelId="{5CE9BD6C-FD24-4CD6-B2F3-E00BA0907F6A}" type="presParOf" srcId="{00CE892B-ABAC-40F9-9ED0-4E2F24FB3665}" destId="{956B95B0-A251-43A0-9D94-7AF1B9ED1C6C}" srcOrd="0" destOrd="0" presId="urn:microsoft.com/office/officeart/2005/8/layout/list1"/>
    <dgm:cxn modelId="{A400EAAF-F831-4232-8F9B-F844940AD6C5}" type="presParOf" srcId="{00CE892B-ABAC-40F9-9ED0-4E2F24FB3665}" destId="{FD95B740-283A-4DDF-93FA-36187709FEFF}" srcOrd="1" destOrd="0" presId="urn:microsoft.com/office/officeart/2005/8/layout/list1"/>
    <dgm:cxn modelId="{62B8DED7-D749-4D38-AAEB-513F69BF1D46}" type="presParOf" srcId="{5607A7F7-9DC2-4E0C-9FAC-28345DF42056}" destId="{B2CF20BE-9EC8-4950-872D-BA2856E4B132}" srcOrd="5" destOrd="0" presId="urn:microsoft.com/office/officeart/2005/8/layout/list1"/>
    <dgm:cxn modelId="{8D88B75F-D9A5-47D5-9DD8-DD06F254C29F}" type="presParOf" srcId="{5607A7F7-9DC2-4E0C-9FAC-28345DF42056}" destId="{9C94B433-B480-47AE-9340-70ED39D5FBA5}" srcOrd="6" destOrd="0" presId="urn:microsoft.com/office/officeart/2005/8/layout/list1"/>
    <dgm:cxn modelId="{C7384A98-181B-4250-9F12-413528A75500}" type="presParOf" srcId="{5607A7F7-9DC2-4E0C-9FAC-28345DF42056}" destId="{D1A3FDD7-2FD4-4804-AF40-893BB0F58A6A}" srcOrd="7" destOrd="0" presId="urn:microsoft.com/office/officeart/2005/8/layout/list1"/>
    <dgm:cxn modelId="{A70A12A9-5858-4897-AB85-27F0A8B190B8}" type="presParOf" srcId="{5607A7F7-9DC2-4E0C-9FAC-28345DF42056}" destId="{E95C1E51-1789-4482-9CB0-54D40918E7C6}" srcOrd="8" destOrd="0" presId="urn:microsoft.com/office/officeart/2005/8/layout/list1"/>
    <dgm:cxn modelId="{80E4C794-9C8C-41BD-9212-392692F42825}" type="presParOf" srcId="{E95C1E51-1789-4482-9CB0-54D40918E7C6}" destId="{5A546512-0799-4DB4-9A5F-60C8D62E91A3}" srcOrd="0" destOrd="0" presId="urn:microsoft.com/office/officeart/2005/8/layout/list1"/>
    <dgm:cxn modelId="{16D4139B-B004-4ECF-BDF5-31AD6B6FCF45}" type="presParOf" srcId="{E95C1E51-1789-4482-9CB0-54D40918E7C6}" destId="{70693D3A-1432-4482-B315-5D8841262FC7}" srcOrd="1" destOrd="0" presId="urn:microsoft.com/office/officeart/2005/8/layout/list1"/>
    <dgm:cxn modelId="{EB209836-9A91-47A9-85A2-2125363D2D3F}" type="presParOf" srcId="{5607A7F7-9DC2-4E0C-9FAC-28345DF42056}" destId="{99752E06-8A6B-4A4D-9B85-9B8E27646B48}" srcOrd="9" destOrd="0" presId="urn:microsoft.com/office/officeart/2005/8/layout/list1"/>
    <dgm:cxn modelId="{F906D80B-2C78-402C-9D05-B1AF16561671}" type="presParOf" srcId="{5607A7F7-9DC2-4E0C-9FAC-28345DF42056}" destId="{94F38EE4-6B22-4273-B0F7-5895E8EB4C6D}" srcOrd="10" destOrd="0" presId="urn:microsoft.com/office/officeart/2005/8/layout/list1"/>
    <dgm:cxn modelId="{2968E2B3-9C98-4AA2-9264-F25205CAEEEB}" type="presParOf" srcId="{5607A7F7-9DC2-4E0C-9FAC-28345DF42056}" destId="{8C17E507-C4E9-48AB-AF05-114EE28AD9D4}" srcOrd="11" destOrd="0" presId="urn:microsoft.com/office/officeart/2005/8/layout/list1"/>
    <dgm:cxn modelId="{0297F8CB-384B-4FB5-9B93-C663ECABB172}" type="presParOf" srcId="{5607A7F7-9DC2-4E0C-9FAC-28345DF42056}" destId="{37C29CCB-2D2B-4923-B80C-E4467F34B6E6}" srcOrd="12" destOrd="0" presId="urn:microsoft.com/office/officeart/2005/8/layout/list1"/>
    <dgm:cxn modelId="{4C566794-A441-4292-9AFF-D9460F8D6BED}" type="presParOf" srcId="{37C29CCB-2D2B-4923-B80C-E4467F34B6E6}" destId="{1AC34B11-E4D1-4129-BE99-B85EA2558035}" srcOrd="0" destOrd="0" presId="urn:microsoft.com/office/officeart/2005/8/layout/list1"/>
    <dgm:cxn modelId="{F35E8648-7E70-4B27-AB7C-7B5890BAB292}" type="presParOf" srcId="{37C29CCB-2D2B-4923-B80C-E4467F34B6E6}" destId="{84B265B6-D3C4-4167-9BBE-546F621876DF}" srcOrd="1" destOrd="0" presId="urn:microsoft.com/office/officeart/2005/8/layout/list1"/>
    <dgm:cxn modelId="{946349F5-0912-48C6-8E85-9A4D35A16010}" type="presParOf" srcId="{5607A7F7-9DC2-4E0C-9FAC-28345DF42056}" destId="{9B8F6F2C-DA6E-450E-8F11-0D986F737EE4}" srcOrd="13" destOrd="0" presId="urn:microsoft.com/office/officeart/2005/8/layout/list1"/>
    <dgm:cxn modelId="{E5CA7A1B-AEC4-43D9-8747-C604C8FAE8F5}" type="presParOf" srcId="{5607A7F7-9DC2-4E0C-9FAC-28345DF42056}" destId="{96318D3B-4241-469B-A282-5B42D19139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854E1-9528-45BA-AE88-21630E82B3D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7C07D1-E156-479F-89DC-C3D9E666AB56}">
      <dgm:prSet phldrT="[Text]" custT="1"/>
      <dgm:spPr/>
      <dgm:t>
        <a:bodyPr/>
        <a:lstStyle/>
        <a:p>
          <a:r>
            <a:rPr lang="en-US" sz="4000" b="1" dirty="0" smtClean="0"/>
            <a:t>Budget</a:t>
          </a:r>
          <a:endParaRPr lang="en-US" sz="4000" b="1" dirty="0"/>
        </a:p>
      </dgm:t>
    </dgm:pt>
    <dgm:pt modelId="{043AE373-02B2-4D87-8421-628AFBB0D5A1}" type="parTrans" cxnId="{53BC0CED-7723-46D1-BC11-F2651BA9EEEF}">
      <dgm:prSet/>
      <dgm:spPr/>
      <dgm:t>
        <a:bodyPr/>
        <a:lstStyle/>
        <a:p>
          <a:endParaRPr lang="en-US"/>
        </a:p>
      </dgm:t>
    </dgm:pt>
    <dgm:pt modelId="{C1378F18-1E3F-482F-9DA0-BD57C62A761A}" type="sibTrans" cxnId="{53BC0CED-7723-46D1-BC11-F2651BA9EEEF}">
      <dgm:prSet/>
      <dgm:spPr/>
      <dgm:t>
        <a:bodyPr/>
        <a:lstStyle/>
        <a:p>
          <a:endParaRPr lang="en-US"/>
        </a:p>
      </dgm:t>
    </dgm:pt>
    <dgm:pt modelId="{F09C56BD-3975-4822-8825-A8CE28DF444C}">
      <dgm:prSet phldrT="[Text]" custT="1"/>
      <dgm:spPr/>
      <dgm:t>
        <a:bodyPr/>
        <a:lstStyle/>
        <a:p>
          <a:r>
            <a:rPr lang="en-US" sz="2600" b="0" dirty="0" smtClean="0"/>
            <a:t>A plan based on a series of </a:t>
          </a:r>
          <a:r>
            <a:rPr lang="en-US" sz="2600" b="0" dirty="0" smtClean="0"/>
            <a:t>assumptions (best guess)</a:t>
          </a:r>
          <a:endParaRPr lang="en-US" sz="2600" dirty="0"/>
        </a:p>
      </dgm:t>
    </dgm:pt>
    <dgm:pt modelId="{3A05E4A9-5A1F-4E16-A123-8B5434E657E4}" type="parTrans" cxnId="{93A57EC7-0618-481B-8965-50F7EA5460F2}">
      <dgm:prSet/>
      <dgm:spPr/>
      <dgm:t>
        <a:bodyPr/>
        <a:lstStyle/>
        <a:p>
          <a:endParaRPr lang="en-US"/>
        </a:p>
      </dgm:t>
    </dgm:pt>
    <dgm:pt modelId="{3FC257D0-B05F-46FF-87D1-9E01600685A7}" type="sibTrans" cxnId="{93A57EC7-0618-481B-8965-50F7EA5460F2}">
      <dgm:prSet/>
      <dgm:spPr/>
      <dgm:t>
        <a:bodyPr/>
        <a:lstStyle/>
        <a:p>
          <a:endParaRPr lang="en-US"/>
        </a:p>
      </dgm:t>
    </dgm:pt>
    <dgm:pt modelId="{6B37A78C-453F-4AE6-A60A-5D602430CC76}">
      <dgm:prSet phldrT="[Text]" custT="1"/>
      <dgm:spPr/>
      <dgm:t>
        <a:bodyPr/>
        <a:lstStyle/>
        <a:p>
          <a:r>
            <a:rPr lang="en-US" sz="4000" b="1" dirty="0" smtClean="0"/>
            <a:t>Forecast</a:t>
          </a:r>
          <a:endParaRPr lang="en-US" sz="4000" b="1" dirty="0"/>
        </a:p>
      </dgm:t>
    </dgm:pt>
    <dgm:pt modelId="{BB7AA93A-4B47-4998-99E3-BC2D8CCE4E96}" type="parTrans" cxnId="{92B4FF45-056C-424E-8F36-E7ED65D0CDEB}">
      <dgm:prSet/>
      <dgm:spPr/>
      <dgm:t>
        <a:bodyPr/>
        <a:lstStyle/>
        <a:p>
          <a:endParaRPr lang="en-US"/>
        </a:p>
      </dgm:t>
    </dgm:pt>
    <dgm:pt modelId="{0B8FC200-0724-4101-AE36-333E4BEF6B91}" type="sibTrans" cxnId="{92B4FF45-056C-424E-8F36-E7ED65D0CDEB}">
      <dgm:prSet/>
      <dgm:spPr/>
      <dgm:t>
        <a:bodyPr/>
        <a:lstStyle/>
        <a:p>
          <a:endParaRPr lang="en-US"/>
        </a:p>
      </dgm:t>
    </dgm:pt>
    <dgm:pt modelId="{FA5E44E8-5BAC-401D-86D3-C457D4353AC0}">
      <dgm:prSet phldrT="[Text]" custT="1"/>
      <dgm:spPr/>
      <dgm:t>
        <a:bodyPr/>
        <a:lstStyle/>
        <a:p>
          <a:r>
            <a:rPr lang="en-US" sz="2600" b="0" dirty="0" smtClean="0"/>
            <a:t>Updated expectation based on more current information</a:t>
          </a:r>
          <a:endParaRPr lang="en-US" sz="2600" dirty="0"/>
        </a:p>
      </dgm:t>
    </dgm:pt>
    <dgm:pt modelId="{3F9A2971-201C-46AB-BE39-C2161DD56BCE}" type="parTrans" cxnId="{37459648-8AFB-4EA0-93C0-906881CEAF50}">
      <dgm:prSet/>
      <dgm:spPr/>
      <dgm:t>
        <a:bodyPr/>
        <a:lstStyle/>
        <a:p>
          <a:endParaRPr lang="en-US"/>
        </a:p>
      </dgm:t>
    </dgm:pt>
    <dgm:pt modelId="{86DE56C3-CED8-493A-B182-D398C488F3B4}" type="sibTrans" cxnId="{37459648-8AFB-4EA0-93C0-906881CEAF50}">
      <dgm:prSet/>
      <dgm:spPr/>
      <dgm:t>
        <a:bodyPr/>
        <a:lstStyle/>
        <a:p>
          <a:endParaRPr lang="en-US"/>
        </a:p>
      </dgm:t>
    </dgm:pt>
    <dgm:pt modelId="{5BB4BC53-D79E-4992-97C7-858B42F7C5C8}">
      <dgm:prSet custT="1"/>
      <dgm:spPr/>
      <dgm:t>
        <a:bodyPr/>
        <a:lstStyle/>
        <a:p>
          <a:r>
            <a:rPr lang="en-US" sz="3600" b="0" dirty="0" smtClean="0"/>
            <a:t>Re-Forecast</a:t>
          </a:r>
          <a:endParaRPr lang="en-US" sz="3600" b="0" dirty="0"/>
        </a:p>
      </dgm:t>
    </dgm:pt>
    <dgm:pt modelId="{BB0A8EED-46A1-44A4-B58E-8C8CDFD70903}" type="parTrans" cxnId="{E1558A32-F07D-4BA4-B97F-EBD46A73665C}">
      <dgm:prSet/>
      <dgm:spPr/>
      <dgm:t>
        <a:bodyPr/>
        <a:lstStyle/>
        <a:p>
          <a:endParaRPr lang="en-US"/>
        </a:p>
      </dgm:t>
    </dgm:pt>
    <dgm:pt modelId="{6C3074AE-E785-4BE1-BC33-AC1316FC3314}" type="sibTrans" cxnId="{E1558A32-F07D-4BA4-B97F-EBD46A73665C}">
      <dgm:prSet/>
      <dgm:spPr/>
      <dgm:t>
        <a:bodyPr/>
        <a:lstStyle/>
        <a:p>
          <a:endParaRPr lang="en-US"/>
        </a:p>
      </dgm:t>
    </dgm:pt>
    <dgm:pt modelId="{87E2413D-0A86-4D1A-8B9B-D212396BBCD5}">
      <dgm:prSet custT="1"/>
      <dgm:spPr/>
      <dgm:t>
        <a:bodyPr/>
        <a:lstStyle/>
        <a:p>
          <a:r>
            <a:rPr lang="en-US" sz="2600" b="0" dirty="0" smtClean="0"/>
            <a:t>Reality test and readjust</a:t>
          </a:r>
          <a:endParaRPr lang="en-US" sz="2600" b="0" dirty="0"/>
        </a:p>
      </dgm:t>
    </dgm:pt>
    <dgm:pt modelId="{0AEE60B0-5F54-4D12-8A4A-72766154C1B5}" type="parTrans" cxnId="{75C7E0E2-9DCE-41A3-AA5F-0EBFDEB01898}">
      <dgm:prSet/>
      <dgm:spPr/>
      <dgm:t>
        <a:bodyPr/>
        <a:lstStyle/>
        <a:p>
          <a:endParaRPr lang="en-US"/>
        </a:p>
      </dgm:t>
    </dgm:pt>
    <dgm:pt modelId="{976A759A-D441-4DCF-B433-5171C071B549}" type="sibTrans" cxnId="{75C7E0E2-9DCE-41A3-AA5F-0EBFDEB01898}">
      <dgm:prSet/>
      <dgm:spPr/>
      <dgm:t>
        <a:bodyPr/>
        <a:lstStyle/>
        <a:p>
          <a:endParaRPr lang="en-US"/>
        </a:p>
      </dgm:t>
    </dgm:pt>
    <dgm:pt modelId="{383476F9-F65A-4BEF-B5EC-E826CA62E7EF}" type="pres">
      <dgm:prSet presAssocID="{E60854E1-9528-45BA-AE88-21630E82B3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C0D6ED-DF72-4D0B-83AA-1E8094129D88}" type="pres">
      <dgm:prSet presAssocID="{957C07D1-E156-479F-89DC-C3D9E666AB56}" presName="composite" presStyleCnt="0"/>
      <dgm:spPr/>
    </dgm:pt>
    <dgm:pt modelId="{B33A0865-DAE7-4ECD-A0DC-345336793ED9}" type="pres">
      <dgm:prSet presAssocID="{957C07D1-E156-479F-89DC-C3D9E666AB5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DF07A-C28A-413D-BE0A-099F509DC56F}" type="pres">
      <dgm:prSet presAssocID="{957C07D1-E156-479F-89DC-C3D9E666AB5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FC945-46E3-4A8C-9A10-EFEBFC2B5E9D}" type="pres">
      <dgm:prSet presAssocID="{C1378F18-1E3F-482F-9DA0-BD57C62A761A}" presName="space" presStyleCnt="0"/>
      <dgm:spPr/>
    </dgm:pt>
    <dgm:pt modelId="{67BAE97F-7444-4AC2-BDC7-21A24E146C0F}" type="pres">
      <dgm:prSet presAssocID="{6B37A78C-453F-4AE6-A60A-5D602430CC76}" presName="composite" presStyleCnt="0"/>
      <dgm:spPr/>
    </dgm:pt>
    <dgm:pt modelId="{50FD713C-CABF-493F-97DD-27528D342910}" type="pres">
      <dgm:prSet presAssocID="{6B37A78C-453F-4AE6-A60A-5D602430CC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D76E2-28E0-4E2A-AE74-F9B92EB8B59E}" type="pres">
      <dgm:prSet presAssocID="{6B37A78C-453F-4AE6-A60A-5D602430CC7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3C35B-4DA8-430E-A965-087B3129B019}" type="pres">
      <dgm:prSet presAssocID="{0B8FC200-0724-4101-AE36-333E4BEF6B91}" presName="space" presStyleCnt="0"/>
      <dgm:spPr/>
    </dgm:pt>
    <dgm:pt modelId="{952AC62A-AFB2-4A44-BBE5-3CAEBCA68C51}" type="pres">
      <dgm:prSet presAssocID="{5BB4BC53-D79E-4992-97C7-858B42F7C5C8}" presName="composite" presStyleCnt="0"/>
      <dgm:spPr/>
    </dgm:pt>
    <dgm:pt modelId="{FCC4A596-6B34-4C03-8844-CDA19C400F72}" type="pres">
      <dgm:prSet presAssocID="{5BB4BC53-D79E-4992-97C7-858B42F7C5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40FF3-EAEF-400C-AFFC-8409C950978C}" type="pres">
      <dgm:prSet presAssocID="{5BB4BC53-D79E-4992-97C7-858B42F7C5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BC0CED-7723-46D1-BC11-F2651BA9EEEF}" srcId="{E60854E1-9528-45BA-AE88-21630E82B3D5}" destId="{957C07D1-E156-479F-89DC-C3D9E666AB56}" srcOrd="0" destOrd="0" parTransId="{043AE373-02B2-4D87-8421-628AFBB0D5A1}" sibTransId="{C1378F18-1E3F-482F-9DA0-BD57C62A761A}"/>
    <dgm:cxn modelId="{961BCAA5-CC20-4929-A040-9BA4F37A6D8A}" type="presOf" srcId="{E60854E1-9528-45BA-AE88-21630E82B3D5}" destId="{383476F9-F65A-4BEF-B5EC-E826CA62E7EF}" srcOrd="0" destOrd="0" presId="urn:microsoft.com/office/officeart/2005/8/layout/hList1"/>
    <dgm:cxn modelId="{C3511801-CC16-451D-B3E2-64636E8D77FF}" type="presOf" srcId="{6B37A78C-453F-4AE6-A60A-5D602430CC76}" destId="{50FD713C-CABF-493F-97DD-27528D342910}" srcOrd="0" destOrd="0" presId="urn:microsoft.com/office/officeart/2005/8/layout/hList1"/>
    <dgm:cxn modelId="{C5B22224-4282-4567-9F7C-222B348DC559}" type="presOf" srcId="{957C07D1-E156-479F-89DC-C3D9E666AB56}" destId="{B33A0865-DAE7-4ECD-A0DC-345336793ED9}" srcOrd="0" destOrd="0" presId="urn:microsoft.com/office/officeart/2005/8/layout/hList1"/>
    <dgm:cxn modelId="{24CE559F-1230-4F15-98F3-ED61DD23D15A}" type="presOf" srcId="{5BB4BC53-D79E-4992-97C7-858B42F7C5C8}" destId="{FCC4A596-6B34-4C03-8844-CDA19C400F72}" srcOrd="0" destOrd="0" presId="urn:microsoft.com/office/officeart/2005/8/layout/hList1"/>
    <dgm:cxn modelId="{92B4FF45-056C-424E-8F36-E7ED65D0CDEB}" srcId="{E60854E1-9528-45BA-AE88-21630E82B3D5}" destId="{6B37A78C-453F-4AE6-A60A-5D602430CC76}" srcOrd="1" destOrd="0" parTransId="{BB7AA93A-4B47-4998-99E3-BC2D8CCE4E96}" sibTransId="{0B8FC200-0724-4101-AE36-333E4BEF6B91}"/>
    <dgm:cxn modelId="{A49658D7-4F6E-483C-AA2F-AA77724B82C3}" type="presOf" srcId="{FA5E44E8-5BAC-401D-86D3-C457D4353AC0}" destId="{8DCD76E2-28E0-4E2A-AE74-F9B92EB8B59E}" srcOrd="0" destOrd="0" presId="urn:microsoft.com/office/officeart/2005/8/layout/hList1"/>
    <dgm:cxn modelId="{4766A9FF-D6A7-4725-9DC8-F9B12A8174FB}" type="presOf" srcId="{87E2413D-0A86-4D1A-8B9B-D212396BBCD5}" destId="{50D40FF3-EAEF-400C-AFFC-8409C950978C}" srcOrd="0" destOrd="0" presId="urn:microsoft.com/office/officeart/2005/8/layout/hList1"/>
    <dgm:cxn modelId="{75C7E0E2-9DCE-41A3-AA5F-0EBFDEB01898}" srcId="{5BB4BC53-D79E-4992-97C7-858B42F7C5C8}" destId="{87E2413D-0A86-4D1A-8B9B-D212396BBCD5}" srcOrd="0" destOrd="0" parTransId="{0AEE60B0-5F54-4D12-8A4A-72766154C1B5}" sibTransId="{976A759A-D441-4DCF-B433-5171C071B549}"/>
    <dgm:cxn modelId="{05B73C66-CDF0-4DE3-8705-339824D7D1B7}" type="presOf" srcId="{F09C56BD-3975-4822-8825-A8CE28DF444C}" destId="{492DF07A-C28A-413D-BE0A-099F509DC56F}" srcOrd="0" destOrd="0" presId="urn:microsoft.com/office/officeart/2005/8/layout/hList1"/>
    <dgm:cxn modelId="{93A57EC7-0618-481B-8965-50F7EA5460F2}" srcId="{957C07D1-E156-479F-89DC-C3D9E666AB56}" destId="{F09C56BD-3975-4822-8825-A8CE28DF444C}" srcOrd="0" destOrd="0" parTransId="{3A05E4A9-5A1F-4E16-A123-8B5434E657E4}" sibTransId="{3FC257D0-B05F-46FF-87D1-9E01600685A7}"/>
    <dgm:cxn modelId="{E1558A32-F07D-4BA4-B97F-EBD46A73665C}" srcId="{E60854E1-9528-45BA-AE88-21630E82B3D5}" destId="{5BB4BC53-D79E-4992-97C7-858B42F7C5C8}" srcOrd="2" destOrd="0" parTransId="{BB0A8EED-46A1-44A4-B58E-8C8CDFD70903}" sibTransId="{6C3074AE-E785-4BE1-BC33-AC1316FC3314}"/>
    <dgm:cxn modelId="{37459648-8AFB-4EA0-93C0-906881CEAF50}" srcId="{6B37A78C-453F-4AE6-A60A-5D602430CC76}" destId="{FA5E44E8-5BAC-401D-86D3-C457D4353AC0}" srcOrd="0" destOrd="0" parTransId="{3F9A2971-201C-46AB-BE39-C2161DD56BCE}" sibTransId="{86DE56C3-CED8-493A-B182-D398C488F3B4}"/>
    <dgm:cxn modelId="{62B61245-C732-4CB7-A70D-AA0BFFB1CAF6}" type="presParOf" srcId="{383476F9-F65A-4BEF-B5EC-E826CA62E7EF}" destId="{F4C0D6ED-DF72-4D0B-83AA-1E8094129D88}" srcOrd="0" destOrd="0" presId="urn:microsoft.com/office/officeart/2005/8/layout/hList1"/>
    <dgm:cxn modelId="{343D8319-8122-4902-8F77-D27241718726}" type="presParOf" srcId="{F4C0D6ED-DF72-4D0B-83AA-1E8094129D88}" destId="{B33A0865-DAE7-4ECD-A0DC-345336793ED9}" srcOrd="0" destOrd="0" presId="urn:microsoft.com/office/officeart/2005/8/layout/hList1"/>
    <dgm:cxn modelId="{E23DE795-37FF-4946-B86B-7D1FBACF4728}" type="presParOf" srcId="{F4C0D6ED-DF72-4D0B-83AA-1E8094129D88}" destId="{492DF07A-C28A-413D-BE0A-099F509DC56F}" srcOrd="1" destOrd="0" presId="urn:microsoft.com/office/officeart/2005/8/layout/hList1"/>
    <dgm:cxn modelId="{E310C207-04D2-4A66-8C8F-028812BE5AAE}" type="presParOf" srcId="{383476F9-F65A-4BEF-B5EC-E826CA62E7EF}" destId="{886FC945-46E3-4A8C-9A10-EFEBFC2B5E9D}" srcOrd="1" destOrd="0" presId="urn:microsoft.com/office/officeart/2005/8/layout/hList1"/>
    <dgm:cxn modelId="{1882F176-0B22-4AF3-9349-3CEB896D864A}" type="presParOf" srcId="{383476F9-F65A-4BEF-B5EC-E826CA62E7EF}" destId="{67BAE97F-7444-4AC2-BDC7-21A24E146C0F}" srcOrd="2" destOrd="0" presId="urn:microsoft.com/office/officeart/2005/8/layout/hList1"/>
    <dgm:cxn modelId="{E690E3E0-E376-4BBB-9BEA-90F7AD071A81}" type="presParOf" srcId="{67BAE97F-7444-4AC2-BDC7-21A24E146C0F}" destId="{50FD713C-CABF-493F-97DD-27528D342910}" srcOrd="0" destOrd="0" presId="urn:microsoft.com/office/officeart/2005/8/layout/hList1"/>
    <dgm:cxn modelId="{B89D6CAA-EBF5-4300-AEE1-0969419BB751}" type="presParOf" srcId="{67BAE97F-7444-4AC2-BDC7-21A24E146C0F}" destId="{8DCD76E2-28E0-4E2A-AE74-F9B92EB8B59E}" srcOrd="1" destOrd="0" presId="urn:microsoft.com/office/officeart/2005/8/layout/hList1"/>
    <dgm:cxn modelId="{818F3E6F-DDBA-4BC9-8D41-B9C4C089C9D7}" type="presParOf" srcId="{383476F9-F65A-4BEF-B5EC-E826CA62E7EF}" destId="{EEA3C35B-4DA8-430E-A965-087B3129B019}" srcOrd="3" destOrd="0" presId="urn:microsoft.com/office/officeart/2005/8/layout/hList1"/>
    <dgm:cxn modelId="{9372B577-C243-49E9-B45D-6A683E76EBB0}" type="presParOf" srcId="{383476F9-F65A-4BEF-B5EC-E826CA62E7EF}" destId="{952AC62A-AFB2-4A44-BBE5-3CAEBCA68C51}" srcOrd="4" destOrd="0" presId="urn:microsoft.com/office/officeart/2005/8/layout/hList1"/>
    <dgm:cxn modelId="{06C316A1-1E1B-49A2-AEEB-EA252A5C3EA6}" type="presParOf" srcId="{952AC62A-AFB2-4A44-BBE5-3CAEBCA68C51}" destId="{FCC4A596-6B34-4C03-8844-CDA19C400F72}" srcOrd="0" destOrd="0" presId="urn:microsoft.com/office/officeart/2005/8/layout/hList1"/>
    <dgm:cxn modelId="{1A011885-DA0F-4E2A-8BE9-91B4D86DB028}" type="presParOf" srcId="{952AC62A-AFB2-4A44-BBE5-3CAEBCA68C51}" destId="{50D40FF3-EAEF-400C-AFFC-8409C95097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0A3F0-34C1-4857-B114-B81738E8F0E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DA060D8-4AB4-4DE4-9514-E2A1BC76DAD8}">
      <dgm:prSet phldrT="[Text]"/>
      <dgm:spPr/>
      <dgm:t>
        <a:bodyPr/>
        <a:lstStyle/>
        <a:p>
          <a:r>
            <a:rPr lang="en-US" dirty="0" smtClean="0"/>
            <a:t>Allows staff to </a:t>
          </a:r>
          <a:r>
            <a:rPr lang="en-US" b="0" dirty="0" smtClean="0"/>
            <a:t>proactively identify </a:t>
          </a:r>
          <a:r>
            <a:rPr lang="en-US" b="1" dirty="0" smtClean="0"/>
            <a:t>potential roadblocks</a:t>
          </a:r>
          <a:endParaRPr lang="en-US" b="1" dirty="0"/>
        </a:p>
      </dgm:t>
    </dgm:pt>
    <dgm:pt modelId="{85CA5820-1EFE-4207-9752-600F2480EE3A}" type="parTrans" cxnId="{C62BADA1-1C6C-41E5-9E56-A38A52C23501}">
      <dgm:prSet/>
      <dgm:spPr/>
      <dgm:t>
        <a:bodyPr/>
        <a:lstStyle/>
        <a:p>
          <a:endParaRPr lang="en-US"/>
        </a:p>
      </dgm:t>
    </dgm:pt>
    <dgm:pt modelId="{D33E842E-03A7-46C6-A251-174F4BF6E520}" type="sibTrans" cxnId="{C62BADA1-1C6C-41E5-9E56-A38A52C23501}">
      <dgm:prSet/>
      <dgm:spPr/>
      <dgm:t>
        <a:bodyPr/>
        <a:lstStyle/>
        <a:p>
          <a:endParaRPr lang="en-US"/>
        </a:p>
      </dgm:t>
    </dgm:pt>
    <dgm:pt modelId="{660E17E1-11A7-4F9C-B88F-0835F8AE278B}">
      <dgm:prSet phldrT="[Text]" custT="1"/>
      <dgm:spPr/>
      <dgm:t>
        <a:bodyPr/>
        <a:lstStyle/>
        <a:p>
          <a:r>
            <a:rPr lang="en-US" sz="2400" b="0" dirty="0" smtClean="0"/>
            <a:t>Enables team to </a:t>
          </a:r>
          <a:r>
            <a:rPr lang="en-US" sz="2400" b="1" dirty="0" smtClean="0"/>
            <a:t>adjust plans</a:t>
          </a:r>
          <a:r>
            <a:rPr lang="en-US" sz="2400" b="0" dirty="0" smtClean="0"/>
            <a:t> to meet desired goals</a:t>
          </a:r>
          <a:endParaRPr lang="en-US" sz="2400" b="0" dirty="0"/>
        </a:p>
      </dgm:t>
    </dgm:pt>
    <dgm:pt modelId="{7F1267EB-717A-4BA0-ADFB-FB6F9DAD222C}" type="parTrans" cxnId="{FD3B71C7-FE91-4015-8FB7-0B0EC2D6BD99}">
      <dgm:prSet/>
      <dgm:spPr/>
      <dgm:t>
        <a:bodyPr/>
        <a:lstStyle/>
        <a:p>
          <a:endParaRPr lang="en-US"/>
        </a:p>
      </dgm:t>
    </dgm:pt>
    <dgm:pt modelId="{0002F9EC-CA01-4EED-B966-88BEEF0B5F1C}" type="sibTrans" cxnId="{FD3B71C7-FE91-4015-8FB7-0B0EC2D6BD99}">
      <dgm:prSet/>
      <dgm:spPr/>
      <dgm:t>
        <a:bodyPr/>
        <a:lstStyle/>
        <a:p>
          <a:endParaRPr lang="en-US"/>
        </a:p>
      </dgm:t>
    </dgm:pt>
    <dgm:pt modelId="{A6090817-32D3-457C-B5E7-F0F19EC938BD}">
      <dgm:prSet/>
      <dgm:spPr/>
      <dgm:t>
        <a:bodyPr/>
        <a:lstStyle/>
        <a:p>
          <a:r>
            <a:rPr lang="en-US" dirty="0" smtClean="0"/>
            <a:t>Facilitates </a:t>
          </a:r>
          <a:r>
            <a:rPr lang="en-US" b="0" dirty="0" smtClean="0"/>
            <a:t>rapid adaptation </a:t>
          </a:r>
          <a:r>
            <a:rPr lang="en-US" dirty="0" smtClean="0"/>
            <a:t>to </a:t>
          </a:r>
          <a:r>
            <a:rPr lang="en-US" b="1" dirty="0" smtClean="0"/>
            <a:t>unanticipated changes </a:t>
          </a:r>
          <a:r>
            <a:rPr lang="en-US" dirty="0" smtClean="0"/>
            <a:t>in the funding environment</a:t>
          </a:r>
        </a:p>
      </dgm:t>
    </dgm:pt>
    <dgm:pt modelId="{36918386-6C2D-4822-B747-F914E29531C7}" type="parTrans" cxnId="{10EDEB04-E47F-40C1-B5E6-9436883C4647}">
      <dgm:prSet/>
      <dgm:spPr/>
      <dgm:t>
        <a:bodyPr/>
        <a:lstStyle/>
        <a:p>
          <a:endParaRPr lang="en-US"/>
        </a:p>
      </dgm:t>
    </dgm:pt>
    <dgm:pt modelId="{1A9B2988-72A1-4CF4-8D11-C579B720D9AD}" type="sibTrans" cxnId="{10EDEB04-E47F-40C1-B5E6-9436883C4647}">
      <dgm:prSet/>
      <dgm:spPr/>
      <dgm:t>
        <a:bodyPr/>
        <a:lstStyle/>
        <a:p>
          <a:endParaRPr lang="en-US"/>
        </a:p>
      </dgm:t>
    </dgm:pt>
    <dgm:pt modelId="{5E46C94E-79C5-4B57-8BCE-C75C017D4313}">
      <dgm:prSet/>
      <dgm:spPr/>
      <dgm:t>
        <a:bodyPr/>
        <a:lstStyle/>
        <a:p>
          <a:r>
            <a:rPr lang="en-US" dirty="0" smtClean="0"/>
            <a:t>Shifts the focus from analysis of the past to proactive management of </a:t>
          </a:r>
          <a:r>
            <a:rPr lang="en-US" b="1" dirty="0" smtClean="0"/>
            <a:t>future events</a:t>
          </a:r>
        </a:p>
      </dgm:t>
    </dgm:pt>
    <dgm:pt modelId="{5EA85B40-18B1-4D76-AD29-3C6077983D3D}" type="parTrans" cxnId="{296FD7D5-0B91-4330-BF93-6AE42E5DB697}">
      <dgm:prSet/>
      <dgm:spPr/>
      <dgm:t>
        <a:bodyPr/>
        <a:lstStyle/>
        <a:p>
          <a:endParaRPr lang="en-US"/>
        </a:p>
      </dgm:t>
    </dgm:pt>
    <dgm:pt modelId="{66265C97-688C-4E96-B687-900C64317743}" type="sibTrans" cxnId="{296FD7D5-0B91-4330-BF93-6AE42E5DB697}">
      <dgm:prSet/>
      <dgm:spPr/>
      <dgm:t>
        <a:bodyPr/>
        <a:lstStyle/>
        <a:p>
          <a:endParaRPr lang="en-US"/>
        </a:p>
      </dgm:t>
    </dgm:pt>
    <dgm:pt modelId="{CBB304B3-A0C8-4D0B-9956-435F244E6C8C}" type="pres">
      <dgm:prSet presAssocID="{4480A3F0-34C1-4857-B114-B81738E8F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0CFFFA-0FE0-43E0-869E-3888747C2C5F}" type="pres">
      <dgm:prSet presAssocID="{2DA060D8-4AB4-4DE4-9514-E2A1BC76DA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58A20-F1BD-4BEA-B79E-E192CF477E21}" type="pres">
      <dgm:prSet presAssocID="{D33E842E-03A7-46C6-A251-174F4BF6E520}" presName="spacer" presStyleCnt="0"/>
      <dgm:spPr/>
    </dgm:pt>
    <dgm:pt modelId="{81F28175-7C4C-493A-BCB7-3D2DC0763A86}" type="pres">
      <dgm:prSet presAssocID="{A6090817-32D3-457C-B5E7-F0F19EC938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B7202-D722-4469-B38C-41551EE38A09}" type="pres">
      <dgm:prSet presAssocID="{1A9B2988-72A1-4CF4-8D11-C579B720D9AD}" presName="spacer" presStyleCnt="0"/>
      <dgm:spPr/>
    </dgm:pt>
    <dgm:pt modelId="{2456FD9B-2CC2-429D-B06A-B577F1CCAEE2}" type="pres">
      <dgm:prSet presAssocID="{5E46C94E-79C5-4B57-8BCE-C75C017D43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E0FB1-4ADE-4D49-BAE1-A7C6894D79D4}" type="pres">
      <dgm:prSet presAssocID="{66265C97-688C-4E96-B687-900C64317743}" presName="spacer" presStyleCnt="0"/>
      <dgm:spPr/>
    </dgm:pt>
    <dgm:pt modelId="{C43FFE9E-2BE3-4CC7-B864-4E3DADEA5C5A}" type="pres">
      <dgm:prSet presAssocID="{660E17E1-11A7-4F9C-B88F-0835F8AE278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DA3C3-BE82-4FEC-92D4-57DF232EA965}" type="presOf" srcId="{2DA060D8-4AB4-4DE4-9514-E2A1BC76DAD8}" destId="{C90CFFFA-0FE0-43E0-869E-3888747C2C5F}" srcOrd="0" destOrd="0" presId="urn:microsoft.com/office/officeart/2005/8/layout/vList2"/>
    <dgm:cxn modelId="{296FD7D5-0B91-4330-BF93-6AE42E5DB697}" srcId="{4480A3F0-34C1-4857-B114-B81738E8F0EF}" destId="{5E46C94E-79C5-4B57-8BCE-C75C017D4313}" srcOrd="2" destOrd="0" parTransId="{5EA85B40-18B1-4D76-AD29-3C6077983D3D}" sibTransId="{66265C97-688C-4E96-B687-900C64317743}"/>
    <dgm:cxn modelId="{F22C4B76-6791-4F87-B3B9-06C71E76EBF8}" type="presOf" srcId="{660E17E1-11A7-4F9C-B88F-0835F8AE278B}" destId="{C43FFE9E-2BE3-4CC7-B864-4E3DADEA5C5A}" srcOrd="0" destOrd="0" presId="urn:microsoft.com/office/officeart/2005/8/layout/vList2"/>
    <dgm:cxn modelId="{992CC930-F6A4-430A-89C0-807D38D0ADFE}" type="presOf" srcId="{A6090817-32D3-457C-B5E7-F0F19EC938BD}" destId="{81F28175-7C4C-493A-BCB7-3D2DC0763A86}" srcOrd="0" destOrd="0" presId="urn:microsoft.com/office/officeart/2005/8/layout/vList2"/>
    <dgm:cxn modelId="{912EBB4B-E41C-424B-B44E-C36039791DCB}" type="presOf" srcId="{5E46C94E-79C5-4B57-8BCE-C75C017D4313}" destId="{2456FD9B-2CC2-429D-B06A-B577F1CCAEE2}" srcOrd="0" destOrd="0" presId="urn:microsoft.com/office/officeart/2005/8/layout/vList2"/>
    <dgm:cxn modelId="{FD3B71C7-FE91-4015-8FB7-0B0EC2D6BD99}" srcId="{4480A3F0-34C1-4857-B114-B81738E8F0EF}" destId="{660E17E1-11A7-4F9C-B88F-0835F8AE278B}" srcOrd="3" destOrd="0" parTransId="{7F1267EB-717A-4BA0-ADFB-FB6F9DAD222C}" sibTransId="{0002F9EC-CA01-4EED-B966-88BEEF0B5F1C}"/>
    <dgm:cxn modelId="{698D3EE8-0112-411B-9517-7A1942EED42C}" type="presOf" srcId="{4480A3F0-34C1-4857-B114-B81738E8F0EF}" destId="{CBB304B3-A0C8-4D0B-9956-435F244E6C8C}" srcOrd="0" destOrd="0" presId="urn:microsoft.com/office/officeart/2005/8/layout/vList2"/>
    <dgm:cxn modelId="{C62BADA1-1C6C-41E5-9E56-A38A52C23501}" srcId="{4480A3F0-34C1-4857-B114-B81738E8F0EF}" destId="{2DA060D8-4AB4-4DE4-9514-E2A1BC76DAD8}" srcOrd="0" destOrd="0" parTransId="{85CA5820-1EFE-4207-9752-600F2480EE3A}" sibTransId="{D33E842E-03A7-46C6-A251-174F4BF6E520}"/>
    <dgm:cxn modelId="{10EDEB04-E47F-40C1-B5E6-9436883C4647}" srcId="{4480A3F0-34C1-4857-B114-B81738E8F0EF}" destId="{A6090817-32D3-457C-B5E7-F0F19EC938BD}" srcOrd="1" destOrd="0" parTransId="{36918386-6C2D-4822-B747-F914E29531C7}" sibTransId="{1A9B2988-72A1-4CF4-8D11-C579B720D9AD}"/>
    <dgm:cxn modelId="{D59EC51B-344E-4485-97EF-AB74696D2728}" type="presParOf" srcId="{CBB304B3-A0C8-4D0B-9956-435F244E6C8C}" destId="{C90CFFFA-0FE0-43E0-869E-3888747C2C5F}" srcOrd="0" destOrd="0" presId="urn:microsoft.com/office/officeart/2005/8/layout/vList2"/>
    <dgm:cxn modelId="{773D236E-E0BC-4248-AC06-725D86663CA1}" type="presParOf" srcId="{CBB304B3-A0C8-4D0B-9956-435F244E6C8C}" destId="{C5F58A20-F1BD-4BEA-B79E-E192CF477E21}" srcOrd="1" destOrd="0" presId="urn:microsoft.com/office/officeart/2005/8/layout/vList2"/>
    <dgm:cxn modelId="{BCED45F8-A249-479C-81B5-D83C60AA75F6}" type="presParOf" srcId="{CBB304B3-A0C8-4D0B-9956-435F244E6C8C}" destId="{81F28175-7C4C-493A-BCB7-3D2DC0763A86}" srcOrd="2" destOrd="0" presId="urn:microsoft.com/office/officeart/2005/8/layout/vList2"/>
    <dgm:cxn modelId="{468D5326-C71D-4BE9-9374-BDDDB644D584}" type="presParOf" srcId="{CBB304B3-A0C8-4D0B-9956-435F244E6C8C}" destId="{80FB7202-D722-4469-B38C-41551EE38A09}" srcOrd="3" destOrd="0" presId="urn:microsoft.com/office/officeart/2005/8/layout/vList2"/>
    <dgm:cxn modelId="{7DF70571-2D4B-47B7-B444-BECEFE9178B1}" type="presParOf" srcId="{CBB304B3-A0C8-4D0B-9956-435F244E6C8C}" destId="{2456FD9B-2CC2-429D-B06A-B577F1CCAEE2}" srcOrd="4" destOrd="0" presId="urn:microsoft.com/office/officeart/2005/8/layout/vList2"/>
    <dgm:cxn modelId="{048F5FF1-270C-4BC8-B03E-0A9D1CA9E22C}" type="presParOf" srcId="{CBB304B3-A0C8-4D0B-9956-435F244E6C8C}" destId="{717E0FB1-4ADE-4D49-BAE1-A7C6894D79D4}" srcOrd="5" destOrd="0" presId="urn:microsoft.com/office/officeart/2005/8/layout/vList2"/>
    <dgm:cxn modelId="{D544663D-24E8-41A8-8AF2-9446086E389E}" type="presParOf" srcId="{CBB304B3-A0C8-4D0B-9956-435F244E6C8C}" destId="{C43FFE9E-2BE3-4CC7-B864-4E3DADEA5C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D049AD-1A17-45EA-9B4B-043F61EF1B34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4C3944C-FE79-49DA-B105-B3B0A1C9FFC5}" type="pres">
      <dgm:prSet presAssocID="{92D049AD-1A17-45EA-9B4B-043F61EF1B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6F7FA-B5F8-4AFB-9D40-42ABDB9760E0}" type="presOf" srcId="{92D049AD-1A17-45EA-9B4B-043F61EF1B34}" destId="{94C3944C-FE79-49DA-B105-B3B0A1C9FFC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144F5E-D9D3-4744-9EAE-0398479C6A1A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D06C8FD9-A34D-42D1-AE30-579BB5A99DF2}">
      <dgm:prSet phldrT="[Text]"/>
      <dgm:spPr/>
      <dgm:t>
        <a:bodyPr/>
        <a:lstStyle/>
        <a:p>
          <a:r>
            <a:rPr lang="en-US" i="1" dirty="0" smtClean="0">
              <a:solidFill>
                <a:schemeClr val="tx2"/>
              </a:solidFill>
            </a:rPr>
            <a:t>SUSTAINABILITY</a:t>
          </a:r>
          <a:endParaRPr lang="en-US" i="1" dirty="0">
            <a:solidFill>
              <a:schemeClr val="tx2"/>
            </a:solidFill>
          </a:endParaRPr>
        </a:p>
      </dgm:t>
    </dgm:pt>
    <dgm:pt modelId="{EA800E6A-DE9E-4381-B754-ABD56563A3A5}" type="parTrans" cxnId="{FCA51CA2-98B4-41C1-B573-DA4AF284ADA0}">
      <dgm:prSet/>
      <dgm:spPr/>
      <dgm:t>
        <a:bodyPr/>
        <a:lstStyle/>
        <a:p>
          <a:endParaRPr lang="en-US"/>
        </a:p>
      </dgm:t>
    </dgm:pt>
    <dgm:pt modelId="{152579B9-DB14-465C-ABF3-40652FDDD15B}" type="sibTrans" cxnId="{FCA51CA2-98B4-41C1-B573-DA4AF284ADA0}">
      <dgm:prSet/>
      <dgm:spPr/>
      <dgm:t>
        <a:bodyPr/>
        <a:lstStyle/>
        <a:p>
          <a:endParaRPr lang="en-US"/>
        </a:p>
      </dgm:t>
    </dgm:pt>
    <dgm:pt modelId="{32A3EBD0-6128-4548-B42A-9133D73AB961}" type="pres">
      <dgm:prSet presAssocID="{4E144F5E-D9D3-4744-9EAE-0398479C6A1A}" presName="arrowDiagram" presStyleCnt="0">
        <dgm:presLayoutVars>
          <dgm:chMax val="5"/>
          <dgm:dir/>
          <dgm:resizeHandles val="exact"/>
        </dgm:presLayoutVars>
      </dgm:prSet>
      <dgm:spPr/>
    </dgm:pt>
    <dgm:pt modelId="{2B609C25-BECA-4ACE-B735-0F9EDE28B297}" type="pres">
      <dgm:prSet presAssocID="{4E144F5E-D9D3-4744-9EAE-0398479C6A1A}" presName="arrow" presStyleLbl="bgShp" presStyleIdx="0" presStyleCnt="1" custLinFactNeighborX="-2500" custLinFactNeighborY="19875"/>
      <dgm:spPr/>
    </dgm:pt>
    <dgm:pt modelId="{E4B47404-9A69-470A-BCA6-0ABAF4C92FD9}" type="pres">
      <dgm:prSet presAssocID="{4E144F5E-D9D3-4744-9EAE-0398479C6A1A}" presName="arrowDiagram1" presStyleCnt="0">
        <dgm:presLayoutVars>
          <dgm:bulletEnabled val="1"/>
        </dgm:presLayoutVars>
      </dgm:prSet>
      <dgm:spPr/>
    </dgm:pt>
    <dgm:pt modelId="{3C26BFDE-4AF5-4B83-80A1-A3F45A7E4411}" type="pres">
      <dgm:prSet presAssocID="{D06C8FD9-A34D-42D1-AE30-579BB5A99DF2}" presName="bullet1" presStyleLbl="node1" presStyleIdx="0" presStyleCnt="1"/>
      <dgm:spPr>
        <a:prstGeom prst="star4">
          <a:avLst/>
        </a:prstGeom>
      </dgm:spPr>
    </dgm:pt>
    <dgm:pt modelId="{9EBBD6E2-D1D8-4DE7-B270-B56BAA4138F1}" type="pres">
      <dgm:prSet presAssocID="{D06C8FD9-A34D-42D1-AE30-579BB5A99DF2}" presName="textBox1" presStyleLbl="revTx" presStyleIdx="0" presStyleCnt="1" custScaleX="13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25C5E2-EFCC-40C1-9C2C-EEF84DCBD917}" type="presOf" srcId="{D06C8FD9-A34D-42D1-AE30-579BB5A99DF2}" destId="{9EBBD6E2-D1D8-4DE7-B270-B56BAA4138F1}" srcOrd="0" destOrd="0" presId="urn:microsoft.com/office/officeart/2005/8/layout/arrow2"/>
    <dgm:cxn modelId="{FCA51CA2-98B4-41C1-B573-DA4AF284ADA0}" srcId="{4E144F5E-D9D3-4744-9EAE-0398479C6A1A}" destId="{D06C8FD9-A34D-42D1-AE30-579BB5A99DF2}" srcOrd="0" destOrd="0" parTransId="{EA800E6A-DE9E-4381-B754-ABD56563A3A5}" sibTransId="{152579B9-DB14-465C-ABF3-40652FDDD15B}"/>
    <dgm:cxn modelId="{2A1DF7AE-2C97-4B20-8899-599AA16A56E7}" type="presOf" srcId="{4E144F5E-D9D3-4744-9EAE-0398479C6A1A}" destId="{32A3EBD0-6128-4548-B42A-9133D73AB961}" srcOrd="0" destOrd="0" presId="urn:microsoft.com/office/officeart/2005/8/layout/arrow2"/>
    <dgm:cxn modelId="{33F9EADB-4B8A-4533-AC98-7B2FAC0E6010}" type="presParOf" srcId="{32A3EBD0-6128-4548-B42A-9133D73AB961}" destId="{2B609C25-BECA-4ACE-B735-0F9EDE28B297}" srcOrd="0" destOrd="0" presId="urn:microsoft.com/office/officeart/2005/8/layout/arrow2"/>
    <dgm:cxn modelId="{8C38B0D7-17DB-4F8C-8937-19A416007C6E}" type="presParOf" srcId="{32A3EBD0-6128-4548-B42A-9133D73AB961}" destId="{E4B47404-9A69-470A-BCA6-0ABAF4C92FD9}" srcOrd="1" destOrd="0" presId="urn:microsoft.com/office/officeart/2005/8/layout/arrow2"/>
    <dgm:cxn modelId="{AC415987-A662-41CE-AA5A-CCB998CE1522}" type="presParOf" srcId="{E4B47404-9A69-470A-BCA6-0ABAF4C92FD9}" destId="{3C26BFDE-4AF5-4B83-80A1-A3F45A7E4411}" srcOrd="0" destOrd="0" presId="urn:microsoft.com/office/officeart/2005/8/layout/arrow2"/>
    <dgm:cxn modelId="{684178F7-AB10-458C-881F-BD773065EDC6}" type="presParOf" srcId="{E4B47404-9A69-470A-BCA6-0ABAF4C92FD9}" destId="{9EBBD6E2-D1D8-4DE7-B270-B56BAA4138F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049AD-1A17-45EA-9B4B-043F61EF1B34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D9F8F0B-1256-46AC-8A50-D265D9E91CA9}">
      <dgm:prSet phldrT="[Text]" custT="1"/>
      <dgm:spPr/>
      <dgm:t>
        <a:bodyPr/>
        <a:lstStyle/>
        <a:p>
          <a:r>
            <a:rPr lang="en-US" sz="2600" dirty="0" smtClean="0"/>
            <a:t>Facilitates the </a:t>
          </a:r>
          <a:r>
            <a:rPr lang="en-US" sz="2600" b="1" dirty="0" smtClean="0">
              <a:solidFill>
                <a:srgbClr val="0076C0"/>
              </a:solidFill>
            </a:rPr>
            <a:t>integration of operational and strategic </a:t>
          </a:r>
          <a:r>
            <a:rPr lang="en-US" sz="2600" dirty="0" smtClean="0"/>
            <a:t>planning</a:t>
          </a:r>
          <a:endParaRPr lang="en-US" sz="2600" dirty="0"/>
        </a:p>
      </dgm:t>
    </dgm:pt>
    <dgm:pt modelId="{7B54B2EE-4CA7-4A49-B57D-0030E054DE1B}" type="parTrans" cxnId="{5698B7D1-E0E6-4EFD-8376-5A398031591D}">
      <dgm:prSet/>
      <dgm:spPr/>
      <dgm:t>
        <a:bodyPr/>
        <a:lstStyle/>
        <a:p>
          <a:endParaRPr lang="en-US"/>
        </a:p>
      </dgm:t>
    </dgm:pt>
    <dgm:pt modelId="{39F88ED0-B61D-419F-A688-0FF9AD30AFEB}" type="sibTrans" cxnId="{5698B7D1-E0E6-4EFD-8376-5A398031591D}">
      <dgm:prSet/>
      <dgm:spPr/>
      <dgm:t>
        <a:bodyPr/>
        <a:lstStyle/>
        <a:p>
          <a:endParaRPr lang="en-US"/>
        </a:p>
      </dgm:t>
    </dgm:pt>
    <dgm:pt modelId="{A6CB2659-44E7-45F3-AF79-33F94C15993A}">
      <dgm:prSet phldrT="[Text]" custT="1"/>
      <dgm:spPr/>
      <dgm:t>
        <a:bodyPr/>
        <a:lstStyle/>
        <a:p>
          <a:r>
            <a:rPr lang="en-US" sz="2600" dirty="0" smtClean="0"/>
            <a:t>Provides a forum to address significant </a:t>
          </a:r>
          <a:r>
            <a:rPr lang="en-US" sz="2600" b="1" dirty="0" smtClean="0">
              <a:solidFill>
                <a:srgbClr val="0076C0"/>
              </a:solidFill>
            </a:rPr>
            <a:t>long-term issues</a:t>
          </a:r>
          <a:endParaRPr lang="en-US" sz="2600" dirty="0">
            <a:solidFill>
              <a:srgbClr val="0076C0"/>
            </a:solidFill>
          </a:endParaRPr>
        </a:p>
      </dgm:t>
    </dgm:pt>
    <dgm:pt modelId="{6922E941-3833-4605-89FD-6EEC14F81DB4}" type="parTrans" cxnId="{ACFFC150-F496-4F39-A228-0AF858D789B8}">
      <dgm:prSet/>
      <dgm:spPr/>
      <dgm:t>
        <a:bodyPr/>
        <a:lstStyle/>
        <a:p>
          <a:endParaRPr lang="en-US"/>
        </a:p>
      </dgm:t>
    </dgm:pt>
    <dgm:pt modelId="{8FFCD22A-3005-4C2C-BEC7-4FBA78213286}" type="sibTrans" cxnId="{ACFFC150-F496-4F39-A228-0AF858D789B8}">
      <dgm:prSet/>
      <dgm:spPr/>
      <dgm:t>
        <a:bodyPr/>
        <a:lstStyle/>
        <a:p>
          <a:endParaRPr lang="en-US"/>
        </a:p>
      </dgm:t>
    </dgm:pt>
    <dgm:pt modelId="{48CE739F-2661-4B0E-B0E3-D9C48B393FB1}">
      <dgm:prSet phldrT="[Text]" custT="1"/>
      <dgm:spPr/>
      <dgm:t>
        <a:bodyPr/>
        <a:lstStyle/>
        <a:p>
          <a:r>
            <a:rPr lang="en-US" sz="2600" dirty="0" smtClean="0"/>
            <a:t>Creates a space for planning around </a:t>
          </a:r>
          <a:r>
            <a:rPr lang="en-US" sz="2600" b="1" dirty="0" smtClean="0">
              <a:solidFill>
                <a:srgbClr val="0076C0"/>
              </a:solidFill>
            </a:rPr>
            <a:t>multi-year </a:t>
          </a:r>
          <a:r>
            <a:rPr lang="en-US" sz="2600" b="1" dirty="0" smtClean="0">
              <a:solidFill>
                <a:srgbClr val="0076C0"/>
              </a:solidFill>
            </a:rPr>
            <a:t>funding</a:t>
          </a:r>
          <a:endParaRPr lang="en-US" sz="2600" dirty="0">
            <a:solidFill>
              <a:srgbClr val="0076C0"/>
            </a:solidFill>
          </a:endParaRPr>
        </a:p>
      </dgm:t>
    </dgm:pt>
    <dgm:pt modelId="{01588D71-4974-4E90-B58B-491DC7BF8DB7}" type="parTrans" cxnId="{20D72FB2-0C6D-46EA-99D0-DDD97A42547B}">
      <dgm:prSet/>
      <dgm:spPr/>
      <dgm:t>
        <a:bodyPr/>
        <a:lstStyle/>
        <a:p>
          <a:endParaRPr lang="en-US"/>
        </a:p>
      </dgm:t>
    </dgm:pt>
    <dgm:pt modelId="{DE40951B-A909-4809-8630-43E1313696C9}" type="sibTrans" cxnId="{20D72FB2-0C6D-46EA-99D0-DDD97A42547B}">
      <dgm:prSet/>
      <dgm:spPr/>
      <dgm:t>
        <a:bodyPr/>
        <a:lstStyle/>
        <a:p>
          <a:endParaRPr lang="en-US"/>
        </a:p>
      </dgm:t>
    </dgm:pt>
    <dgm:pt modelId="{BC82C2C2-DC73-4679-B77D-A61B29C5A390}">
      <dgm:prSet phldrT="[Text]" custT="1"/>
      <dgm:spPr/>
      <dgm:t>
        <a:bodyPr/>
        <a:lstStyle/>
        <a:p>
          <a:r>
            <a:rPr lang="en-US" sz="2600" dirty="0" smtClean="0"/>
            <a:t>Increases focus on long-term </a:t>
          </a:r>
          <a:r>
            <a:rPr lang="en-US" sz="2600" b="1" dirty="0" smtClean="0">
              <a:solidFill>
                <a:srgbClr val="0076C0"/>
              </a:solidFill>
            </a:rPr>
            <a:t>financial sustainability</a:t>
          </a:r>
          <a:endParaRPr lang="en-US" sz="2600" dirty="0">
            <a:solidFill>
              <a:srgbClr val="0076C0"/>
            </a:solidFill>
          </a:endParaRPr>
        </a:p>
      </dgm:t>
    </dgm:pt>
    <dgm:pt modelId="{097B0C95-88A3-48B5-A577-F38C2750BD4C}" type="sibTrans" cxnId="{F2C604D4-043A-4F2E-93D4-65B837884A1C}">
      <dgm:prSet/>
      <dgm:spPr/>
      <dgm:t>
        <a:bodyPr/>
        <a:lstStyle/>
        <a:p>
          <a:endParaRPr lang="en-US"/>
        </a:p>
      </dgm:t>
    </dgm:pt>
    <dgm:pt modelId="{59701807-AF24-4C6F-9BEF-4245765B6E51}" type="parTrans" cxnId="{F2C604D4-043A-4F2E-93D4-65B837884A1C}">
      <dgm:prSet/>
      <dgm:spPr/>
      <dgm:t>
        <a:bodyPr/>
        <a:lstStyle/>
        <a:p>
          <a:endParaRPr lang="en-US"/>
        </a:p>
      </dgm:t>
    </dgm:pt>
    <dgm:pt modelId="{94C3944C-FE79-49DA-B105-B3B0A1C9FFC5}" type="pres">
      <dgm:prSet presAssocID="{92D049AD-1A17-45EA-9B4B-043F61EF1B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7F266-3DD8-411E-8E72-A48B611CF060}" type="pres">
      <dgm:prSet presAssocID="{9D9F8F0B-1256-46AC-8A50-D265D9E91C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DD424-E44F-435E-8794-3BFBA80B6FAE}" type="pres">
      <dgm:prSet presAssocID="{39F88ED0-B61D-419F-A688-0FF9AD30AFEB}" presName="sibTrans" presStyleCnt="0"/>
      <dgm:spPr/>
    </dgm:pt>
    <dgm:pt modelId="{30D11347-770A-48A2-80F6-2C4CECC903F0}" type="pres">
      <dgm:prSet presAssocID="{A6CB2659-44E7-45F3-AF79-33F94C1599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8A5A5-723C-42CE-92E0-9EC92E456268}" type="pres">
      <dgm:prSet presAssocID="{8FFCD22A-3005-4C2C-BEC7-4FBA78213286}" presName="sibTrans" presStyleCnt="0"/>
      <dgm:spPr/>
    </dgm:pt>
    <dgm:pt modelId="{D51BD775-CCC3-4BF4-A48D-52925911082D}" type="pres">
      <dgm:prSet presAssocID="{BC82C2C2-DC73-4679-B77D-A61B29C5A3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AC322-D1BA-4312-B2C1-82A9CD210706}" type="pres">
      <dgm:prSet presAssocID="{097B0C95-88A3-48B5-A577-F38C2750BD4C}" presName="sibTrans" presStyleCnt="0"/>
      <dgm:spPr/>
    </dgm:pt>
    <dgm:pt modelId="{CBF72ECE-E42B-4CC0-8913-DADD05A42D78}" type="pres">
      <dgm:prSet presAssocID="{48CE739F-2661-4B0E-B0E3-D9C48B393FB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8B7D1-E0E6-4EFD-8376-5A398031591D}" srcId="{92D049AD-1A17-45EA-9B4B-043F61EF1B34}" destId="{9D9F8F0B-1256-46AC-8A50-D265D9E91CA9}" srcOrd="0" destOrd="0" parTransId="{7B54B2EE-4CA7-4A49-B57D-0030E054DE1B}" sibTransId="{39F88ED0-B61D-419F-A688-0FF9AD30AFEB}"/>
    <dgm:cxn modelId="{0EF07947-2014-49B2-9403-19E9642EF2FD}" type="presOf" srcId="{92D049AD-1A17-45EA-9B4B-043F61EF1B34}" destId="{94C3944C-FE79-49DA-B105-B3B0A1C9FFC5}" srcOrd="0" destOrd="0" presId="urn:microsoft.com/office/officeart/2005/8/layout/default#1"/>
    <dgm:cxn modelId="{F2C604D4-043A-4F2E-93D4-65B837884A1C}" srcId="{92D049AD-1A17-45EA-9B4B-043F61EF1B34}" destId="{BC82C2C2-DC73-4679-B77D-A61B29C5A390}" srcOrd="2" destOrd="0" parTransId="{59701807-AF24-4C6F-9BEF-4245765B6E51}" sibTransId="{097B0C95-88A3-48B5-A577-F38C2750BD4C}"/>
    <dgm:cxn modelId="{631E5554-AE10-4D27-AF52-F2B2FD9E01AB}" type="presOf" srcId="{9D9F8F0B-1256-46AC-8A50-D265D9E91CA9}" destId="{9287F266-3DD8-411E-8E72-A48B611CF060}" srcOrd="0" destOrd="0" presId="urn:microsoft.com/office/officeart/2005/8/layout/default#1"/>
    <dgm:cxn modelId="{20D72FB2-0C6D-46EA-99D0-DDD97A42547B}" srcId="{92D049AD-1A17-45EA-9B4B-043F61EF1B34}" destId="{48CE739F-2661-4B0E-B0E3-D9C48B393FB1}" srcOrd="3" destOrd="0" parTransId="{01588D71-4974-4E90-B58B-491DC7BF8DB7}" sibTransId="{DE40951B-A909-4809-8630-43E1313696C9}"/>
    <dgm:cxn modelId="{6C0D1393-5E65-437B-9DDA-8A1E59D715EC}" type="presOf" srcId="{A6CB2659-44E7-45F3-AF79-33F94C15993A}" destId="{30D11347-770A-48A2-80F6-2C4CECC903F0}" srcOrd="0" destOrd="0" presId="urn:microsoft.com/office/officeart/2005/8/layout/default#1"/>
    <dgm:cxn modelId="{197045E3-17A0-4B5B-A361-5383B47962A2}" type="presOf" srcId="{48CE739F-2661-4B0E-B0E3-D9C48B393FB1}" destId="{CBF72ECE-E42B-4CC0-8913-DADD05A42D78}" srcOrd="0" destOrd="0" presId="urn:microsoft.com/office/officeart/2005/8/layout/default#1"/>
    <dgm:cxn modelId="{492A7D6F-0ADC-4771-A8DD-79EEF6E1AC53}" type="presOf" srcId="{BC82C2C2-DC73-4679-B77D-A61B29C5A390}" destId="{D51BD775-CCC3-4BF4-A48D-52925911082D}" srcOrd="0" destOrd="0" presId="urn:microsoft.com/office/officeart/2005/8/layout/default#1"/>
    <dgm:cxn modelId="{ACFFC150-F496-4F39-A228-0AF858D789B8}" srcId="{92D049AD-1A17-45EA-9B4B-043F61EF1B34}" destId="{A6CB2659-44E7-45F3-AF79-33F94C15993A}" srcOrd="1" destOrd="0" parTransId="{6922E941-3833-4605-89FD-6EEC14F81DB4}" sibTransId="{8FFCD22A-3005-4C2C-BEC7-4FBA78213286}"/>
    <dgm:cxn modelId="{44B5F807-B256-44BA-85FF-7B8EA4AF44DC}" type="presParOf" srcId="{94C3944C-FE79-49DA-B105-B3B0A1C9FFC5}" destId="{9287F266-3DD8-411E-8E72-A48B611CF060}" srcOrd="0" destOrd="0" presId="urn:microsoft.com/office/officeart/2005/8/layout/default#1"/>
    <dgm:cxn modelId="{7442593D-FA38-4431-BA68-390C24231548}" type="presParOf" srcId="{94C3944C-FE79-49DA-B105-B3B0A1C9FFC5}" destId="{EEEDD424-E44F-435E-8794-3BFBA80B6FAE}" srcOrd="1" destOrd="0" presId="urn:microsoft.com/office/officeart/2005/8/layout/default#1"/>
    <dgm:cxn modelId="{BC036AD7-66F5-4FA2-8516-D7412E81BB2B}" type="presParOf" srcId="{94C3944C-FE79-49DA-B105-B3B0A1C9FFC5}" destId="{30D11347-770A-48A2-80F6-2C4CECC903F0}" srcOrd="2" destOrd="0" presId="urn:microsoft.com/office/officeart/2005/8/layout/default#1"/>
    <dgm:cxn modelId="{422A0AD9-FF4C-459F-BAEF-377B10F35EFA}" type="presParOf" srcId="{94C3944C-FE79-49DA-B105-B3B0A1C9FFC5}" destId="{DC48A5A5-723C-42CE-92E0-9EC92E456268}" srcOrd="3" destOrd="0" presId="urn:microsoft.com/office/officeart/2005/8/layout/default#1"/>
    <dgm:cxn modelId="{50B215AB-D7D2-4BC2-87F4-3F6E14A22A51}" type="presParOf" srcId="{94C3944C-FE79-49DA-B105-B3B0A1C9FFC5}" destId="{D51BD775-CCC3-4BF4-A48D-52925911082D}" srcOrd="4" destOrd="0" presId="urn:microsoft.com/office/officeart/2005/8/layout/default#1"/>
    <dgm:cxn modelId="{9057C863-392A-4144-8655-A17533CB156B}" type="presParOf" srcId="{94C3944C-FE79-49DA-B105-B3B0A1C9FFC5}" destId="{DB6AC322-D1BA-4312-B2C1-82A9CD210706}" srcOrd="5" destOrd="0" presId="urn:microsoft.com/office/officeart/2005/8/layout/default#1"/>
    <dgm:cxn modelId="{73ADFA95-406A-41F0-B113-F7A1FFF90063}" type="presParOf" srcId="{94C3944C-FE79-49DA-B105-B3B0A1C9FFC5}" destId="{CBF72ECE-E42B-4CC0-8913-DADD05A42D78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02685-D344-4875-B7D3-6CA46924BA61}">
      <dsp:nvSpPr>
        <dsp:cNvPr id="0" name=""/>
        <dsp:cNvSpPr/>
      </dsp:nvSpPr>
      <dsp:spPr>
        <a:xfrm rot="5400000">
          <a:off x="4996945" y="-1882224"/>
          <a:ext cx="119836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Revenue and Expense Trends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Cost Structure (different types of costs)</a:t>
          </a:r>
          <a:endParaRPr lang="en-US" sz="1700" kern="1200"/>
        </a:p>
      </dsp:txBody>
      <dsp:txXfrm rot="-5400000">
        <a:off x="2962656" y="210564"/>
        <a:ext cx="5208445" cy="1081366"/>
      </dsp:txXfrm>
    </dsp:sp>
    <dsp:sp modelId="{C1B15546-05D8-46E8-B6E3-F7669E647ACA}">
      <dsp:nvSpPr>
        <dsp:cNvPr id="0" name=""/>
        <dsp:cNvSpPr/>
      </dsp:nvSpPr>
      <dsp:spPr>
        <a:xfrm>
          <a:off x="0" y="2269"/>
          <a:ext cx="2962656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Understand where we have been:</a:t>
          </a:r>
          <a:endParaRPr lang="en-US" sz="2700" kern="1200"/>
        </a:p>
      </dsp:txBody>
      <dsp:txXfrm>
        <a:off x="73124" y="75393"/>
        <a:ext cx="2816408" cy="1351707"/>
      </dsp:txXfrm>
    </dsp:sp>
    <dsp:sp modelId="{CF7DBC56-43FB-49DF-922B-EADE873FF654}">
      <dsp:nvSpPr>
        <dsp:cNvPr id="0" name=""/>
        <dsp:cNvSpPr/>
      </dsp:nvSpPr>
      <dsp:spPr>
        <a:xfrm rot="5400000">
          <a:off x="4996945" y="-309371"/>
          <a:ext cx="119836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Document Program Assumptions</a:t>
          </a:r>
          <a:endParaRPr lang="en-US" sz="1700" kern="120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% capacity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Tuition rates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Scholarship levels</a:t>
          </a:r>
          <a:endParaRPr lang="en-US" sz="1700" kern="1200"/>
        </a:p>
      </dsp:txBody>
      <dsp:txXfrm rot="-5400000">
        <a:off x="2962656" y="1783417"/>
        <a:ext cx="5208445" cy="1081366"/>
      </dsp:txXfrm>
    </dsp:sp>
    <dsp:sp modelId="{7F7F5A30-2988-479D-8E9E-B35A8705B898}">
      <dsp:nvSpPr>
        <dsp:cNvPr id="0" name=""/>
        <dsp:cNvSpPr/>
      </dsp:nvSpPr>
      <dsp:spPr>
        <a:xfrm>
          <a:off x="0" y="1575122"/>
          <a:ext cx="2962656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Understand where are we going:</a:t>
          </a:r>
          <a:endParaRPr lang="en-US" sz="2700" kern="1200"/>
        </a:p>
      </dsp:txBody>
      <dsp:txXfrm>
        <a:off x="73124" y="1648246"/>
        <a:ext cx="2816408" cy="1351707"/>
      </dsp:txXfrm>
    </dsp:sp>
    <dsp:sp modelId="{4BEC4F8F-B0C0-4EBA-9751-CBD140BC5632}">
      <dsp:nvSpPr>
        <dsp:cNvPr id="0" name=""/>
        <dsp:cNvSpPr/>
      </dsp:nvSpPr>
      <dsp:spPr>
        <a:xfrm rot="5400000">
          <a:off x="4996945" y="1263481"/>
          <a:ext cx="119836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Recurring maintenance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Capital Assets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Building Reserves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Repaying Debt</a:t>
          </a:r>
          <a:endParaRPr lang="en-US" sz="1700" kern="1200"/>
        </a:p>
      </dsp:txBody>
      <dsp:txXfrm rot="-5400000">
        <a:off x="2962656" y="3356270"/>
        <a:ext cx="5208445" cy="1081366"/>
      </dsp:txXfrm>
    </dsp:sp>
    <dsp:sp modelId="{C4056F09-9964-40E3-A1EF-811F40857870}">
      <dsp:nvSpPr>
        <dsp:cNvPr id="0" name=""/>
        <dsp:cNvSpPr/>
      </dsp:nvSpPr>
      <dsp:spPr>
        <a:xfrm>
          <a:off x="0" y="3147975"/>
          <a:ext cx="2962656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Understand other Organizational Needs – </a:t>
          </a:r>
          <a:endParaRPr lang="en-US" sz="2700" kern="1200"/>
        </a:p>
      </dsp:txBody>
      <dsp:txXfrm>
        <a:off x="73124" y="3221099"/>
        <a:ext cx="2816408" cy="135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5D953-756B-4FA4-BE36-730EF704861C}">
      <dsp:nvSpPr>
        <dsp:cNvPr id="0" name=""/>
        <dsp:cNvSpPr/>
      </dsp:nvSpPr>
      <dsp:spPr>
        <a:xfrm>
          <a:off x="0" y="346139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Remain the same regardless of activity level (enrollment)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include insurance, rent</a:t>
          </a:r>
          <a:endParaRPr lang="en-US" sz="1600" kern="1200" dirty="0"/>
        </a:p>
      </dsp:txBody>
      <dsp:txXfrm>
        <a:off x="0" y="346139"/>
        <a:ext cx="8229600" cy="907200"/>
      </dsp:txXfrm>
    </dsp:sp>
    <dsp:sp modelId="{0821903A-4A5A-4574-9B2B-D8D759070149}">
      <dsp:nvSpPr>
        <dsp:cNvPr id="0" name=""/>
        <dsp:cNvSpPr/>
      </dsp:nvSpPr>
      <dsp:spPr>
        <a:xfrm>
          <a:off x="411480" y="109979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Fixed Costs</a:t>
          </a:r>
          <a:endParaRPr lang="en-US" sz="1600" kern="1200" dirty="0"/>
        </a:p>
      </dsp:txBody>
      <dsp:txXfrm>
        <a:off x="434537" y="133036"/>
        <a:ext cx="5714606" cy="426206"/>
      </dsp:txXfrm>
    </dsp:sp>
    <dsp:sp modelId="{9C94B433-B480-47AE-9340-70ED39D5FBA5}">
      <dsp:nvSpPr>
        <dsp:cNvPr id="0" name=""/>
        <dsp:cNvSpPr/>
      </dsp:nvSpPr>
      <dsp:spPr>
        <a:xfrm>
          <a:off x="0" y="1575899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Vary with each unit (camper)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include food, supplies</a:t>
          </a:r>
          <a:endParaRPr lang="en-US" sz="1600" kern="1200" dirty="0"/>
        </a:p>
      </dsp:txBody>
      <dsp:txXfrm>
        <a:off x="0" y="1575899"/>
        <a:ext cx="8229600" cy="907200"/>
      </dsp:txXfrm>
    </dsp:sp>
    <dsp:sp modelId="{FD95B740-283A-4DDF-93FA-36187709FEFF}">
      <dsp:nvSpPr>
        <dsp:cNvPr id="0" name=""/>
        <dsp:cNvSpPr/>
      </dsp:nvSpPr>
      <dsp:spPr>
        <a:xfrm>
          <a:off x="411480" y="1339739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Variable Costs</a:t>
          </a:r>
          <a:endParaRPr lang="en-US" sz="1600" kern="1200" dirty="0"/>
        </a:p>
      </dsp:txBody>
      <dsp:txXfrm>
        <a:off x="434537" y="1362796"/>
        <a:ext cx="5714606" cy="426206"/>
      </dsp:txXfrm>
    </dsp:sp>
    <dsp:sp modelId="{94F38EE4-6B22-4273-B0F7-5895E8EB4C6D}">
      <dsp:nvSpPr>
        <dsp:cNvPr id="0" name=""/>
        <dsp:cNvSpPr/>
      </dsp:nvSpPr>
      <dsp:spPr>
        <a:xfrm>
          <a:off x="0" y="2805660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Vary with activity, but not in a direct relationship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include maintenance costs, telephone, staff training, seasonal employees</a:t>
          </a:r>
          <a:endParaRPr lang="en-US" sz="1600" kern="1200" dirty="0"/>
        </a:p>
      </dsp:txBody>
      <dsp:txXfrm>
        <a:off x="0" y="2805660"/>
        <a:ext cx="8229600" cy="907200"/>
      </dsp:txXfrm>
    </dsp:sp>
    <dsp:sp modelId="{70693D3A-1432-4482-B315-5D8841262FC7}">
      <dsp:nvSpPr>
        <dsp:cNvPr id="0" name=""/>
        <dsp:cNvSpPr/>
      </dsp:nvSpPr>
      <dsp:spPr>
        <a:xfrm>
          <a:off x="411480" y="256950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Semi-variable Costs</a:t>
          </a:r>
          <a:endParaRPr lang="en-US" sz="1600" kern="1200" dirty="0"/>
        </a:p>
      </dsp:txBody>
      <dsp:txXfrm>
        <a:off x="434537" y="2592557"/>
        <a:ext cx="5714606" cy="426206"/>
      </dsp:txXfrm>
    </dsp:sp>
    <dsp:sp modelId="{96318D3B-4241-469B-A282-5B42D191392B}">
      <dsp:nvSpPr>
        <dsp:cNvPr id="0" name=""/>
        <dsp:cNvSpPr/>
      </dsp:nvSpPr>
      <dsp:spPr>
        <a:xfrm>
          <a:off x="0" y="4035420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Equipment, Furniture, Software</a:t>
          </a:r>
          <a:endParaRPr lang="en-US" sz="1600" kern="1200" dirty="0"/>
        </a:p>
      </dsp:txBody>
      <dsp:txXfrm>
        <a:off x="0" y="4035420"/>
        <a:ext cx="8229600" cy="655200"/>
      </dsp:txXfrm>
    </dsp:sp>
    <dsp:sp modelId="{84B265B6-D3C4-4167-9BBE-546F621876DF}">
      <dsp:nvSpPr>
        <dsp:cNvPr id="0" name=""/>
        <dsp:cNvSpPr/>
      </dsp:nvSpPr>
      <dsp:spPr>
        <a:xfrm>
          <a:off x="411480" y="379926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Costs</a:t>
          </a:r>
          <a:endParaRPr lang="en-US" sz="1600" kern="1200" dirty="0"/>
        </a:p>
      </dsp:txBody>
      <dsp:txXfrm>
        <a:off x="434537" y="3822317"/>
        <a:ext cx="571460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A0865-DAE7-4ECD-A0DC-345336793ED9}">
      <dsp:nvSpPr>
        <dsp:cNvPr id="0" name=""/>
        <dsp:cNvSpPr/>
      </dsp:nvSpPr>
      <dsp:spPr>
        <a:xfrm>
          <a:off x="2524" y="18995"/>
          <a:ext cx="2461021" cy="98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Budget</a:t>
          </a:r>
          <a:endParaRPr lang="en-US" sz="4000" b="1" kern="1200" dirty="0"/>
        </a:p>
      </dsp:txBody>
      <dsp:txXfrm>
        <a:off x="2524" y="18995"/>
        <a:ext cx="2461021" cy="984408"/>
      </dsp:txXfrm>
    </dsp:sp>
    <dsp:sp modelId="{492DF07A-C28A-413D-BE0A-099F509DC56F}">
      <dsp:nvSpPr>
        <dsp:cNvPr id="0" name=""/>
        <dsp:cNvSpPr/>
      </dsp:nvSpPr>
      <dsp:spPr>
        <a:xfrm>
          <a:off x="2524" y="1003404"/>
          <a:ext cx="2461021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A plan based on a series of </a:t>
          </a:r>
          <a:r>
            <a:rPr lang="en-US" sz="2600" b="0" kern="1200" dirty="0" smtClean="0"/>
            <a:t>assumptions (best guess)</a:t>
          </a:r>
          <a:endParaRPr lang="en-US" sz="2600" kern="1200" dirty="0"/>
        </a:p>
      </dsp:txBody>
      <dsp:txXfrm>
        <a:off x="2524" y="1003404"/>
        <a:ext cx="2461021" cy="2635200"/>
      </dsp:txXfrm>
    </dsp:sp>
    <dsp:sp modelId="{50FD713C-CABF-493F-97DD-27528D342910}">
      <dsp:nvSpPr>
        <dsp:cNvPr id="0" name=""/>
        <dsp:cNvSpPr/>
      </dsp:nvSpPr>
      <dsp:spPr>
        <a:xfrm>
          <a:off x="2808089" y="18995"/>
          <a:ext cx="2461021" cy="98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Forecast</a:t>
          </a:r>
          <a:endParaRPr lang="en-US" sz="4000" b="1" kern="1200" dirty="0"/>
        </a:p>
      </dsp:txBody>
      <dsp:txXfrm>
        <a:off x="2808089" y="18995"/>
        <a:ext cx="2461021" cy="984408"/>
      </dsp:txXfrm>
    </dsp:sp>
    <dsp:sp modelId="{8DCD76E2-28E0-4E2A-AE74-F9B92EB8B59E}">
      <dsp:nvSpPr>
        <dsp:cNvPr id="0" name=""/>
        <dsp:cNvSpPr/>
      </dsp:nvSpPr>
      <dsp:spPr>
        <a:xfrm>
          <a:off x="2808089" y="1003404"/>
          <a:ext cx="2461021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Updated expectation based on more current information</a:t>
          </a:r>
          <a:endParaRPr lang="en-US" sz="2600" kern="1200" dirty="0"/>
        </a:p>
      </dsp:txBody>
      <dsp:txXfrm>
        <a:off x="2808089" y="1003404"/>
        <a:ext cx="2461021" cy="2635200"/>
      </dsp:txXfrm>
    </dsp:sp>
    <dsp:sp modelId="{FCC4A596-6B34-4C03-8844-CDA19C400F72}">
      <dsp:nvSpPr>
        <dsp:cNvPr id="0" name=""/>
        <dsp:cNvSpPr/>
      </dsp:nvSpPr>
      <dsp:spPr>
        <a:xfrm>
          <a:off x="5613654" y="18995"/>
          <a:ext cx="2461021" cy="98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Re-Forecast</a:t>
          </a:r>
          <a:endParaRPr lang="en-US" sz="3600" b="0" kern="1200" dirty="0"/>
        </a:p>
      </dsp:txBody>
      <dsp:txXfrm>
        <a:off x="5613654" y="18995"/>
        <a:ext cx="2461021" cy="984408"/>
      </dsp:txXfrm>
    </dsp:sp>
    <dsp:sp modelId="{50D40FF3-EAEF-400C-AFFC-8409C950978C}">
      <dsp:nvSpPr>
        <dsp:cNvPr id="0" name=""/>
        <dsp:cNvSpPr/>
      </dsp:nvSpPr>
      <dsp:spPr>
        <a:xfrm>
          <a:off x="5613654" y="1003404"/>
          <a:ext cx="2461021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Reality test and readjust</a:t>
          </a:r>
          <a:endParaRPr lang="en-US" sz="2600" b="0" kern="1200" dirty="0"/>
        </a:p>
      </dsp:txBody>
      <dsp:txXfrm>
        <a:off x="5613654" y="1003404"/>
        <a:ext cx="2461021" cy="2635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FFFA-0FE0-43E0-869E-3888747C2C5F}">
      <dsp:nvSpPr>
        <dsp:cNvPr id="0" name=""/>
        <dsp:cNvSpPr/>
      </dsp:nvSpPr>
      <dsp:spPr>
        <a:xfrm>
          <a:off x="0" y="131200"/>
          <a:ext cx="6096000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Allows staff to </a:t>
          </a:r>
          <a:r>
            <a:rPr lang="en-US" sz="2400" b="0" kern="1200" dirty="0" smtClean="0"/>
            <a:t>proactively identify </a:t>
          </a:r>
          <a:r>
            <a:rPr lang="en-US" sz="2400" b="1" kern="1200" dirty="0" smtClean="0"/>
            <a:t>potential roadblocks</a:t>
          </a:r>
          <a:endParaRPr lang="en-US" sz="2400" b="1" kern="1200" dirty="0"/>
        </a:p>
      </dsp:txBody>
      <dsp:txXfrm>
        <a:off x="43864" y="175064"/>
        <a:ext cx="6008272" cy="810832"/>
      </dsp:txXfrm>
    </dsp:sp>
    <dsp:sp modelId="{81F28175-7C4C-493A-BCB7-3D2DC0763A86}">
      <dsp:nvSpPr>
        <dsp:cNvPr id="0" name=""/>
        <dsp:cNvSpPr/>
      </dsp:nvSpPr>
      <dsp:spPr>
        <a:xfrm>
          <a:off x="0" y="1098880"/>
          <a:ext cx="6096000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Facilitates </a:t>
          </a:r>
          <a:r>
            <a:rPr lang="en-US" sz="2400" b="0" kern="1200" dirty="0" smtClean="0"/>
            <a:t>rapid adaptation </a:t>
          </a:r>
          <a:r>
            <a:rPr lang="en-US" sz="2400" kern="1200" dirty="0" smtClean="0"/>
            <a:t>to </a:t>
          </a:r>
          <a:r>
            <a:rPr lang="en-US" sz="2400" b="1" kern="1200" dirty="0" smtClean="0"/>
            <a:t>unanticipated changes </a:t>
          </a:r>
          <a:r>
            <a:rPr lang="en-US" sz="2400" kern="1200" dirty="0" smtClean="0"/>
            <a:t>in the funding environment</a:t>
          </a:r>
        </a:p>
      </dsp:txBody>
      <dsp:txXfrm>
        <a:off x="43864" y="1142744"/>
        <a:ext cx="6008272" cy="810832"/>
      </dsp:txXfrm>
    </dsp:sp>
    <dsp:sp modelId="{2456FD9B-2CC2-429D-B06A-B577F1CCAEE2}">
      <dsp:nvSpPr>
        <dsp:cNvPr id="0" name=""/>
        <dsp:cNvSpPr/>
      </dsp:nvSpPr>
      <dsp:spPr>
        <a:xfrm>
          <a:off x="0" y="2066560"/>
          <a:ext cx="6096000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the focus from analysis of the past to proactive management of </a:t>
          </a:r>
          <a:r>
            <a:rPr lang="en-US" sz="2400" b="1" kern="1200" dirty="0" smtClean="0"/>
            <a:t>future events</a:t>
          </a:r>
        </a:p>
      </dsp:txBody>
      <dsp:txXfrm>
        <a:off x="43864" y="2110424"/>
        <a:ext cx="6008272" cy="810832"/>
      </dsp:txXfrm>
    </dsp:sp>
    <dsp:sp modelId="{C43FFE9E-2BE3-4CC7-B864-4E3DADEA5C5A}">
      <dsp:nvSpPr>
        <dsp:cNvPr id="0" name=""/>
        <dsp:cNvSpPr/>
      </dsp:nvSpPr>
      <dsp:spPr>
        <a:xfrm>
          <a:off x="0" y="3034240"/>
          <a:ext cx="6096000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Enables team to </a:t>
          </a:r>
          <a:r>
            <a:rPr lang="en-US" sz="2400" b="1" kern="1200" dirty="0" smtClean="0"/>
            <a:t>adjust plans</a:t>
          </a:r>
          <a:r>
            <a:rPr lang="en-US" sz="2400" b="0" kern="1200" dirty="0" smtClean="0"/>
            <a:t> to meet desired goals</a:t>
          </a:r>
          <a:endParaRPr lang="en-US" sz="2400" b="0" kern="1200" dirty="0"/>
        </a:p>
      </dsp:txBody>
      <dsp:txXfrm>
        <a:off x="43864" y="3078104"/>
        <a:ext cx="6008272" cy="810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09C25-BECA-4ACE-B735-0F9EDE28B297}">
      <dsp:nvSpPr>
        <dsp:cNvPr id="0" name=""/>
        <dsp:cNvSpPr/>
      </dsp:nvSpPr>
      <dsp:spPr>
        <a:xfrm>
          <a:off x="0" y="673100"/>
          <a:ext cx="6400800" cy="40005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C26BFDE-4AF5-4B83-80A1-A3F45A7E4411}">
      <dsp:nvSpPr>
        <dsp:cNvPr id="0" name=""/>
        <dsp:cNvSpPr/>
      </dsp:nvSpPr>
      <dsp:spPr>
        <a:xfrm>
          <a:off x="4883810" y="1147851"/>
          <a:ext cx="473659" cy="473659"/>
        </a:xfrm>
        <a:prstGeom prst="star4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BD6E2-D1D8-4DE7-B270-B56BAA4138F1}">
      <dsp:nvSpPr>
        <dsp:cNvPr id="0" name=""/>
        <dsp:cNvSpPr/>
      </dsp:nvSpPr>
      <dsp:spPr>
        <a:xfrm>
          <a:off x="2080260" y="1384681"/>
          <a:ext cx="3520440" cy="295236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0982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i="1" kern="1200" dirty="0" smtClean="0">
              <a:solidFill>
                <a:schemeClr val="tx2"/>
              </a:solidFill>
            </a:rPr>
            <a:t>SUSTAINABILITY</a:t>
          </a:r>
          <a:endParaRPr lang="en-US" sz="3400" i="1" kern="1200" dirty="0">
            <a:solidFill>
              <a:schemeClr val="tx2"/>
            </a:solidFill>
          </a:endParaRPr>
        </a:p>
      </dsp:txBody>
      <dsp:txXfrm>
        <a:off x="2224383" y="1528804"/>
        <a:ext cx="3232194" cy="2664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7F266-3DD8-411E-8E72-A48B611CF060}">
      <dsp:nvSpPr>
        <dsp:cNvPr id="0" name=""/>
        <dsp:cNvSpPr/>
      </dsp:nvSpPr>
      <dsp:spPr>
        <a:xfrm>
          <a:off x="108614" y="109"/>
          <a:ext cx="3125985" cy="1875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Facilitates the </a:t>
          </a:r>
          <a:r>
            <a:rPr lang="en-US" sz="2600" b="1" kern="1200" dirty="0" smtClean="0">
              <a:solidFill>
                <a:srgbClr val="0076C0"/>
              </a:solidFill>
            </a:rPr>
            <a:t>integration of operational and strategic </a:t>
          </a:r>
          <a:r>
            <a:rPr lang="en-US" sz="2600" kern="1200" dirty="0" smtClean="0"/>
            <a:t>planning</a:t>
          </a:r>
          <a:endParaRPr lang="en-US" sz="2600" kern="1200" dirty="0"/>
        </a:p>
      </dsp:txBody>
      <dsp:txXfrm>
        <a:off x="108614" y="109"/>
        <a:ext cx="3125985" cy="1875591"/>
      </dsp:txXfrm>
    </dsp:sp>
    <dsp:sp modelId="{30D11347-770A-48A2-80F6-2C4CECC903F0}">
      <dsp:nvSpPr>
        <dsp:cNvPr id="0" name=""/>
        <dsp:cNvSpPr/>
      </dsp:nvSpPr>
      <dsp:spPr>
        <a:xfrm>
          <a:off x="3547199" y="109"/>
          <a:ext cx="3125985" cy="1875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Provides a forum to address significant </a:t>
          </a:r>
          <a:r>
            <a:rPr lang="en-US" sz="2600" b="1" kern="1200" dirty="0" smtClean="0">
              <a:solidFill>
                <a:srgbClr val="0076C0"/>
              </a:solidFill>
            </a:rPr>
            <a:t>long-term issues</a:t>
          </a:r>
          <a:endParaRPr lang="en-US" sz="2600" kern="1200" dirty="0">
            <a:solidFill>
              <a:srgbClr val="0076C0"/>
            </a:solidFill>
          </a:endParaRPr>
        </a:p>
      </dsp:txBody>
      <dsp:txXfrm>
        <a:off x="3547199" y="109"/>
        <a:ext cx="3125985" cy="1875591"/>
      </dsp:txXfrm>
    </dsp:sp>
    <dsp:sp modelId="{D51BD775-CCC3-4BF4-A48D-52925911082D}">
      <dsp:nvSpPr>
        <dsp:cNvPr id="0" name=""/>
        <dsp:cNvSpPr/>
      </dsp:nvSpPr>
      <dsp:spPr>
        <a:xfrm>
          <a:off x="108614" y="2188299"/>
          <a:ext cx="3125985" cy="1875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Increases focus on long-term </a:t>
          </a:r>
          <a:r>
            <a:rPr lang="en-US" sz="2600" b="1" kern="1200" dirty="0" smtClean="0">
              <a:solidFill>
                <a:srgbClr val="0076C0"/>
              </a:solidFill>
            </a:rPr>
            <a:t>financial sustainability</a:t>
          </a:r>
          <a:endParaRPr lang="en-US" sz="2600" kern="1200" dirty="0">
            <a:solidFill>
              <a:srgbClr val="0076C0"/>
            </a:solidFill>
          </a:endParaRPr>
        </a:p>
      </dsp:txBody>
      <dsp:txXfrm>
        <a:off x="108614" y="2188299"/>
        <a:ext cx="3125985" cy="1875591"/>
      </dsp:txXfrm>
    </dsp:sp>
    <dsp:sp modelId="{CBF72ECE-E42B-4CC0-8913-DADD05A42D78}">
      <dsp:nvSpPr>
        <dsp:cNvPr id="0" name=""/>
        <dsp:cNvSpPr/>
      </dsp:nvSpPr>
      <dsp:spPr>
        <a:xfrm>
          <a:off x="3547199" y="2188299"/>
          <a:ext cx="3125985" cy="1875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Creates a space for planning around </a:t>
          </a:r>
          <a:r>
            <a:rPr lang="en-US" sz="2600" b="1" kern="1200" dirty="0" smtClean="0">
              <a:solidFill>
                <a:srgbClr val="0076C0"/>
              </a:solidFill>
            </a:rPr>
            <a:t>multi-year </a:t>
          </a:r>
          <a:r>
            <a:rPr lang="en-US" sz="2600" b="1" kern="1200" dirty="0" smtClean="0">
              <a:solidFill>
                <a:srgbClr val="0076C0"/>
              </a:solidFill>
            </a:rPr>
            <a:t>funding</a:t>
          </a:r>
          <a:endParaRPr lang="en-US" sz="2600" kern="1200" dirty="0">
            <a:solidFill>
              <a:srgbClr val="0076C0"/>
            </a:solidFill>
          </a:endParaRPr>
        </a:p>
      </dsp:txBody>
      <dsp:txXfrm>
        <a:off x="3547199" y="2188299"/>
        <a:ext cx="3125985" cy="1875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100"/>
            </a:lvl1pPr>
          </a:lstStyle>
          <a:p>
            <a:fld id="{D8712975-A57E-7B40-A183-A9F0422F1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8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r">
              <a:defRPr sz="1100"/>
            </a:lvl1pPr>
          </a:lstStyle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4" rIns="96649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9" tIns="48324" rIns="96649" bIns="483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100"/>
            </a:lvl1pPr>
          </a:lstStyle>
          <a:p>
            <a:fld id="{1ACA2638-AD3D-2142-91BA-E32B40CCE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509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6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8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7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0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93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2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3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4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06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7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93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2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08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78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2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93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57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32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62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0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59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48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858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24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36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60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0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10/4/2012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10/4/2012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3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2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1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54225"/>
            <a:ext cx="6705600" cy="160337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774585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September 25, 2012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751818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410200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78DCE"/>
                </a:solidFill>
              </a:defRPr>
            </a:lvl1pPr>
          </a:lstStyle>
          <a:p>
            <a:fld id="{58FAB7FB-9FEE-44B6-A9A6-FD3ECC184A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2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3024187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8013"/>
            <a:ext cx="7772400" cy="150018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 b="1">
                <a:solidFill>
                  <a:srgbClr val="46AF3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1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46AF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370012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0827C-A85B-40B8-B387-32642D90128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76200"/>
            <a:ext cx="89154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62" r:id="rId9"/>
    <p:sldLayoutId id="2147483663" r:id="rId10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4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emf"/><Relationship Id="rId11" Type="http://schemas.openxmlformats.org/officeDocument/2006/relationships/hyperlink" Target="mailto:tacker@hgf.org" TargetMode="External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twitter.com/FMA4Nonprofits" TargetMode="External"/><Relationship Id="rId7" Type="http://schemas.openxmlformats.org/officeDocument/2006/relationships/hyperlink" Target="http://www.facebook.com/fiscalmanagementassociate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hyperlink" Target="http://www.linkedin.com/pub/sarah-walker/27/902/28b" TargetMode="External"/><Relationship Id="rId4" Type="http://schemas.openxmlformats.org/officeDocument/2006/relationships/image" Target="../media/image27.png"/><Relationship Id="rId9" Type="http://schemas.openxmlformats.org/officeDocument/2006/relationships/hyperlink" Target="mailto:hpolanco@fmaonline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camp180.org/professional-development/financial-literac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018" y="2438400"/>
            <a:ext cx="7315982" cy="1603375"/>
          </a:xfrm>
        </p:spPr>
        <p:txBody>
          <a:bodyPr/>
          <a:lstStyle/>
          <a:p>
            <a:r>
              <a:rPr lang="en-US" sz="3400" dirty="0" smtClean="0"/>
              <a:t>Part 2: Building Your Organization’s Financial </a:t>
            </a:r>
            <a:r>
              <a:rPr lang="en-US" sz="3400" dirty="0" smtClean="0"/>
              <a:t>Planning Muscle</a:t>
            </a:r>
            <a:endParaRPr lang="en-US" sz="3400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51430" y="4311652"/>
            <a:ext cx="6705600" cy="762000"/>
          </a:xfrm>
        </p:spPr>
        <p:txBody>
          <a:bodyPr/>
          <a:lstStyle/>
          <a:p>
            <a:r>
              <a:rPr lang="en-US" dirty="0" smtClean="0"/>
              <a:t>Financial Literacy Series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473415" y="6111875"/>
            <a:ext cx="2514600" cy="365125"/>
          </a:xfrm>
        </p:spPr>
        <p:txBody>
          <a:bodyPr/>
          <a:lstStyle/>
          <a:p>
            <a:pPr algn="l"/>
            <a:r>
              <a:rPr lang="en-US" sz="2000" dirty="0" smtClean="0"/>
              <a:t>April 10, 2018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38514" y="4159252"/>
            <a:ext cx="7086600" cy="0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 txBox="1">
            <a:spLocks/>
          </p:cNvSpPr>
          <p:nvPr/>
        </p:nvSpPr>
        <p:spPr>
          <a:xfrm>
            <a:off x="1479676" y="4984532"/>
            <a:ext cx="7145438" cy="685800"/>
          </a:xfrm>
          <a:prstGeom prst="rect">
            <a:avLst/>
          </a:prstGeom>
        </p:spPr>
        <p:txBody>
          <a:bodyPr vert="horz" anchor="t" anchorCtr="0"/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Gina </a:t>
            </a:r>
            <a:r>
              <a:rPr lang="en-US" sz="2000" dirty="0"/>
              <a:t>McDonald, </a:t>
            </a:r>
            <a:r>
              <a:rPr lang="en-US" sz="2000" dirty="0" smtClean="0"/>
              <a:t>CPA, Lead </a:t>
            </a:r>
            <a:r>
              <a:rPr lang="en-US" sz="2000" dirty="0"/>
              <a:t>Consultant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-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685801"/>
            <a:ext cx="2828603" cy="115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92248"/>
            <a:ext cx="4114800" cy="1297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Budgeting </a:t>
            </a:r>
            <a:r>
              <a:rPr lang="en-US" dirty="0" smtClean="0"/>
              <a:t>Process - </a:t>
            </a:r>
            <a:r>
              <a:rPr lang="en-US" dirty="0"/>
              <a:t>Timetable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D8621-B51F-4E22-A242-4C78A911EC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72200" y="2112963"/>
            <a:ext cx="2405063" cy="471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112963"/>
            <a:ext cx="2514600" cy="471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43000" y="2112963"/>
            <a:ext cx="2514600" cy="471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Gather information – FORECAST current year end</a:t>
            </a: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38200" y="2112963"/>
            <a:ext cx="304800" cy="471487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43000" y="5205413"/>
            <a:ext cx="7434263" cy="350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 </a:t>
            </a: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</a:t>
            </a: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Monitor Budget vs. Actual; revise budget if necessary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38200" y="5205413"/>
            <a:ext cx="304800" cy="350837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i="1" dirty="0">
              <a:solidFill>
                <a:srgbClr val="99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172200" y="4625975"/>
            <a:ext cx="2405063" cy="579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 Budget Draft for Board Approval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657600" y="4625975"/>
            <a:ext cx="2514600" cy="579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3000" y="4625975"/>
            <a:ext cx="2514600" cy="579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38200" y="4625975"/>
            <a:ext cx="304800" cy="579438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172200" y="4046538"/>
            <a:ext cx="2405063" cy="579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57600" y="4046538"/>
            <a:ext cx="2514600" cy="579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Review &amp; Modify Draft Budget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143000" y="4046538"/>
            <a:ext cx="2514600" cy="579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38200" y="4046538"/>
            <a:ext cx="304800" cy="579437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172200" y="3695700"/>
            <a:ext cx="2405063" cy="350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657600" y="3695700"/>
            <a:ext cx="2514600" cy="350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143000" y="3695700"/>
            <a:ext cx="2514600" cy="350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Budget </a:t>
            </a: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Revenue</a:t>
            </a: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38200" y="3695700"/>
            <a:ext cx="304800" cy="350838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172200" y="3344863"/>
            <a:ext cx="2405063" cy="350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657600" y="3344863"/>
            <a:ext cx="2514600" cy="350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143000" y="3344863"/>
            <a:ext cx="2514600" cy="350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Budget Expenses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38200" y="3344863"/>
            <a:ext cx="304800" cy="350837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172200" y="2584450"/>
            <a:ext cx="2405063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657600" y="2584450"/>
            <a:ext cx="2514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143000" y="2584450"/>
            <a:ext cx="2514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Establish </a:t>
            </a: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 &amp; </a:t>
            </a: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Financial </a:t>
            </a: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Goals</a:t>
            </a: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38200" y="2584450"/>
            <a:ext cx="304800" cy="762000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172200" y="1766888"/>
            <a:ext cx="2405063" cy="346075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August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657600" y="1766888"/>
            <a:ext cx="2514600" cy="346075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May-June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143000" y="1766888"/>
            <a:ext cx="2514600" cy="346075"/>
          </a:xfrm>
          <a:prstGeom prst="rect">
            <a:avLst/>
          </a:prstGeom>
          <a:solidFill>
            <a:srgbClr val="478DCE"/>
          </a:solidFill>
          <a:ln w="12700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April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838200" y="1766888"/>
            <a:ext cx="304800" cy="346075"/>
          </a:xfrm>
          <a:prstGeom prst="rect">
            <a:avLst/>
          </a:prstGeom>
          <a:solidFill>
            <a:srgbClr val="478DCE"/>
          </a:solidFill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tabLst>
                <a:tab pos="5205413" algn="l"/>
              </a:tabLst>
            </a:pPr>
            <a:endParaRPr lang="en-US" sz="1400" b="1" i="1" dirty="0">
              <a:solidFill>
                <a:srgbClr val="99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838200" y="1766888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838200" y="3344863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838200" y="3695700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838200" y="4046538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838200" y="4625975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838200" y="5205413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838200" y="5556250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1143000" y="1766888"/>
            <a:ext cx="0" cy="37893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3657600" y="1746250"/>
            <a:ext cx="0" cy="34575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172200" y="1746250"/>
            <a:ext cx="0" cy="34528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838200" y="2112963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838200" y="2584450"/>
            <a:ext cx="7739063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838200" y="1766888"/>
            <a:ext cx="0" cy="3789362"/>
          </a:xfrm>
          <a:prstGeom prst="line">
            <a:avLst/>
          </a:prstGeom>
          <a:noFill/>
          <a:ln w="12700">
            <a:solidFill>
              <a:srgbClr val="E45C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8582025" y="1746250"/>
            <a:ext cx="0" cy="37893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838200" y="1397556"/>
            <a:ext cx="4614597" cy="369332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Sample: Fiscal Year ending </a:t>
            </a:r>
            <a:r>
              <a:rPr lang="en-US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en-US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endParaRPr lang="en-US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 rot="16200000" flipV="1">
            <a:off x="4038600" y="1676400"/>
            <a:ext cx="1676400" cy="396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216" y="13204"/>
                </a:moveTo>
                <a:cubicBezTo>
                  <a:pt x="20417" y="12419"/>
                  <a:pt x="20519" y="11611"/>
                  <a:pt x="20519" y="10800"/>
                </a:cubicBezTo>
                <a:cubicBezTo>
                  <a:pt x="20519" y="5432"/>
                  <a:pt x="16167" y="1081"/>
                  <a:pt x="10800" y="1081"/>
                </a:cubicBezTo>
                <a:cubicBezTo>
                  <a:pt x="7937" y="1080"/>
                  <a:pt x="5220" y="2342"/>
                  <a:pt x="3374" y="4529"/>
                </a:cubicBezTo>
                <a:lnTo>
                  <a:pt x="2548" y="3832"/>
                </a:lnTo>
                <a:cubicBezTo>
                  <a:pt x="4600" y="1402"/>
                  <a:pt x="761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01"/>
                  <a:pt x="21487" y="12599"/>
                  <a:pt x="21264" y="13472"/>
                </a:cubicBezTo>
                <a:lnTo>
                  <a:pt x="23880" y="14140"/>
                </a:lnTo>
                <a:lnTo>
                  <a:pt x="19938" y="16478"/>
                </a:lnTo>
                <a:lnTo>
                  <a:pt x="17600" y="12536"/>
                </a:lnTo>
                <a:lnTo>
                  <a:pt x="20216" y="13204"/>
                </a:lnTo>
                <a:close/>
              </a:path>
            </a:pathLst>
          </a:custGeom>
          <a:solidFill>
            <a:srgbClr val="75C1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565098" y="2537134"/>
            <a:ext cx="1873302" cy="881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439529" indent="-43952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313" indent="-366274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5097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136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75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14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253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292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331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375"/>
              </a:spcBef>
              <a:buNone/>
            </a:pPr>
            <a:endParaRPr lang="sv-SE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5209" y="2501100"/>
            <a:ext cx="388084" cy="4765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8CFD8621-B51F-4E22-A242-4C78A911EC9C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633293" y="1676400"/>
            <a:ext cx="8037129" cy="47164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60000"/>
              </a:lnSpc>
              <a:buNone/>
            </a:pPr>
            <a:r>
              <a:rPr lang="en-US" sz="36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Budget = Best Guess formed using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US" sz="36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Best Information Available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Forecast </a:t>
            </a:r>
            <a:r>
              <a:rPr lang="en-US" sz="2400" b="1" dirty="0">
                <a:solidFill>
                  <a:schemeClr val="accent2"/>
                </a:solidFill>
              </a:rPr>
              <a:t>Current Year Results</a:t>
            </a:r>
          </a:p>
          <a:p>
            <a:pPr marL="342900" indent="-342900"/>
            <a:r>
              <a:rPr lang="en-US" sz="2000" dirty="0" smtClean="0"/>
              <a:t>Project out anticipated spending for the rest of the </a:t>
            </a:r>
            <a:r>
              <a:rPr lang="en-US" sz="2000" dirty="0" smtClean="0"/>
              <a:t>year</a:t>
            </a:r>
            <a:endParaRPr lang="en-US" i="1" dirty="0"/>
          </a:p>
          <a:p>
            <a:pPr marL="342900" indent="-342900"/>
            <a:r>
              <a:rPr lang="en-US" sz="2000" dirty="0" smtClean="0"/>
              <a:t>These </a:t>
            </a:r>
            <a:r>
              <a:rPr lang="en-US" sz="2000" dirty="0" smtClean="0"/>
              <a:t>spending projections will reveal:</a:t>
            </a:r>
            <a:endParaRPr lang="en-US" sz="2000" dirty="0"/>
          </a:p>
          <a:p>
            <a:pPr lvl="1"/>
            <a:r>
              <a:rPr lang="en-US" sz="1800" dirty="0" smtClean="0"/>
              <a:t>Where the organization as a whole will be at the end of the fiscal year (surplus or deficit?)</a:t>
            </a:r>
          </a:p>
          <a:p>
            <a:pPr lvl="1"/>
            <a:r>
              <a:rPr lang="en-US" sz="1800" dirty="0" smtClean="0"/>
              <a:t>A more complete picture of the accuracy of last year’s 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Process - Considerations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33293" y="1447800"/>
            <a:ext cx="7901107" cy="1295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Process -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752223"/>
              </p:ext>
            </p:extLst>
          </p:nvPr>
        </p:nvGraphicFramePr>
        <p:xfrm>
          <a:off x="457200" y="1219200"/>
          <a:ext cx="8229600" cy="464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78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Process - Considerations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04" y="1738312"/>
            <a:ext cx="3877392" cy="370668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1996460"/>
            <a:ext cx="3218967" cy="3218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752600"/>
            <a:ext cx="7391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			Document assumptions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r>
              <a:rPr lang="en-US" sz="2400" b="1" i="1" dirty="0" smtClean="0"/>
              <a:t>							Options include:</a:t>
            </a:r>
          </a:p>
          <a:p>
            <a:endParaRPr lang="en-US" sz="2400" b="1" i="1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Annotation within budget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Budget narrative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Executive summary</a:t>
            </a:r>
          </a:p>
          <a:p>
            <a:endParaRPr lang="en-US" sz="2400" b="1" i="1" dirty="0"/>
          </a:p>
          <a:p>
            <a:endParaRPr lang="en-US" sz="2400" b="1" i="1" dirty="0" smtClean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b="1" i="1" dirty="0" smtClean="0"/>
              <a:t>Consider documenting “contingency plan” or “Plan B”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922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6125" y="1143000"/>
            <a:ext cx="7772400" cy="13620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budgeting revenues </a:t>
            </a:r>
            <a:br>
              <a:rPr lang="en-US" b="0" dirty="0" smtClean="0"/>
            </a:br>
            <a:r>
              <a:rPr lang="en-US" b="0" dirty="0" smtClean="0"/>
              <a:t>and expenses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47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9622" y="152400"/>
            <a:ext cx="6400800" cy="8686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anchor="ctr"/>
          <a:lstStyle/>
          <a:p>
            <a:r>
              <a:rPr lang="en-US" dirty="0" smtClean="0"/>
              <a:t>Understanding Expense Drivers – </a:t>
            </a:r>
            <a:br>
              <a:rPr lang="en-US" dirty="0" smtClean="0"/>
            </a:br>
            <a:r>
              <a:rPr lang="en-US" dirty="0" smtClean="0"/>
              <a:t>Types </a:t>
            </a:r>
            <a:r>
              <a:rPr lang="en-US" dirty="0" smtClean="0"/>
              <a:t>of Costs</a:t>
            </a:r>
            <a:endParaRPr lang="en-US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65098" y="2537134"/>
            <a:ext cx="1873302" cy="881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439529" indent="-43952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313" indent="-366274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5097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136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75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14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253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292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331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375"/>
              </a:spcBef>
              <a:buNone/>
            </a:pPr>
            <a:endParaRPr lang="sv-SE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5209" y="2501100"/>
            <a:ext cx="388084" cy="4765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D8621-B51F-4E22-A242-4C78A911EC9C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15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798713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06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/>
          <a:lstStyle/>
          <a:p>
            <a:r>
              <a:rPr lang="en-US" sz="2400" b="1" dirty="0" smtClean="0"/>
              <a:t>Expenses generally fall into one of two categories</a:t>
            </a:r>
          </a:p>
          <a:p>
            <a:pPr lvl="1"/>
            <a:r>
              <a:rPr lang="en-US" sz="2200" i="1" dirty="0" smtClean="0"/>
              <a:t>Personnel Services</a:t>
            </a:r>
            <a:r>
              <a:rPr lang="en-US" sz="2200" dirty="0" smtClean="0"/>
              <a:t> – year round and seasonal</a:t>
            </a:r>
          </a:p>
          <a:p>
            <a:pPr lvl="1"/>
            <a:r>
              <a:rPr lang="en-US" sz="2200" i="1" dirty="0" smtClean="0"/>
              <a:t>Other</a:t>
            </a:r>
            <a:r>
              <a:rPr lang="en-US" sz="2200" dirty="0" smtClean="0"/>
              <a:t> Than Personnel Services </a:t>
            </a:r>
            <a:r>
              <a:rPr lang="en-US" sz="2200" dirty="0" smtClean="0"/>
              <a:t>– includes food, transportation, occupancy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D8621-B51F-4E22-A242-4C78A911EC9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Shape 4"/>
          <p:cNvSpPr/>
          <p:nvPr/>
        </p:nvSpPr>
        <p:spPr>
          <a:xfrm>
            <a:off x="615990" y="3581400"/>
            <a:ext cx="3597592" cy="2878074"/>
          </a:xfrm>
          <a:prstGeom prst="funnel">
            <a:avLst/>
          </a:prstGeom>
          <a:gradFill rotWithShape="0">
            <a:gsLst>
              <a:gs pos="0">
                <a:schemeClr val="tx1">
                  <a:lumMod val="20000"/>
                  <a:lumOff val="80000"/>
                  <a:alpha val="15000"/>
                </a:schemeClr>
              </a:gs>
              <a:gs pos="100000">
                <a:schemeClr val="tx1">
                  <a:lumMod val="60000"/>
                  <a:lumOff val="40000"/>
                  <a:alpha val="65000"/>
                </a:schemeClr>
              </a:gs>
            </a:gsLst>
            <a:lin ang="2700000" scaled="1"/>
          </a:gra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hape 6"/>
          <p:cNvSpPr/>
          <p:nvPr/>
        </p:nvSpPr>
        <p:spPr>
          <a:xfrm>
            <a:off x="4953000" y="3581400"/>
            <a:ext cx="3597592" cy="2878074"/>
          </a:xfrm>
          <a:prstGeom prst="funnel">
            <a:avLst/>
          </a:prstGeom>
          <a:gradFill rotWithShape="0">
            <a:gsLst>
              <a:gs pos="0">
                <a:schemeClr val="tx1">
                  <a:lumMod val="20000"/>
                  <a:lumOff val="80000"/>
                  <a:alpha val="15000"/>
                </a:schemeClr>
              </a:gs>
              <a:gs pos="100000">
                <a:schemeClr val="tx1">
                  <a:lumMod val="60000"/>
                  <a:lumOff val="40000"/>
                  <a:alpha val="65000"/>
                </a:schemeClr>
              </a:gs>
            </a:gsLst>
            <a:lin ang="2700000" scaled="1"/>
          </a:gra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295400" y="5093732"/>
            <a:ext cx="219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Personnel Services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115" y="5105400"/>
            <a:ext cx="75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OTPS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933" y="3712191"/>
            <a:ext cx="3314924" cy="1151229"/>
          </a:xfrm>
          <a:prstGeom prst="ellipse">
            <a:avLst/>
          </a:prstGeom>
          <a:gradFill rotWithShape="0">
            <a:gsLst>
              <a:gs pos="6000">
                <a:schemeClr val="tx1">
                  <a:lumMod val="40000"/>
                  <a:lumOff val="60000"/>
                  <a:alpha val="75000"/>
                </a:schemeClr>
              </a:gs>
              <a:gs pos="100000">
                <a:schemeClr val="tx1">
                  <a:lumMod val="20000"/>
                  <a:lumOff val="80000"/>
                  <a:alpha val="85000"/>
                </a:schemeClr>
              </a:gs>
            </a:gsLst>
            <a:lin ang="27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5094334" y="3712191"/>
            <a:ext cx="3314924" cy="1151229"/>
          </a:xfrm>
          <a:prstGeom prst="ellipse">
            <a:avLst/>
          </a:prstGeom>
          <a:gradFill rotWithShape="0">
            <a:gsLst>
              <a:gs pos="6000">
                <a:schemeClr val="tx1">
                  <a:lumMod val="40000"/>
                  <a:lumOff val="60000"/>
                  <a:alpha val="75000"/>
                </a:schemeClr>
              </a:gs>
              <a:gs pos="100000">
                <a:schemeClr val="tx1">
                  <a:lumMod val="20000"/>
                  <a:lumOff val="80000"/>
                  <a:alpha val="85000"/>
                </a:schemeClr>
              </a:gs>
            </a:gsLst>
            <a:lin ang="27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Expense Drivers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733800" y="2057400"/>
            <a:ext cx="3048000" cy="42867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565098" y="2537134"/>
            <a:ext cx="1873302" cy="881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439529" indent="-43952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313" indent="-366274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5097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136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75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14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253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292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331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375"/>
              </a:spcBef>
              <a:buNone/>
            </a:pPr>
            <a:endParaRPr lang="sv-SE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5209" y="2501100"/>
            <a:ext cx="388084" cy="4765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D8621-B51F-4E22-A242-4C78A911EC9C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38200" y="1524000"/>
            <a:ext cx="7848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78DCE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78DCE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78DCE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78DC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78DC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Budgeting 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Full Cost of Personnel 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Services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Salaries, plus planned raises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Fringe Benefits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Payroll </a:t>
            </a:r>
            <a:r>
              <a:rPr lang="en-US" sz="2000" dirty="0" smtClean="0"/>
              <a:t>Taxes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Worker’s Compensation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Health Insurance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Employer pension contribution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Consider the staff mix . . .</a:t>
            </a:r>
            <a:endParaRPr lang="en-US" sz="2400" b="1" i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200" b="1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200" b="1" i="1" dirty="0" smtClean="0"/>
              <a:t>Year-Round and Seasonal have different benefit costs</a:t>
            </a:r>
            <a:endParaRPr lang="en-US" sz="2200" b="1" i="1" dirty="0" smtClean="0"/>
          </a:p>
          <a:p>
            <a:pPr>
              <a:lnSpc>
                <a:spcPct val="80000"/>
              </a:lnSpc>
            </a:pPr>
            <a:endParaRPr lang="en-US" sz="1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Expense Drivers -  Personnel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Revenue Drivers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3048000" cy="639762"/>
          </a:xfrm>
        </p:spPr>
        <p:txBody>
          <a:bodyPr/>
          <a:lstStyle/>
          <a:p>
            <a:r>
              <a:rPr lang="en-US" dirty="0" smtClean="0"/>
              <a:t>Contributed Revenue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800600" y="1447800"/>
            <a:ext cx="342900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Earned / Other Revenue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77251" y="2344270"/>
            <a:ext cx="0" cy="2532530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85800" y="2344270"/>
            <a:ext cx="3352800" cy="694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Individual (Inc. Scholarships)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" y="3191435"/>
            <a:ext cx="3352800" cy="694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Foundation / Corporate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4045401"/>
            <a:ext cx="3352800" cy="694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Special Events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4834" y="2360036"/>
            <a:ext cx="3352800" cy="694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Tuition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65784" y="3217784"/>
            <a:ext cx="3352800" cy="694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Investment</a:t>
            </a:r>
            <a:r>
              <a:rPr lang="en-US" sz="2000" b="1" dirty="0" smtClean="0"/>
              <a:t> </a:t>
            </a:r>
            <a:r>
              <a:rPr lang="en-US" sz="2000" b="1" dirty="0" smtClean="0"/>
              <a:t>Income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65784" y="4083349"/>
            <a:ext cx="3352800" cy="694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Other ?</a:t>
            </a:r>
            <a:endParaRPr lang="en-US" sz="2000" b="1" dirty="0"/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635093" y="5477042"/>
            <a:ext cx="8027894" cy="738188"/>
          </a:xfrm>
          <a:prstGeom prst="rect">
            <a:avLst/>
          </a:prstGeom>
        </p:spPr>
        <p:txBody>
          <a:bodyPr vert="horz"/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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risks associated with each revenue source?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 animBg="1"/>
      <p:bldP spid="16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we budget a surplus or deficit?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3474" y="1795522"/>
            <a:ext cx="3115225" cy="3581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Revenue Drivers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146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Are the revenue goals achievable?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Are goals in line with prior trends?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Do goals require additional fundraising efforts?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Is fundraising income being used to balance the budget realistic?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What are the discount/scholarship trends?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83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“RE”-Introductions &amp; </a:t>
            </a:r>
            <a:br>
              <a:rPr lang="en-US" b="0" dirty="0" smtClean="0"/>
            </a:br>
            <a:r>
              <a:rPr lang="en-US" b="0" dirty="0" smtClean="0"/>
              <a:t>initiative overview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Cash Impact of Budget</a:t>
            </a:r>
            <a:endParaRPr lang="en-US" dirty="0"/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2790498"/>
            <a:ext cx="8229600" cy="3505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300" dirty="0" smtClean="0"/>
              <a:t>Translates budget items into </a:t>
            </a:r>
            <a:r>
              <a:rPr lang="en-US" sz="2300" b="1" dirty="0" smtClean="0">
                <a:solidFill>
                  <a:srgbClr val="0061B2"/>
                </a:solidFill>
              </a:rPr>
              <a:t>calendar of cash receipts and disbursements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300" dirty="0" smtClean="0"/>
              <a:t>Includes </a:t>
            </a:r>
            <a:r>
              <a:rPr lang="en-US" sz="2300" b="1" dirty="0">
                <a:solidFill>
                  <a:srgbClr val="0061B2"/>
                </a:solidFill>
              </a:rPr>
              <a:t>cash outlays that are not included in the P&amp;L </a:t>
            </a:r>
            <a:r>
              <a:rPr lang="en-US" sz="2300" dirty="0" smtClean="0"/>
              <a:t>(e.g. repayment of debt principal or purchase of fixed assets)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300" dirty="0" smtClean="0"/>
              <a:t>Identifies periods of potential </a:t>
            </a:r>
            <a:r>
              <a:rPr lang="en-US" sz="2300" b="1" dirty="0" smtClean="0">
                <a:solidFill>
                  <a:srgbClr val="0061B2"/>
                </a:solidFill>
              </a:rPr>
              <a:t>cash shortfall or excess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300" dirty="0" smtClean="0"/>
              <a:t>Should be </a:t>
            </a:r>
            <a:r>
              <a:rPr lang="en-US" sz="2300" b="1" dirty="0" smtClean="0">
                <a:solidFill>
                  <a:srgbClr val="0061B2"/>
                </a:solidFill>
              </a:rPr>
              <a:t>updated monthly </a:t>
            </a:r>
            <a:r>
              <a:rPr lang="en-US" sz="2300" dirty="0" smtClean="0"/>
              <a:t>to account for actual results and revised expectations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1447800"/>
            <a:ext cx="8229600" cy="10668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12-month </a:t>
            </a:r>
            <a:r>
              <a:rPr lang="en-US" sz="2200" b="1" dirty="0">
                <a:solidFill>
                  <a:schemeClr val="bg1"/>
                </a:solidFill>
              </a:rPr>
              <a:t>plan for cash disbursements and receipts, month by month, incorporating both operating and capital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1996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195387"/>
            <a:ext cx="8848725" cy="48244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24400" y="1371600"/>
            <a:ext cx="1066800" cy="434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34175" y="1371600"/>
            <a:ext cx="1066800" cy="434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3962400"/>
            <a:ext cx="1371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371600"/>
            <a:ext cx="8708965" cy="5029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29200" y="1524000"/>
            <a:ext cx="914400" cy="472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858000" y="1495425"/>
            <a:ext cx="990600" cy="472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143000" y="2419350"/>
            <a:ext cx="2209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61975" y="5334000"/>
            <a:ext cx="2209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02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Successful Budget will Identify Gaps in Funding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Funding Costs</a:t>
            </a:r>
            <a:endParaRPr lang="en-US" dirty="0"/>
          </a:p>
        </p:txBody>
      </p:sp>
      <p:sp>
        <p:nvSpPr>
          <p:cNvPr id="39938" name="AutoShape 2" descr="data:image/jpeg;base64,/9j/4AAQSkZJRgABAQAAAQABAAD/2wCEAAkGBxISEBQUDxQVFRUVFBQXFRUVFhgVFBUWFxUYFhUUFxYYHSggGBonGxUUIjQhJSkrLi4uFx8zODMsNygtLisBCgoKDg0OGhAQGywkHyQsLCwsLC4sLS8sLC0sLCwvLCwsLCwsLCwsLCwsLCwsLCwsLCwsLCwsLCwsLCwsLCwsLP/AABEIAKQA6AMBEQACEQEDEQH/xAAcAAEAAgIDAQAAAAAAAAAAAAAABgcBBQIECAP/xABMEAABAwICBAkIBgcGBgMAAAABAAIDBBEFBgcSITETFyJBUVRhcdIUIzKBkZKToTVCUmKxsjNyc4KDwdFDlMLT4fAVJlOis8MkNkT/xAAaAQEAAgMBAAAAAAAAAAAAAAAAAQUCAwQG/8QAOhEAAgEDAAUJBwIGAwEAAAAAAAECAwQRBRIhMaETFUFRUmFxkdEiMlOBseHwFMEGFjM0QqIjNfFi/9oADAMBAAIRAxEAPwC8UAQBAEAQBAEAQBAEBrsZxynpW61TK2McwJ5R7m7ysZSUd5uo29Ss8QWSBY1pggYbUkLpfvvPBtHcLEn5LnldJbkW1DQdSW2rLV7t/wCcSI4lpUxCT0HMiH3G3PtddaXcTe4sqehraG/L8TQ1OcK+T0qqb915Z+WywdWb6TrhY28N0F5Z+p0HYvUHfNL8R39VjrS6zcqVNf4ryR9Ycfq2katROLbrSv8A6pryXSQ7ejLfBeSNpSZ9xKPdUvI6H2f+Ius1Wmuk0S0bay/wRI8N0v1TP08Uco7CY3e3aPktkbqS3o4augqUvck1xJtgulCgnsJHOgceaQcn3xs9tlvjcQfcVVbQ9xT2pay7vQmkMzXtDmEOadxaQQe4hbysaaeGc0ICAIAgCAIAgCAIAgCAIAgCAIAgCA6WLYtDSxmSoe1jRznnPQBvJ7AsZSUVlmylRnVlqwWWVDmnSvNKSyhbwTN3CO2yu7QNzPmVyTuW9kT0droWEfarPL6uj7lc1NQ+RxdI5z3He5xLnHvJ2rmbb3l1GEYrEVhHyUGQQCyAyhJmyE4FkGGLISEINtgGZKmjdrU0haCblh2sd3tOz171nCcobjnuLSlcLFRZ+pbeUdKMFRaOsAgk3B1/NO9Z9A9+ztXXTuFLZLYecvNDVKXtUvaXFepYTXXFwukpTKAIAgCAIAgCAIAgCAIAgCAICLZ2zrDh7LHzkzhyIgbfvPP1W/itVSqoI7rKwqXMtmxdLKFx/HJ6yUy1Ly53MNzWjoa3mCr5zc3lnr6FtTt46sF9zWLE3GbISLIMGUJwEAQBCci6E5M3UDIKBnFSQZCAm+RtIEtEWxzXkp92r9aPtYej7v4LdSruGx7irv8ARcLha8NkuD8S9MOr4542ywuD2OFw4f72HsVgmmso8hUpypycJrDR2VJgEAQBAEAQBAEAQBAEAQESz/nFmHw2bZ07weDZzD77uwdHOtVWqoLvLCwsZXU+qK3v9jz9WVb5pHSTOL3vN3OO8lV0pOTyz2NOnGnFRisJHwKgze0IMBCTk1hOwbzuCgnvJbg2jnEKgA8FwTTzynUPu7/kt0aE5FbW0tbUtmcvuJXR6GjvmqrdjIv8TnfyW5WnWyvn/EHYh5v7fubRmh6j55qg9xjH+BZfpY9bOfn647MePqfKfQ5TEebqJmnm1gxw9gAR2sehmUdP1umK4/c0eIaH6lovBPHL2OaYz+Lh81rlay6GddPT9N+/Frj6EJxvLtVSOtUxOZ0Otdh7nDYtEoSjvRbULujcL/jlnu6fI1VlgdGBZCMGLIMGbITglWRM4SYfLtu6B5HCM+Wu3odb22t0LbSquD7jg0hYRuobNkluf7PuPQVFVsmjbJE4OY8AtcNxBVkmmso8VOEoScZLDR91JgEAQBAEAQBAEAQBAarM+NsoqWSeQX1Rsbexc47Gt9ZWE5qCyzfbW8q9VU49J5sxjE5amZ807tZ7zc9A6GgcwCrZScnlnuaNGFGChDcjpLE25CAyhJL8m5BqK7lnzUP/AFHC5d2Mbz9+5badGU/Arb3SdK29le1Lq9S6MvZTpKIeYjGtzyO5Uh/eO71WXdClGG5Hlrm9rXD9t7OroN6thyBAEAQBAcZGBwIcAQRYgi4I6CECeNxXmbNF0Ewc+itDJv1P7J3Zb6h7Rs7FzVLdPbHYXdnpqpSxGr7Uevp+5T2K4ZLTSuiqGFj27wecHcQecdq4pRcXhnqaNanWhr03lHTWJsMIDKAsPRPm408wpZj5qV3IJOyOQ/yd+Nu1dNvV1XqvcUmmbDlYctD3lv719i713nkggCAIAgCAIAgCAICgdKuZTVVZiYfNQEtbbc5+57u3dYdx6VX3FTWljqPX6ItFRpa796X06CErQWxhCMGUMiytGWQfKLVVWPNX83GR+l+877nZz/j00KOt7T3FFpTSfJZo0ve6X1d3j9C6GMAAAFgNgA2ADoAXceWOSAIAgCAIAgCAIDRZsyvDXw6kos8A8HIBdzD/ADG64WupTU1hnXaXlS2nrQ3dK6Gee8ewaWjndDOLObzjc5p3OHYVWzg4PDPb21xC4pqpDd9DXLE3BAEJPQ+jfMfltG0vN5YrMk6TYcl57wPaCrKhU14nh9KWn6ets917V+6+RK1uK4IAgCAIAgCAIDQZ6xnySgmlBs/V1WdOu7YD6t/qWupLVi2ddjQ5evGHR0+CPNRVYe7YQBASrR3lfy+qs+/Ax2dKRzi/JZfmvY+oFbaNPXl3FfpK8/S0sr3nsXr8j0PFGGtDWgAAAADYABuAVkth4ptt5ZzQgIAgCAIAgCAIAgCAiekPKorqY6gHDRguiPT0xnsNvbZaa1PXj3ljo2+drV2+69/qeenCyrT3HgYQBATPRVjJp8QYwnkT+bd0X3sPffZ+8t9vPVnjrKvTNvyts5dMdvqX+rE8UEAQBAV9nfSe3Dqryd1M6U6jX6wkDRyr7LFp6FZWmjpXENdSwRk0HHrH1J/xm+FdPMsu2vIZfUBp0j6k/wCM3wKHoaS/y4ErLM8ekfUn/Gb4FHM8+1wJwyLZ90lf8RjijbC6JrHOc4F4drG1m7gLWu72rTV0HOosa6Xy+5Y6Ou42s3OUctrC2+ZCvLh9n5/6LR/Lk/iLyfqW3P8AH4b816Dy0fZPtU/y5P4i8n6jn+Pw35r0Hlo+z80/lyXxF5P1HP8AH4b816FgZM0nQYfTCJtI97iS57+FaNZx3bNXcBYLopaClCONdeRSX11K6q6+MLoRvhp0j6k/4zfCtvMsu2vI48McekfUn/Gb4E5ll215EYY484+pP+M3wKeZZdteROGOPOPqT/jN8Ccyy7a8hhmePOPqT/jN8Ccyy7a8hqscecfU3/Gb4U5ll215DDHHlH1N/wAZvgTmWXbXkTqsceUfU3/Gb4E5ll215DVY48o+pv8AjN8Ccyy7a8hqsceUfU3/ABm+BOZZdteQ1WOPKPqb/jN8CjmaXbXkNVjjyj6k/wCM3wJzNLtryGqytczZgiqaqSaGExCQ6xYXh3KPpG4A3nauWp/DspSyqi8vuX1ppl0aSpzi3jpz0eRqvL/u/P8A0WH8uS+J/q/U6f5gXw/9vsPLvu/P/RP5cl8ReX3H8wL4f+32OcOJljg5os5pBBvuINwdylfw5Lfyn+v3MZ6eUljkv9vsWlx6u6iP7wf8pd3M3/3w+55nVY49H9Rb/eD/AJSy5mXb4fcnVZxOnOTqTPjn/LTmZdvh9xqv8f2JPo/0kuxKpdC6nEVoy8OEhfuIFrag6VyXmj1bwUlLO3qIaxvK606fS38CL8XK00R/Q+bMVvK9KtMGYUjKCEgqA8IIRsM2QkWQCyYJCYAQBQApBlAEwSFGBgKSRdBlBMDKCjAMrP2THacdYdIUPHQRrJb2cljgzMFMEPCCYJBcEIckgChKae4ygLG0E/Sbv2D/AMzVVaX/AKK8TCZ8NOn0t/Ai/Fyy0P8A2/zZgt5XqtjIsPQnSxy172ysY8cA8gPaHC+s3bYqr0tJxopp42kM4aRMoRxsbX4cQ+jm5RDd0JPQPsE+w7OhLG7bfIVtk1x+5gnjfuJlozyVDSCOSvDTU1IPAwvAJYxo1nck73WIuea4HOuC/vJVm40vdjvfX+dBk9pp8kUUTsyVjHRscwOqLNLQWjli1mkWC3XkpKxg09uz6Bbj46HKGF9ZXcPHG9rGXAewODfOuuQCNmwLZpWUo06eq2sv9jFbVt/N5pNJOUG0r21NJZ9HUcqNzdrYy4XDL/ZO8H1cy6NH3fLLk6nvrf3/AJ0mUZYeGbDA6CF2WquV0bDI2YhshaNcfo7AO3jeVqrTkr+EU9mPUS3m8y/WQUeXY6p9LDO8SObaRrbnWlLdrtUnYFzVoTrXzpKTX/hEt50sKzLheJyCmraGOmdJyYpoSNjzuF9Vuqb2tvB3LZWtbi2jylObljemNXBA84ZefQVb6d51g2xY+1tZjvRdbmP9FZ2leNxSU0ZRk3vO/k/NkdEyRslHDU67g4Oltdlhawu07FrurN15Jxm446v/AENZLKq8wUzMHjxAYdSlz5NQx6rbDlOF9bU2+j0c6p4W9SVy6HKPZ0/jMGsMj2VcchxLFqUGighaxk2sxgDmyXaCC4FoGzV2d5XXdUJ21tN67ecE6pA83NY3EKtrLNa2omAAsAAHkWAG5Wdqs0YN9S+hlGaS3k2yZQxPy7iMjo2Oe179V5aC5to4zsdvG8+1Vt3KUb6lFN42fVkSaeGjZ4DiUNFl2GpNLDO8zPYeEa3nkcLl2qSbWWmtSlWvpU1JpYT2eCE95Gsb0iR1NNJC3D6aIvbbhGW1m7b3HIG3Z0rto6NdOopuo3jo/GQlnd9SDKyUTdksDRrlSCWOWuxHZS0/1eaRwF3XttLRcCw3k9iqtIXUoSVGj7z4GEpHfm0uBh1aWgp2QjYGu9It5r6oAB7NveVrWh29s6jyY6vcRfO2YaauMMkFK2mkAkEwZYsfct4MggC+5+8DfzrttLWpR1ozlrLZj9yYrDJVofw2GGOoxGtDRFHaJhcA4XJHCOsei7B63dC4NKzlKUaFPe9r/YmTyR/SrgIpMRkDBaObzrABYDWJ1mjsDgfauvRlblqCzvWwQfQTPLeJNostsqmwwySNlc3zjQbh0xbtO/cq+4pctf8AJazSx0eBEllnGhq6fHKCsM1NHBPSs12yRDYbte5tzv8A7Mgg33gqalOpY1oYk3GXQ/zvIfs7UU6r7VNuSxtBP0k79g/8zVUaZX/CvExkfDTp9K/wIvxcstD/ANv8zBbyvVamRZOgf6Sf+wf+ZqqdM/0V4kM1OjrPb8OLmSNMtO8XdGCLtfbY9l9m3YCPXzLffWKuMNbJLpIS2G+0f5hmrsfbPOdpjlDWg3bGy2xjf685uua9t4ULPUj1r5jBscif/Zq3vqfzhab3+wp/L6Bbjr6Iz/8AJxU9ET//ACSLZpT+nR8f2Rivd+XqazRnmiN0Zw3EbOpphqxucbcG87m35gTtB5j3rbpC1lF/qKPvLf3/AJxJSykSTEsuSYfgNdBIdYcPrMfu1mEx2dbmOw3HSFx07lXF5Tmurb47SMvZk1FUf+UY/wBv/wC9y6I/9m/D9iZb0QHLOEy1dVFDADrOcLkfUaCNZ56AArW4rRo03OX/AL3GbkiZ6da1kmIsYzfFC1r/ANZzi4D2Ee1V2hoONByfSzGO8rlXBsLUxkf8qU37Vv53qio/9jLwNT3o0Ohz6Xh/Vk/KuvS39s/kZskOYNK9TDVzxNgpyI5pGAlriSGvLQTt37FyUdE0504ycntSZio5W43VJmiXEMAxGSZjGFgkYBGCARqMdfad93Lnlaxt72nGLbzh7fESWDpYHmGSgy1DPC1jncO9tni7bOlffYDv2LOtbxuNIShLqW7wE9+0r3OGcZsRMXDtjaYg8N4MEX19W97k/YHzVta2cLbOq289fcSkk9hHV2GZbWU4zWZbqaWn2zRPc4sHpOBfwjbDtAcB2tKoLp8jfxqT919Pywa5bNpXeW8YFHUCV0Mc2qHNMco5Nzs2gjYR3K3uKPLU9VSa70ZNqS2Fg6UWRzYbh08NPHG+d4OrE0Akvj2MBABdtsqnRrcK9SEpNqPX4mG6SN5mTAKVmG0+Gy18VIWaskoc3XMjjck2122GuSfUFzW9xUdeVwqblnYu7g+gPJ1c+YVHV4NFJBUMqn0PJdMzZrN1Wh4IubG3Bu3nd2rZY1pUbpxlFxU+j6fuTlppmMtYpFTZZbLPA2pY2ZwMTiACTMQDctO7fuU3FKVXSDjGWq8b/kS95Fsc0mGSlfTUVJHSRyXEhY7Wc4HYQLNaBcbL7V2UdGatRVKk3Jrd+ZY1SAK1MyxtBP0m79g/8zVTaZ/orxMZHw06fSv8CL8XLLQ/9v8ANmK3leq1JySDJeaH4bUGaONshLCzVeS0WJBvcdy5bu2VxDVbwGR8LqJSwjc5TzA+gqm1EbGvLQ4ariQCHCx2habm3VenqN4IZscFztJTYjLXNiY50vCXYXENGuQTY79llorWUatGNHO7G3wIxsOGVs4von1TmRNf5SwtcC4t1LlxuLb/AEvksrmzVZQTeNUauzBGRuXYZLYsE1q9I08uGmimYH7Gt4cuOvqtIIBbbabC17rgho2EK/LRfyMWss7OW9JApaJlJJRxVDGlxu99gbuLtrSwjZda7jRrqVnVjNpvu+4aydmp0sytjcyhpIKTW3uZynd45LRfvBWEdERcs1ZuQSK8qJnPc573FznElznG7nE7ySd6tlFRWFsRljBwBUkpknq84PfhcdAYmhrHhwk1jrGzibatrc/SuOFko3Dr539Bi47To5Sx91DVMqGMDy0OGq4loOsLbwtl1bq4pum3glnRxatM9RLMQGmWR8haDcAvcXEA8+9baVNQgodSwTFYRu8Gzg+nw+pomxNc2oJJeXEObdrWmzbWPormrWaqV41s+70ENZNvlrSQaSiZSvo4p2sc515HbCXOLvRLCNl1z3GjOVrOqptN9REllnPGNJLZ4JIRh9NHwjC3XbbWbf6w5A2pS0Y4TUuUbx+dZGr3fnkQBWpsNnl7Hp6KYTUz9V1rEHa1zfsuHOFouLeFeGpNEE3k0qseQ+bDKWSXnkJ3npsWE/NVq0TKKxGq0ur8Zhqd355GoxPSPVVFTTzSsiLaZ+vHCARGHWsCTe5I5l0U9GUqdOUE3mW9k6poMy45JXVL6iawc+3JbfVaALBovzf1XVb28aFNQj0GSWDvZSzdLQNnYyNksdQwNkZJfV2XFxY77OIWq6s43Di22nHc0Q1kwM2SjDP+H6jOD19fX26/pa9ujep/SR/Ucvnbux8hgjhXWDIUMlFj6CfpN37B/wCZqp9M/wBBeJEjaaXcpV1ViPCUtO+RnAxt1mltrjWuNpHSFo0Xd0aVHVnLDyYZwyFcXmK9Tk9rPErLnC17a4jW7gNHuK9Tl9rPEo/X2vbXEa3ccho5xXqcnvRj/EnONt21x9BrdxrMZyvW0mr5VA6PX1tTWLTratta1id2sPatc9K2kd81x9Dpt7atcZ5KOcbzXeSP6PmFhzxZ/EXE6earzscV6jyV/R8wnPFl8RcRzVedjivUeSv6PmE54sviLiTzVedjijf4bkPEaiISwU5ex25wezbY2O93SFsjpW1ksqf1OGrTnSm4TWGjtcWmK9Vd78fiWXOdr2uDMMji0xXqrvfj8SnnO17XBjI4tcV6q734/EnOdr2uDGsZ4tcV6q734/EnOdr2uDJ1hxa4r1V3vx+JTzna9vgyNYcWuK9Vd78fiTnO17fBjWHFrivVXe/H4k5zte3wY1hxa4r1V3vx+JOc7Xt8GNYxxaYr1V3vx+JOc7Xt8GMji0xXqrvfj8Sc52vb4MZHFpivVXe/H4k5zte3wY1jPFrivVXe/H4lHOdr2+DJ1iPVuFTQyOjlbZ7CQ4XBsRvFwbLDniyWzlFxO6no66qRU4w2PwPh5K/o+YUc8WPxFxMuarzscV6jyV/R8wnPFj8RcSearzscV6nJlFISA1tySAALXJO4JzxY/EXEh6LvEsuHFepJeLTFuqu9+PxLZzna9vgyu1hxaYr1V3vx+JOc7Xt8GMji0xXqrvfj8Sc52vb4MZJvokyfXUle6SqgMbDC9usXNO0lthySegqt0peUa1JKEsvJDeS5FQAIAgCAhmlbBzUYe5zRd0J4QdNgCHj3Tf1LRcQ1oeBaaIuORuVndLZ6FAKuPai6EZCDJYeiPNXk83k0zvNTEahJ2Mk6O52wd4C6bepqvVZSaZsuVhysF7S396+xd67zyQQBAEAQBAEAQBAEAQEaz7mVtBSOeCOFfdsLecu53W6G3v7OlaqtTUjk7tH2buaqj0Lf+d55zkeSSSSSTck7SSd5J6VWHulhbEYQGEBMNFuDmpxBhI5EPnXdF2nkD3rH1LdQhrTXcVmlrjkbaSW+Wz14HoNWR4oIAgCAIAgCAIDDmgix2g7wdxQHm7PWAeRVskQB4M8uI/cduHqNx6lV1YaksHutHXX6igpPetj8fuR0rA7AhBkFQZJl16Ms+CdraWqdaZoAjeT+lA5j98fNd9Ctrey955XSujHSbrUl7PSur7fQshdJRBAEAQBAEAQBAEBrcfxuGjgdLO6wG4fWeeZrRzlYzmorLN9vbzrzUILb9DzvmrMEtdUOml2czGA3DGjc0dPaedVlSo5vLPcWlrC2pKnH5vrZplgdIQBAegNFmXvJKIOeLSz2e+4sQ23IYe4EnvcVY0KerHxPF6WuuXr4W6OxfuyZreVYQBAEAQBAEAQBARXSFlUV9NZlhNHd0Tj/ANzCeg2HrAWqtT149536OvXbVcv3Xv8AX5HneWMtJDgQQSCCLEEbCCDuKrT26akso4IDKAy1xBuNhG7sQMtTJOlItAixG5G4Tja4dkg5/wBYLrp3PRI89e6F1vboeXp6FsUVZHMwPhe17Duc0gg+xdaae1HnZ05U5as1hn3UmAQBAEAQBAQ7NmkKlowWsImm3BjDsB++7m7t601K8YeJZ2eiq1xtfsx63+xSeYswT1svCVDrnc1o2MYOho5v5rgnNzeWettbWnbQ1Ka8etmpWB0GUBhATzRZlI1c/DzN8xC4bCNkj94b3DYT6guihS1nl7im0vfchDk4P2nwRe6sDyAQBAEAQBAEAQBAEAQFY6UsimbWq6RvnALyxgbZAPrt+8ANo5/Vt5a9HPtIvdE6S5P/AIanu9D6vt9CmSuI9SEBkqCWYBUkJmwwfGp6V+vTSOjPPY7HW5nN3H1rKM5R3M1VqFKtHVqLJYGEaYJmgCqgbJ95jtR3fqkEH5LojdPpRTVtAQe2nLHjtJVR6VcPeOWZIz0OYT823W5XMGV1TQl1Hdh+D9cGyZpBw0//AKG+sOH8lly0Os0PRd0v8Dr1OkvDWf2xd+qxx+drKHcU10mcdD3cv8eJHsU0xRDZTU73n7Ujgwd9m3J9oWqV0uhHdS/h+b/qTS8Nvp+5BswZ8rqsFr5NRh3si5II6Cd59q5515yLe20Xb0NqWX1si5WosTCEBAZQEhyXlSXEJtVt2xttwsltjR0DpceYLbSpObOG+voWsMva3uX50HobC8Ojp4WRQt1WMFgP5k857VZRiorCPE1asqs3Oby2dtSawgCAIAgCAIAgCAIAgCArLSHo44YuqKEASbTJENgkO/WaeZ2/ZuPZz8tahn2ol7o3S3JYp1tseh9X2Kblic1xa8FrgbEEEEEbwQdxXEeoi1JZW1HAlQZZMKSAgMoBdBkIQEJMgqCchCQgCAIRkluSsjT17g43jgB5UhHpdLYxznt3D5LdSoufgV1/pKnarG+XV6l8YNhUVLC2KnaGsbzbyTzuJ5yelWEYqKwjx1atOtNzm8s7yyNQQBAEAQBAEAQBAEAQBAEAQEXzfkimrwS4cHNazZmi52btYbNcf7utVSjGfid9npCrav2dser83FMZoyVVUJJkbrxc0rLln73O0964alKUN56q00jRudieH1P82kbstR3YMKSDCAIDKAIAgMhQSjKGR3MLwuaofqU8bpHdDRu7SdwHaVMYuTwjVWr06Mdao8ItbKWiljCJMQIkdsIhb6AP33fW7hYd67KdtjbI83eabc/ZoLHf0/LqLNijDQGtAAAsABYAdAA3LrKBtt5ZzQgIAgCAIAgCAIAgCAIAgCAIAgCAwRfegIhmDRxQ1NyGcC8/WisBftZuK0zoQkWVvpW4o7M5XU/UgGLaI6uPbTyMmHw3ewkj5rmlbSW7aXNHTtGWycWuJEcQyxWQfpaeVvbqFzfebcLU6clvRY0723qe7NeZqCFgdRmygnAQHaosMml/QxSSbbchjnfMBZKLe5GqdanT9+SXiyVYZoyxCX0o2wjpkcL+xtytsbebOCrpq2hubfgTfA9EdPGQ6rkdMfstHBx+vaS72juW+FrFe9tKm407VmsU1q8WT+gw+KBgZBG2No+q0AD5b10pJbilqVJ1Ja03l952VJgEAQBAEAQBAEAQBAEAQBAEAQBAEAQBAEAQBAfCakjf6bGO/WaD+IUYRlGco7mdc4JS9Xh+Ez+ijUj1GfL1e0/Nn1iw6FvoRRt7mNH4BTqpdBi6s3vb8zsgKTAygCAIAgCAIAgCAIA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data:image/jpeg;base64,/9j/4AAQSkZJRgABAQAAAQABAAD/2wCEAAkGBxISEBQUDxQVFRUVFBQXFRUVFhgVFBUWFxUYFhUUFxYYHSggGBonGxUUIjQhJSkrLi4uFx8zODMsNygtLisBCgoKDg0OGhAQGywkHyQsLCwsLC4sLS8sLC0sLCwvLCwsLCwsLCwsLCwsLCwsLCwsLCwsLCwsLCwsLCwsLCwsLP/AABEIAKQA6AMBEQACEQEDEQH/xAAcAAEAAgIDAQAAAAAAAAAAAAAABgcBBQIECAP/xABMEAABAwICBAkIBgcGBgMAAAABAAIDBBEFBgcSITETFyJBUVRhcdIUIzKBkZKToTVCUmKxsjNyc4KDwdFDlMLT4fAVJlOis8MkNkT/xAAaAQEAAgMBAAAAAAAAAAAAAAAAAQUCAwQG/8QAOhEAAgEDAAUJBwIGAwEAAAAAAAECAwQRBRIhMaETFUFRUmFxkdEiMlOBseHwFMEGFjM0QqIjNfFi/9oADAMBAAIRAxEAPwC8UAQBAEAQBAEAQBAEBrsZxynpW61TK2McwJ5R7m7ysZSUd5uo29Ss8QWSBY1pggYbUkLpfvvPBtHcLEn5LnldJbkW1DQdSW2rLV7t/wCcSI4lpUxCT0HMiH3G3PtddaXcTe4sqehraG/L8TQ1OcK+T0qqb915Z+WywdWb6TrhY28N0F5Z+p0HYvUHfNL8R39VjrS6zcqVNf4ryR9Ycfq2katROLbrSv8A6pryXSQ7ejLfBeSNpSZ9xKPdUvI6H2f+Ius1Wmuk0S0bay/wRI8N0v1TP08Uco7CY3e3aPktkbqS3o4augqUvck1xJtgulCgnsJHOgceaQcn3xs9tlvjcQfcVVbQ9xT2pay7vQmkMzXtDmEOadxaQQe4hbysaaeGc0ICAIAgCAIAgCAIAgCAIAgCAIAgCA6WLYtDSxmSoe1jRznnPQBvJ7AsZSUVlmylRnVlqwWWVDmnSvNKSyhbwTN3CO2yu7QNzPmVyTuW9kT0droWEfarPL6uj7lc1NQ+RxdI5z3He5xLnHvJ2rmbb3l1GEYrEVhHyUGQQCyAyhJmyE4FkGGLISEINtgGZKmjdrU0haCblh2sd3tOz171nCcobjnuLSlcLFRZ+pbeUdKMFRaOsAgk3B1/NO9Z9A9+ztXXTuFLZLYecvNDVKXtUvaXFepYTXXFwukpTKAIAgCAIAgCAIAgCAIAgCAICLZ2zrDh7LHzkzhyIgbfvPP1W/itVSqoI7rKwqXMtmxdLKFx/HJ6yUy1Ly53MNzWjoa3mCr5zc3lnr6FtTt46sF9zWLE3GbISLIMGUJwEAQBCci6E5M3UDIKBnFSQZCAm+RtIEtEWxzXkp92r9aPtYej7v4LdSruGx7irv8ARcLha8NkuD8S9MOr4542ywuD2OFw4f72HsVgmmso8hUpypycJrDR2VJgEAQBAEAQBAEAQBAEAQESz/nFmHw2bZ07weDZzD77uwdHOtVWqoLvLCwsZXU+qK3v9jz9WVb5pHSTOL3vN3OO8lV0pOTyz2NOnGnFRisJHwKgze0IMBCTk1hOwbzuCgnvJbg2jnEKgA8FwTTzynUPu7/kt0aE5FbW0tbUtmcvuJXR6GjvmqrdjIv8TnfyW5WnWyvn/EHYh5v7fubRmh6j55qg9xjH+BZfpY9bOfn647MePqfKfQ5TEebqJmnm1gxw9gAR2sehmUdP1umK4/c0eIaH6lovBPHL2OaYz+Lh81rlay6GddPT9N+/Frj6EJxvLtVSOtUxOZ0Otdh7nDYtEoSjvRbULujcL/jlnu6fI1VlgdGBZCMGLIMGbITglWRM4SYfLtu6B5HCM+Wu3odb22t0LbSquD7jg0hYRuobNkluf7PuPQVFVsmjbJE4OY8AtcNxBVkmmso8VOEoScZLDR91JgEAQBAEAQBAEAQBAarM+NsoqWSeQX1Rsbexc47Gt9ZWE5qCyzfbW8q9VU49J5sxjE5amZ807tZ7zc9A6GgcwCrZScnlnuaNGFGChDcjpLE25CAyhJL8m5BqK7lnzUP/AFHC5d2Mbz9+5badGU/Arb3SdK29le1Lq9S6MvZTpKIeYjGtzyO5Uh/eO71WXdClGG5Hlrm9rXD9t7OroN6thyBAEAQBAcZGBwIcAQRYgi4I6CECeNxXmbNF0Ewc+itDJv1P7J3Zb6h7Rs7FzVLdPbHYXdnpqpSxGr7Uevp+5T2K4ZLTSuiqGFj27wecHcQecdq4pRcXhnqaNanWhr03lHTWJsMIDKAsPRPm408wpZj5qV3IJOyOQ/yd+Nu1dNvV1XqvcUmmbDlYctD3lv719i713nkggCAIAgCAIAgCAICgdKuZTVVZiYfNQEtbbc5+57u3dYdx6VX3FTWljqPX6ItFRpa796X06CErQWxhCMGUMiytGWQfKLVVWPNX83GR+l+877nZz/j00KOt7T3FFpTSfJZo0ve6X1d3j9C6GMAAAFgNgA2ADoAXceWOSAIAgCAIAgCAIDRZsyvDXw6kos8A8HIBdzD/ADG64WupTU1hnXaXlS2nrQ3dK6Gee8ewaWjndDOLObzjc5p3OHYVWzg4PDPb21xC4pqpDd9DXLE3BAEJPQ+jfMfltG0vN5YrMk6TYcl57wPaCrKhU14nh9KWn6ets917V+6+RK1uK4IAgCAIAgCAIDQZ6xnySgmlBs/V1WdOu7YD6t/qWupLVi2ddjQ5evGHR0+CPNRVYe7YQBASrR3lfy+qs+/Ax2dKRzi/JZfmvY+oFbaNPXl3FfpK8/S0sr3nsXr8j0PFGGtDWgAAAADYABuAVkth4ptt5ZzQgIAgCAIAgCAIAgCAiekPKorqY6gHDRguiPT0xnsNvbZaa1PXj3ljo2+drV2+69/qeenCyrT3HgYQBATPRVjJp8QYwnkT+bd0X3sPffZ+8t9vPVnjrKvTNvyts5dMdvqX+rE8UEAQBAV9nfSe3Dqryd1M6U6jX6wkDRyr7LFp6FZWmjpXENdSwRk0HHrH1J/xm+FdPMsu2vIZfUBp0j6k/wCM3wKHoaS/y4ErLM8ekfUn/Gb4FHM8+1wJwyLZ90lf8RjijbC6JrHOc4F4drG1m7gLWu72rTV0HOosa6Xy+5Y6Ou42s3OUctrC2+ZCvLh9n5/6LR/Lk/iLyfqW3P8AH4b816Dy0fZPtU/y5P4i8n6jn+Pw35r0Hlo+z80/lyXxF5P1HP8AH4b816FgZM0nQYfTCJtI97iS57+FaNZx3bNXcBYLopaClCONdeRSX11K6q6+MLoRvhp0j6k/4zfCtvMsu2vI48McekfUn/Gb4E5ll215EYY484+pP+M3wKeZZdteROGOPOPqT/jN8Ccyy7a8hhmePOPqT/jN8Ccyy7a8hqscecfU3/Gb4U5ll215DDHHlH1N/wAZvgTmWXbXkTqsceUfU3/Gb4E5ll215DVY48o+pv8AjN8Ccyy7a8hqsceUfU3/ABm+BOZZdteQ1WOPKPqb/jN8CjmaXbXkNVjjyj6k/wCM3wJzNLtryGqytczZgiqaqSaGExCQ6xYXh3KPpG4A3nauWp/DspSyqi8vuX1ppl0aSpzi3jpz0eRqvL/u/P8A0WH8uS+J/q/U6f5gXw/9vsPLvu/P/RP5cl8ReX3H8wL4f+32OcOJljg5os5pBBvuINwdylfw5Lfyn+v3MZ6eUljkv9vsWlx6u6iP7wf8pd3M3/3w+55nVY49H9Rb/eD/AJSy5mXb4fcnVZxOnOTqTPjn/LTmZdvh9xqv8f2JPo/0kuxKpdC6nEVoy8OEhfuIFrag6VyXmj1bwUlLO3qIaxvK606fS38CL8XK00R/Q+bMVvK9KtMGYUjKCEgqA8IIRsM2QkWQCyYJCYAQBQApBlAEwSFGBgKSRdBlBMDKCjAMrP2THacdYdIUPHQRrJb2cljgzMFMEPCCYJBcEIckgChKae4ygLG0E/Sbv2D/AMzVVaX/AKK8TCZ8NOn0t/Ai/Fyy0P8A2/zZgt5XqtjIsPQnSxy172ysY8cA8gPaHC+s3bYqr0tJxopp42kM4aRMoRxsbX4cQ+jm5RDd0JPQPsE+w7OhLG7bfIVtk1x+5gnjfuJlozyVDSCOSvDTU1IPAwvAJYxo1nck73WIuea4HOuC/vJVm40vdjvfX+dBk9pp8kUUTsyVjHRscwOqLNLQWjli1mkWC3XkpKxg09uz6Bbj46HKGF9ZXcPHG9rGXAewODfOuuQCNmwLZpWUo06eq2sv9jFbVt/N5pNJOUG0r21NJZ9HUcqNzdrYy4XDL/ZO8H1cy6NH3fLLk6nvrf3/AJ0mUZYeGbDA6CF2WquV0bDI2YhshaNcfo7AO3jeVqrTkr+EU9mPUS3m8y/WQUeXY6p9LDO8SObaRrbnWlLdrtUnYFzVoTrXzpKTX/hEt50sKzLheJyCmraGOmdJyYpoSNjzuF9Vuqb2tvB3LZWtbi2jylObljemNXBA84ZefQVb6d51g2xY+1tZjvRdbmP9FZ2leNxSU0ZRk3vO/k/NkdEyRslHDU67g4Oltdlhawu07FrurN15Jxm446v/AENZLKq8wUzMHjxAYdSlz5NQx6rbDlOF9bU2+j0c6p4W9SVy6HKPZ0/jMGsMj2VcchxLFqUGighaxk2sxgDmyXaCC4FoGzV2d5XXdUJ21tN67ecE6pA83NY3EKtrLNa2omAAsAAHkWAG5Wdqs0YN9S+hlGaS3k2yZQxPy7iMjo2Oe179V5aC5to4zsdvG8+1Vt3KUb6lFN42fVkSaeGjZ4DiUNFl2GpNLDO8zPYeEa3nkcLl2qSbWWmtSlWvpU1JpYT2eCE95Gsb0iR1NNJC3D6aIvbbhGW1m7b3HIG3Z0rto6NdOopuo3jo/GQlnd9SDKyUTdksDRrlSCWOWuxHZS0/1eaRwF3XttLRcCw3k9iqtIXUoSVGj7z4GEpHfm0uBh1aWgp2QjYGu9It5r6oAB7NveVrWh29s6jyY6vcRfO2YaauMMkFK2mkAkEwZYsfct4MggC+5+8DfzrttLWpR1ozlrLZj9yYrDJVofw2GGOoxGtDRFHaJhcA4XJHCOsei7B63dC4NKzlKUaFPe9r/YmTyR/SrgIpMRkDBaObzrABYDWJ1mjsDgfauvRlblqCzvWwQfQTPLeJNostsqmwwySNlc3zjQbh0xbtO/cq+4pctf8AJazSx0eBEllnGhq6fHKCsM1NHBPSs12yRDYbte5tzv8A7Mgg33gqalOpY1oYk3GXQ/zvIfs7UU6r7VNuSxtBP0k79g/8zVUaZX/CvExkfDTp9K/wIvxcstD/ANv8zBbyvVamRZOgf6Sf+wf+ZqqdM/0V4kM1OjrPb8OLmSNMtO8XdGCLtfbY9l9m3YCPXzLffWKuMNbJLpIS2G+0f5hmrsfbPOdpjlDWg3bGy2xjf685uua9t4ULPUj1r5jBscif/Zq3vqfzhab3+wp/L6Bbjr6Iz/8AJxU9ET//ACSLZpT+nR8f2Rivd+XqazRnmiN0Zw3EbOpphqxucbcG87m35gTtB5j3rbpC1lF/qKPvLf3/AJxJSykSTEsuSYfgNdBIdYcPrMfu1mEx2dbmOw3HSFx07lXF5Tmurb47SMvZk1FUf+UY/wBv/wC9y6I/9m/D9iZb0QHLOEy1dVFDADrOcLkfUaCNZ56AArW4rRo03OX/AL3GbkiZ6da1kmIsYzfFC1r/ANZzi4D2Ee1V2hoONByfSzGO8rlXBsLUxkf8qU37Vv53qio/9jLwNT3o0Ohz6Xh/Vk/KuvS39s/kZskOYNK9TDVzxNgpyI5pGAlriSGvLQTt37FyUdE0504ycntSZio5W43VJmiXEMAxGSZjGFgkYBGCARqMdfad93Lnlaxt72nGLbzh7fESWDpYHmGSgy1DPC1jncO9tni7bOlffYDv2LOtbxuNIShLqW7wE9+0r3OGcZsRMXDtjaYg8N4MEX19W97k/YHzVta2cLbOq289fcSkk9hHV2GZbWU4zWZbqaWn2zRPc4sHpOBfwjbDtAcB2tKoLp8jfxqT919Pywa5bNpXeW8YFHUCV0Mc2qHNMco5Nzs2gjYR3K3uKPLU9VSa70ZNqS2Fg6UWRzYbh08NPHG+d4OrE0Akvj2MBABdtsqnRrcK9SEpNqPX4mG6SN5mTAKVmG0+Gy18VIWaskoc3XMjjck2122GuSfUFzW9xUdeVwqblnYu7g+gPJ1c+YVHV4NFJBUMqn0PJdMzZrN1Wh4IubG3Bu3nd2rZY1pUbpxlFxU+j6fuTlppmMtYpFTZZbLPA2pY2ZwMTiACTMQDctO7fuU3FKVXSDjGWq8b/kS95Fsc0mGSlfTUVJHSRyXEhY7Wc4HYQLNaBcbL7V2UdGatRVKk3Jrd+ZY1SAK1MyxtBP0m79g/8zVTaZ/orxMZHw06fSv8CL8XLLQ/9v8ANmK3leq1JySDJeaH4bUGaONshLCzVeS0WJBvcdy5bu2VxDVbwGR8LqJSwjc5TzA+gqm1EbGvLQ4ariQCHCx2habm3VenqN4IZscFztJTYjLXNiY50vCXYXENGuQTY79llorWUatGNHO7G3wIxsOGVs4von1TmRNf5SwtcC4t1LlxuLb/AEvksrmzVZQTeNUauzBGRuXYZLYsE1q9I08uGmimYH7Gt4cuOvqtIIBbbabC17rgho2EK/LRfyMWss7OW9JApaJlJJRxVDGlxu99gbuLtrSwjZda7jRrqVnVjNpvu+4aydmp0sytjcyhpIKTW3uZynd45LRfvBWEdERcs1ZuQSK8qJnPc573FznElznG7nE7ySd6tlFRWFsRljBwBUkpknq84PfhcdAYmhrHhwk1jrGzibatrc/SuOFko3Dr539Bi47To5Sx91DVMqGMDy0OGq4loOsLbwtl1bq4pum3glnRxatM9RLMQGmWR8haDcAvcXEA8+9baVNQgodSwTFYRu8Gzg+nw+pomxNc2oJJeXEObdrWmzbWPormrWaqV41s+70ENZNvlrSQaSiZSvo4p2sc515HbCXOLvRLCNl1z3GjOVrOqptN9REllnPGNJLZ4JIRh9NHwjC3XbbWbf6w5A2pS0Y4TUuUbx+dZGr3fnkQBWpsNnl7Hp6KYTUz9V1rEHa1zfsuHOFouLeFeGpNEE3k0qseQ+bDKWSXnkJ3npsWE/NVq0TKKxGq0ur8Zhqd355GoxPSPVVFTTzSsiLaZ+vHCARGHWsCTe5I5l0U9GUqdOUE3mW9k6poMy45JXVL6iawc+3JbfVaALBovzf1XVb28aFNQj0GSWDvZSzdLQNnYyNksdQwNkZJfV2XFxY77OIWq6s43Di22nHc0Q1kwM2SjDP+H6jOD19fX26/pa9ujep/SR/Ucvnbux8hgjhXWDIUMlFj6CfpN37B/wCZqp9M/wBBeJEjaaXcpV1ViPCUtO+RnAxt1mltrjWuNpHSFo0Xd0aVHVnLDyYZwyFcXmK9Tk9rPErLnC17a4jW7gNHuK9Tl9rPEo/X2vbXEa3ccho5xXqcnvRj/EnONt21x9BrdxrMZyvW0mr5VA6PX1tTWLTratta1id2sPatc9K2kd81x9Dpt7atcZ5KOcbzXeSP6PmFhzxZ/EXE6earzscV6jyV/R8wnPFl8RcRzVedjivUeSv6PmE54sviLiTzVedjijf4bkPEaiISwU5ex25wezbY2O93SFsjpW1ksqf1OGrTnSm4TWGjtcWmK9Vd78fiWXOdr2uDMMji0xXqrvfj8SnnO17XBjI4tcV6q734/EnOdr2uDGsZ4tcV6q734/EnOdr2uDJ1hxa4r1V3vx+JTzna9vgyNYcWuK9Vd78fiTnO17fBjWHFrivVXe/H4k5zte3wY1hxa4r1V3vx+JOc7Xt8GNYxxaYr1V3vx+JOc7Xt8GMji0xXqrvfj8Sc52vb4MZHFpivVXe/H4k5zte3wY1jPFrivVXe/H4lHOdr2+DJ1iPVuFTQyOjlbZ7CQ4XBsRvFwbLDniyWzlFxO6no66qRU4w2PwPh5K/o+YUc8WPxFxMuarzscV6jyV/R8wnPFj8RcSearzscV6nJlFISA1tySAALXJO4JzxY/EXEh6LvEsuHFepJeLTFuqu9+PxLZzna9vgyu1hxaYr1V3vx+JOc7Xt8GMji0xXqrvfj8Sc52vb4MZJvokyfXUle6SqgMbDC9usXNO0lthySegqt0peUa1JKEsvJDeS5FQAIAgCAhmlbBzUYe5zRd0J4QdNgCHj3Tf1LRcQ1oeBaaIuORuVndLZ6FAKuPai6EZCDJYeiPNXk83k0zvNTEahJ2Mk6O52wd4C6bepqvVZSaZsuVhysF7S396+xd67zyQQBAEAQBAEAQBAEAQEaz7mVtBSOeCOFfdsLecu53W6G3v7OlaqtTUjk7tH2buaqj0Lf+d55zkeSSSSSTck7SSd5J6VWHulhbEYQGEBMNFuDmpxBhI5EPnXdF2nkD3rH1LdQhrTXcVmlrjkbaSW+Wz14HoNWR4oIAgCAIAgCAIDDmgix2g7wdxQHm7PWAeRVskQB4M8uI/cduHqNx6lV1YaksHutHXX6igpPetj8fuR0rA7AhBkFQZJl16Ms+CdraWqdaZoAjeT+lA5j98fNd9Ctrey955XSujHSbrUl7PSur7fQshdJRBAEAQBAEAQBAEBrcfxuGjgdLO6wG4fWeeZrRzlYzmorLN9vbzrzUILb9DzvmrMEtdUOml2czGA3DGjc0dPaedVlSo5vLPcWlrC2pKnH5vrZplgdIQBAegNFmXvJKIOeLSz2e+4sQ23IYe4EnvcVY0KerHxPF6WuuXr4W6OxfuyZreVYQBAEAQBAEAQBARXSFlUV9NZlhNHd0Tj/ANzCeg2HrAWqtT149536OvXbVcv3Xv8AX5HneWMtJDgQQSCCLEEbCCDuKrT26akso4IDKAy1xBuNhG7sQMtTJOlItAixG5G4Tja4dkg5/wBYLrp3PRI89e6F1vboeXp6FsUVZHMwPhe17Duc0gg+xdaae1HnZ05U5as1hn3UmAQBAEAQBAQ7NmkKlowWsImm3BjDsB++7m7t601K8YeJZ2eiq1xtfsx63+xSeYswT1svCVDrnc1o2MYOho5v5rgnNzeWettbWnbQ1Ka8etmpWB0GUBhATzRZlI1c/DzN8xC4bCNkj94b3DYT6guihS1nl7im0vfchDk4P2nwRe6sDyAQBAEAQBAEAQBAEAQFY6UsimbWq6RvnALyxgbZAPrt+8ANo5/Vt5a9HPtIvdE6S5P/AIanu9D6vt9CmSuI9SEBkqCWYBUkJmwwfGp6V+vTSOjPPY7HW5nN3H1rKM5R3M1VqFKtHVqLJYGEaYJmgCqgbJ95jtR3fqkEH5LojdPpRTVtAQe2nLHjtJVR6VcPeOWZIz0OYT823W5XMGV1TQl1Hdh+D9cGyZpBw0//AKG+sOH8lly0Os0PRd0v8Dr1OkvDWf2xd+qxx+drKHcU10mcdD3cv8eJHsU0xRDZTU73n7Ujgwd9m3J9oWqV0uhHdS/h+b/qTS8Nvp+5BswZ8rqsFr5NRh3si5II6Cd59q5515yLe20Xb0NqWX1si5WosTCEBAZQEhyXlSXEJtVt2xttwsltjR0DpceYLbSpObOG+voWsMva3uX50HobC8Ojp4WRQt1WMFgP5k857VZRiorCPE1asqs3Oby2dtSawgCAIAgCAIAgCAIAgCArLSHo44YuqKEASbTJENgkO/WaeZ2/ZuPZz8tahn2ol7o3S3JYp1tseh9X2Kblic1xa8FrgbEEEEEbwQdxXEeoi1JZW1HAlQZZMKSAgMoBdBkIQEJMgqCchCQgCAIRkluSsjT17g43jgB5UhHpdLYxznt3D5LdSoufgV1/pKnarG+XV6l8YNhUVLC2KnaGsbzbyTzuJ5yelWEYqKwjx1atOtNzm8s7yyNQQBAEAQBAEAQBAEAQBAEAQEXzfkimrwS4cHNazZmi52btYbNcf7utVSjGfid9npCrav2dser83FMZoyVVUJJkbrxc0rLln73O0964alKUN56q00jRudieH1P82kbstR3YMKSDCAIDKAIAgMhQSjKGR3MLwuaofqU8bpHdDRu7SdwHaVMYuTwjVWr06Mdao8ItbKWiljCJMQIkdsIhb6AP33fW7hYd67KdtjbI83eabc/ZoLHf0/LqLNijDQGtAAAsABYAdAA3LrKBtt5ZzQgIAgCAIAgCAIAgCAIAgCAIAgCAwRfegIhmDRxQ1NyGcC8/WisBftZuK0zoQkWVvpW4o7M5XU/UgGLaI6uPbTyMmHw3ewkj5rmlbSW7aXNHTtGWycWuJEcQyxWQfpaeVvbqFzfebcLU6clvRY0723qe7NeZqCFgdRmygnAQHaosMml/QxSSbbchjnfMBZKLe5GqdanT9+SXiyVYZoyxCX0o2wjpkcL+xtytsbebOCrpq2hubfgTfA9EdPGQ6rkdMfstHBx+vaS72juW+FrFe9tKm407VmsU1q8WT+gw+KBgZBG2No+q0AD5b10pJbilqVJ1Ja03l952VJgEAQBAEAQBAEAQBAEAQBAEAQBAEAQBAEAQBAfCakjf6bGO/WaD+IUYRlGco7mdc4JS9Xh+Ez+ijUj1GfL1e0/Nn1iw6FvoRRt7mNH4BTqpdBi6s3vb8zsgKTAygCAIAgCAIAgCAIA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mind the g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505200"/>
            <a:ext cx="2587085" cy="18288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r>
              <a:rPr lang="en-US" sz="2400" b="1" i="1" dirty="0" smtClean="0"/>
              <a:t>How will the “gap” be funded?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8314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Budget Monitoring</a:t>
            </a:r>
            <a:endParaRPr lang="en-US" dirty="0"/>
          </a:p>
        </p:txBody>
      </p:sp>
      <p:sp>
        <p:nvSpPr>
          <p:cNvPr id="26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495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Review variances between budget expectations vs. actual revenues and expenditures</a:t>
            </a:r>
          </a:p>
          <a:p>
            <a:pPr eaLnBrk="1" hangingPunct="1"/>
            <a:r>
              <a:rPr lang="en-US" sz="2600" dirty="0" smtClean="0"/>
              <a:t>Determine underlying causes</a:t>
            </a:r>
          </a:p>
          <a:p>
            <a:pPr eaLnBrk="1" hangingPunct="1"/>
            <a:r>
              <a:rPr lang="en-US" sz="2600" dirty="0" smtClean="0"/>
              <a:t>Develop action plans to manage variances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2137" y="4812506"/>
            <a:ext cx="293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Important to set thresholds for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monitoring, 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such as small % or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dollar amount </a:t>
            </a:r>
            <a:endParaRPr lang="en-US" i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455579" y="1010876"/>
            <a:ext cx="2649538" cy="2209800"/>
            <a:chOff x="6307138" y="612497"/>
            <a:chExt cx="2649538" cy="2209800"/>
          </a:xfrm>
        </p:grpSpPr>
        <p:sp>
          <p:nvSpPr>
            <p:cNvPr id="29" name="Shape 1819"/>
            <p:cNvSpPr/>
            <p:nvPr/>
          </p:nvSpPr>
          <p:spPr>
            <a:xfrm>
              <a:off x="6307138" y="612497"/>
              <a:ext cx="2649538" cy="220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30" y="16970"/>
                    <a:pt x="4055" y="13284"/>
                    <a:pt x="7055" y="10308"/>
                  </a:cubicBezTo>
                  <a:cubicBezTo>
                    <a:pt x="10098" y="7290"/>
                    <a:pt x="13901" y="4973"/>
                    <a:pt x="18380" y="2877"/>
                  </a:cubicBezTo>
                  <a:lnTo>
                    <a:pt x="18198" y="0"/>
                  </a:lnTo>
                  <a:lnTo>
                    <a:pt x="21600" y="4603"/>
                  </a:lnTo>
                  <a:lnTo>
                    <a:pt x="18924" y="11507"/>
                  </a:lnTo>
                  <a:lnTo>
                    <a:pt x="18743" y="8630"/>
                  </a:lnTo>
                  <a:cubicBezTo>
                    <a:pt x="14655" y="9764"/>
                    <a:pt x="11069" y="11155"/>
                    <a:pt x="8004" y="13185"/>
                  </a:cubicBezTo>
                  <a:cubicBezTo>
                    <a:pt x="4885" y="15251"/>
                    <a:pt x="2242" y="17999"/>
                    <a:pt x="0" y="21600"/>
                  </a:cubicBezTo>
                  <a:close/>
                </a:path>
              </a:pathLst>
            </a:custGeom>
            <a:solidFill>
              <a:srgbClr val="478DCE"/>
            </a:solidFill>
            <a:ln w="12700">
              <a:miter lim="4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750525" y="1230338"/>
              <a:ext cx="1301257" cy="991556"/>
              <a:chOff x="6750525" y="1230338"/>
              <a:chExt cx="1301257" cy="99155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456962" y="1230338"/>
                <a:ext cx="594820" cy="571045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750525" y="1917928"/>
                <a:ext cx="306387" cy="303966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5860681" y="3005673"/>
            <a:ext cx="2936875" cy="2270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2366" tIns="0" rIns="0" bIns="0" spcCol="1270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latin typeface="Calibri" panose="020F0502020204030204" pitchFamily="34" charset="0"/>
              </a:rPr>
              <a:t>Reporting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Accurate, timely and relevant info to </a:t>
            </a:r>
            <a:r>
              <a:rPr lang="en-US" dirty="0" smtClean="0">
                <a:latin typeface="Calibri" panose="020F0502020204030204" pitchFamily="34" charset="0"/>
              </a:rPr>
              <a:t>Board and managers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6902813" y="2279666"/>
            <a:ext cx="1761908" cy="7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Monitoring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4"/>
          <p:cNvSpPr>
            <a:spLocks/>
          </p:cNvSpPr>
          <p:nvPr/>
        </p:nvSpPr>
        <p:spPr bwMode="auto">
          <a:xfrm>
            <a:off x="2136779" y="2463765"/>
            <a:ext cx="1060877" cy="1425247"/>
          </a:xfrm>
          <a:custGeom>
            <a:avLst/>
            <a:gdLst>
              <a:gd name="T0" fmla="*/ 0 w 163"/>
              <a:gd name="T1" fmla="*/ 0 h 164"/>
              <a:gd name="T2" fmla="*/ 45 w 163"/>
              <a:gd name="T3" fmla="*/ 164 h 164"/>
              <a:gd name="T4" fmla="*/ 96 w 163"/>
              <a:gd name="T5" fmla="*/ 71 h 164"/>
              <a:gd name="T6" fmla="*/ 163 w 163"/>
              <a:gd name="T7" fmla="*/ 0 h 164"/>
              <a:gd name="T8" fmla="*/ 0 w 163"/>
              <a:gd name="T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64">
                <a:moveTo>
                  <a:pt x="0" y="0"/>
                </a:moveTo>
                <a:cubicBezTo>
                  <a:pt x="45" y="164"/>
                  <a:pt x="45" y="164"/>
                  <a:pt x="45" y="164"/>
                </a:cubicBezTo>
                <a:cubicBezTo>
                  <a:pt x="52" y="145"/>
                  <a:pt x="87" y="87"/>
                  <a:pt x="96" y="71"/>
                </a:cubicBezTo>
                <a:cubicBezTo>
                  <a:pt x="126" y="16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78DCE"/>
          </a:solidFill>
          <a:ln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30951" y="3001688"/>
            <a:ext cx="2562494" cy="1110960"/>
          </a:xfrm>
          <a:custGeom>
            <a:avLst/>
            <a:gdLst>
              <a:gd name="connsiteX0" fmla="*/ 627128 w 3918640"/>
              <a:gd name="connsiteY0" fmla="*/ 0 h 1274382"/>
              <a:gd name="connsiteX1" fmla="*/ 2311115 w 3918640"/>
              <a:gd name="connsiteY1" fmla="*/ 0 h 1274382"/>
              <a:gd name="connsiteX2" fmla="*/ 2343852 w 3918640"/>
              <a:gd name="connsiteY2" fmla="*/ 0 h 1274382"/>
              <a:gd name="connsiteX3" fmla="*/ 2510711 w 3918640"/>
              <a:gd name="connsiteY3" fmla="*/ 0 h 1274382"/>
              <a:gd name="connsiteX4" fmla="*/ 2689091 w 3918640"/>
              <a:gd name="connsiteY4" fmla="*/ 0 h 1274382"/>
              <a:gd name="connsiteX5" fmla="*/ 2839532 w 3918640"/>
              <a:gd name="connsiteY5" fmla="*/ 0 h 1274382"/>
              <a:gd name="connsiteX6" fmla="*/ 2955313 w 3918640"/>
              <a:gd name="connsiteY6" fmla="*/ 0 h 1274382"/>
              <a:gd name="connsiteX7" fmla="*/ 3029711 w 3918640"/>
              <a:gd name="connsiteY7" fmla="*/ 0 h 1274382"/>
              <a:gd name="connsiteX8" fmla="*/ 3056004 w 3918640"/>
              <a:gd name="connsiteY8" fmla="*/ 0 h 1274382"/>
              <a:gd name="connsiteX9" fmla="*/ 3918640 w 3918640"/>
              <a:gd name="connsiteY9" fmla="*/ 0 h 1274382"/>
              <a:gd name="connsiteX10" fmla="*/ 3918640 w 3918640"/>
              <a:gd name="connsiteY10" fmla="*/ 817544 h 1274382"/>
              <a:gd name="connsiteX11" fmla="*/ 2343852 w 3918640"/>
              <a:gd name="connsiteY11" fmla="*/ 817544 h 1274382"/>
              <a:gd name="connsiteX12" fmla="*/ 2343852 w 3918640"/>
              <a:gd name="connsiteY12" fmla="*/ 805669 h 1274382"/>
              <a:gd name="connsiteX13" fmla="*/ 2259651 w 3918640"/>
              <a:gd name="connsiteY13" fmla="*/ 975699 h 1274382"/>
              <a:gd name="connsiteX14" fmla="*/ 0 w 3918640"/>
              <a:gd name="connsiteY14" fmla="*/ 1274382 h 1274382"/>
              <a:gd name="connsiteX15" fmla="*/ 507675 w 3918640"/>
              <a:gd name="connsiteY15" fmla="*/ 59737 h 1274382"/>
              <a:gd name="connsiteX16" fmla="*/ 627128 w 3918640"/>
              <a:gd name="connsiteY16" fmla="*/ 0 h 12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8640" h="1274382">
                <a:moveTo>
                  <a:pt x="627128" y="0"/>
                </a:moveTo>
                <a:cubicBezTo>
                  <a:pt x="683121" y="0"/>
                  <a:pt x="1617903" y="0"/>
                  <a:pt x="2311115" y="0"/>
                </a:cubicBezTo>
                <a:lnTo>
                  <a:pt x="2343852" y="0"/>
                </a:lnTo>
                <a:lnTo>
                  <a:pt x="2510711" y="0"/>
                </a:lnTo>
                <a:lnTo>
                  <a:pt x="2689091" y="0"/>
                </a:lnTo>
                <a:lnTo>
                  <a:pt x="2839532" y="0"/>
                </a:lnTo>
                <a:lnTo>
                  <a:pt x="2955313" y="0"/>
                </a:lnTo>
                <a:lnTo>
                  <a:pt x="3029711" y="0"/>
                </a:lnTo>
                <a:lnTo>
                  <a:pt x="3056004" y="0"/>
                </a:lnTo>
                <a:lnTo>
                  <a:pt x="3918640" y="0"/>
                </a:lnTo>
                <a:lnTo>
                  <a:pt x="3918640" y="817544"/>
                </a:lnTo>
                <a:lnTo>
                  <a:pt x="2343852" y="817544"/>
                </a:lnTo>
                <a:lnTo>
                  <a:pt x="2343852" y="805669"/>
                </a:lnTo>
                <a:lnTo>
                  <a:pt x="2259651" y="975699"/>
                </a:lnTo>
                <a:cubicBezTo>
                  <a:pt x="2170061" y="1194733"/>
                  <a:pt x="89589" y="1025479"/>
                  <a:pt x="0" y="1274382"/>
                </a:cubicBezTo>
                <a:cubicBezTo>
                  <a:pt x="0" y="1274382"/>
                  <a:pt x="0" y="1274382"/>
                  <a:pt x="507675" y="59737"/>
                </a:cubicBezTo>
                <a:cubicBezTo>
                  <a:pt x="507675" y="59737"/>
                  <a:pt x="537538" y="0"/>
                  <a:pt x="627128" y="0"/>
                </a:cubicBezTo>
                <a:close/>
              </a:path>
            </a:pathLst>
          </a:custGeom>
          <a:solidFill>
            <a:srgbClr val="5E9C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6"/>
          <p:cNvSpPr>
            <a:spLocks/>
          </p:cNvSpPr>
          <p:nvPr/>
        </p:nvSpPr>
        <p:spPr bwMode="auto">
          <a:xfrm>
            <a:off x="1210225" y="3657600"/>
            <a:ext cx="2606959" cy="1103651"/>
          </a:xfrm>
          <a:custGeom>
            <a:avLst/>
            <a:gdLst>
              <a:gd name="T0" fmla="*/ 51 w 400"/>
              <a:gd name="T1" fmla="*/ 6 h 127"/>
              <a:gd name="T2" fmla="*/ 0 w 400"/>
              <a:gd name="T3" fmla="*/ 127 h 127"/>
              <a:gd name="T4" fmla="*/ 320 w 400"/>
              <a:gd name="T5" fmla="*/ 98 h 127"/>
              <a:gd name="T6" fmla="*/ 400 w 400"/>
              <a:gd name="T7" fmla="*/ 0 h 127"/>
              <a:gd name="T8" fmla="*/ 63 w 400"/>
              <a:gd name="T9" fmla="*/ 0 h 127"/>
              <a:gd name="T10" fmla="*/ 51 w 400"/>
              <a:gd name="T11" fmla="*/ 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127">
                <a:moveTo>
                  <a:pt x="51" y="6"/>
                </a:moveTo>
                <a:cubicBezTo>
                  <a:pt x="0" y="127"/>
                  <a:pt x="0" y="127"/>
                  <a:pt x="0" y="127"/>
                </a:cubicBezTo>
                <a:cubicBezTo>
                  <a:pt x="9" y="102"/>
                  <a:pt x="311" y="119"/>
                  <a:pt x="320" y="98"/>
                </a:cubicBezTo>
                <a:cubicBezTo>
                  <a:pt x="347" y="35"/>
                  <a:pt x="400" y="0"/>
                  <a:pt x="400" y="0"/>
                </a:cubicBezTo>
                <a:cubicBezTo>
                  <a:pt x="400" y="0"/>
                  <a:pt x="72" y="0"/>
                  <a:pt x="63" y="0"/>
                </a:cubicBezTo>
                <a:cubicBezTo>
                  <a:pt x="53" y="0"/>
                  <a:pt x="51" y="6"/>
                  <a:pt x="51" y="6"/>
                </a:cubicBezTo>
                <a:close/>
              </a:path>
            </a:pathLst>
          </a:custGeom>
          <a:solidFill>
            <a:srgbClr val="6EA6D8"/>
          </a:solidFill>
          <a:ln>
            <a:solidFill>
              <a:schemeClr val="bg1"/>
            </a:solidFill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97716" y="4443204"/>
            <a:ext cx="3623718" cy="1122373"/>
          </a:xfrm>
          <a:custGeom>
            <a:avLst/>
            <a:gdLst>
              <a:gd name="connsiteX0" fmla="*/ 4015982 w 5541497"/>
              <a:gd name="connsiteY0" fmla="*/ 0 h 1287474"/>
              <a:gd name="connsiteX1" fmla="*/ 5541497 w 5541497"/>
              <a:gd name="connsiteY1" fmla="*/ 0 h 1287474"/>
              <a:gd name="connsiteX2" fmla="*/ 5541497 w 5541497"/>
              <a:gd name="connsiteY2" fmla="*/ 809583 h 1287474"/>
              <a:gd name="connsiteX3" fmla="*/ 4162274 w 5541497"/>
              <a:gd name="connsiteY3" fmla="*/ 809583 h 1287474"/>
              <a:gd name="connsiteX4" fmla="*/ 4074241 w 5541497"/>
              <a:gd name="connsiteY4" fmla="*/ 987809 h 1287474"/>
              <a:gd name="connsiteX5" fmla="*/ 0 w 5541497"/>
              <a:gd name="connsiteY5" fmla="*/ 1287474 h 1287474"/>
              <a:gd name="connsiteX6" fmla="*/ 508035 w 5541497"/>
              <a:gd name="connsiteY6" fmla="*/ 68834 h 1287474"/>
              <a:gd name="connsiteX7" fmla="*/ 627573 w 5541497"/>
              <a:gd name="connsiteY7" fmla="*/ 8901 h 1287474"/>
              <a:gd name="connsiteX8" fmla="*/ 3904986 w 5541497"/>
              <a:gd name="connsiteY8" fmla="*/ 8901 h 1287474"/>
              <a:gd name="connsiteX9" fmla="*/ 4015982 w 5541497"/>
              <a:gd name="connsiteY9" fmla="*/ 8901 h 128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1497" h="1287474">
                <a:moveTo>
                  <a:pt x="4015982" y="0"/>
                </a:moveTo>
                <a:lnTo>
                  <a:pt x="5541497" y="0"/>
                </a:lnTo>
                <a:lnTo>
                  <a:pt x="5541497" y="809583"/>
                </a:lnTo>
                <a:lnTo>
                  <a:pt x="4162274" y="809583"/>
                </a:lnTo>
                <a:lnTo>
                  <a:pt x="4074241" y="987809"/>
                </a:lnTo>
                <a:cubicBezTo>
                  <a:pt x="3984588" y="1207563"/>
                  <a:pt x="89653" y="1037753"/>
                  <a:pt x="0" y="1287474"/>
                </a:cubicBezTo>
                <a:cubicBezTo>
                  <a:pt x="0" y="1287474"/>
                  <a:pt x="0" y="1287474"/>
                  <a:pt x="508035" y="68834"/>
                </a:cubicBezTo>
                <a:cubicBezTo>
                  <a:pt x="508035" y="68834"/>
                  <a:pt x="527958" y="8901"/>
                  <a:pt x="627573" y="8901"/>
                </a:cubicBezTo>
                <a:cubicBezTo>
                  <a:pt x="689210" y="8901"/>
                  <a:pt x="2671853" y="8901"/>
                  <a:pt x="3904986" y="8901"/>
                </a:cubicBezTo>
                <a:lnTo>
                  <a:pt x="4015982" y="8901"/>
                </a:lnTo>
                <a:close/>
              </a:path>
            </a:pathLst>
          </a:custGeom>
          <a:solidFill>
            <a:srgbClr val="89B6DF"/>
          </a:solidFill>
          <a:ln>
            <a:solidFill>
              <a:schemeClr val="bg1"/>
            </a:solidFill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8"/>
          <p:cNvSpPr>
            <a:spLocks/>
          </p:cNvSpPr>
          <p:nvPr/>
        </p:nvSpPr>
        <p:spPr bwMode="auto">
          <a:xfrm>
            <a:off x="720601" y="5141791"/>
            <a:ext cx="3615749" cy="796676"/>
          </a:xfrm>
          <a:custGeom>
            <a:avLst/>
            <a:gdLst>
              <a:gd name="T0" fmla="*/ 46 w 555"/>
              <a:gd name="T1" fmla="*/ 0 h 92"/>
              <a:gd name="T2" fmla="*/ 34 w 555"/>
              <a:gd name="T3" fmla="*/ 6 h 92"/>
              <a:gd name="T4" fmla="*/ 0 w 555"/>
              <a:gd name="T5" fmla="*/ 84 h 92"/>
              <a:gd name="T6" fmla="*/ 238 w 555"/>
              <a:gd name="T7" fmla="*/ 92 h 92"/>
              <a:gd name="T8" fmla="*/ 478 w 555"/>
              <a:gd name="T9" fmla="*/ 92 h 92"/>
              <a:gd name="T10" fmla="*/ 555 w 555"/>
              <a:gd name="T11" fmla="*/ 0 h 92"/>
              <a:gd name="T12" fmla="*/ 46 w 555"/>
              <a:gd name="T1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5" h="92">
                <a:moveTo>
                  <a:pt x="46" y="0"/>
                </a:moveTo>
                <a:cubicBezTo>
                  <a:pt x="36" y="0"/>
                  <a:pt x="34" y="6"/>
                  <a:pt x="34" y="6"/>
                </a:cubicBezTo>
                <a:cubicBezTo>
                  <a:pt x="0" y="84"/>
                  <a:pt x="0" y="84"/>
                  <a:pt x="0" y="84"/>
                </a:cubicBezTo>
                <a:cubicBezTo>
                  <a:pt x="4" y="72"/>
                  <a:pt x="151" y="84"/>
                  <a:pt x="238" y="92"/>
                </a:cubicBezTo>
                <a:cubicBezTo>
                  <a:pt x="478" y="92"/>
                  <a:pt x="478" y="92"/>
                  <a:pt x="478" y="92"/>
                </a:cubicBezTo>
                <a:cubicBezTo>
                  <a:pt x="505" y="33"/>
                  <a:pt x="555" y="0"/>
                  <a:pt x="555" y="0"/>
                </a:cubicBezTo>
                <a:cubicBezTo>
                  <a:pt x="555" y="0"/>
                  <a:pt x="55" y="0"/>
                  <a:pt x="46" y="0"/>
                </a:cubicBezTo>
                <a:close/>
              </a:path>
            </a:pathLst>
          </a:custGeom>
          <a:solidFill>
            <a:srgbClr val="A4C7E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0"/>
          <p:cNvSpPr>
            <a:spLocks/>
          </p:cNvSpPr>
          <p:nvPr/>
        </p:nvSpPr>
        <p:spPr bwMode="auto">
          <a:xfrm>
            <a:off x="2586349" y="3739180"/>
            <a:ext cx="1222611" cy="0"/>
          </a:xfrm>
          <a:custGeom>
            <a:avLst/>
            <a:gdLst>
              <a:gd name="T0" fmla="*/ 187 w 188"/>
              <a:gd name="T1" fmla="*/ 188 w 188"/>
              <a:gd name="T2" fmla="*/ 0 w 188"/>
              <a:gd name="T3" fmla="*/ 0 w 188"/>
              <a:gd name="T4" fmla="*/ 187 w 18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88">
                <a:moveTo>
                  <a:pt x="187" y="0"/>
                </a:move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62"/>
          <p:cNvSpPr>
            <a:spLocks/>
          </p:cNvSpPr>
          <p:nvPr/>
        </p:nvSpPr>
        <p:spPr bwMode="auto">
          <a:xfrm>
            <a:off x="3098966" y="5157114"/>
            <a:ext cx="1225353" cy="0"/>
          </a:xfrm>
          <a:custGeom>
            <a:avLst/>
            <a:gdLst>
              <a:gd name="T0" fmla="*/ 187 w 188"/>
              <a:gd name="T1" fmla="*/ 188 w 188"/>
              <a:gd name="T2" fmla="*/ 0 w 188"/>
              <a:gd name="T3" fmla="*/ 0 w 188"/>
              <a:gd name="T4" fmla="*/ 187 w 18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88">
                <a:moveTo>
                  <a:pt x="187" y="0"/>
                </a:moveTo>
                <a:cubicBezTo>
                  <a:pt x="187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63"/>
          <p:cNvSpPr>
            <a:spLocks/>
          </p:cNvSpPr>
          <p:nvPr/>
        </p:nvSpPr>
        <p:spPr bwMode="auto">
          <a:xfrm>
            <a:off x="2136779" y="2463765"/>
            <a:ext cx="1060877" cy="0"/>
          </a:xfrm>
          <a:custGeom>
            <a:avLst/>
            <a:gdLst>
              <a:gd name="T0" fmla="*/ 162 w 163"/>
              <a:gd name="T1" fmla="*/ 163 w 163"/>
              <a:gd name="T2" fmla="*/ 0 w 163"/>
              <a:gd name="T3" fmla="*/ 0 w 163"/>
              <a:gd name="T4" fmla="*/ 162 w 16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63">
                <a:moveTo>
                  <a:pt x="162" y="0"/>
                </a:move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62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8735" y="2286000"/>
            <a:ext cx="728531" cy="971225"/>
          </a:xfrm>
          <a:prstGeom prst="ellipse">
            <a:avLst/>
          </a:prstGeom>
          <a:solidFill>
            <a:schemeClr val="bg1"/>
          </a:solidFill>
          <a:ln w="92075">
            <a:solidFill>
              <a:srgbClr val="478DC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id-ID" sz="3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71633" y="2886570"/>
            <a:ext cx="728531" cy="971225"/>
          </a:xfrm>
          <a:prstGeom prst="ellipse">
            <a:avLst/>
          </a:prstGeom>
          <a:solidFill>
            <a:schemeClr val="bg1"/>
          </a:solidFill>
          <a:ln w="92075">
            <a:solidFill>
              <a:srgbClr val="5E9CD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30550" y="3592557"/>
            <a:ext cx="728531" cy="971225"/>
          </a:xfrm>
          <a:prstGeom prst="ellipse">
            <a:avLst/>
          </a:prstGeom>
          <a:solidFill>
            <a:schemeClr val="bg1"/>
          </a:solidFill>
          <a:ln w="92075">
            <a:solidFill>
              <a:srgbClr val="6EA6D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09174" y="4309326"/>
            <a:ext cx="728531" cy="971225"/>
          </a:xfrm>
          <a:prstGeom prst="ellipse">
            <a:avLst/>
          </a:prstGeom>
          <a:solidFill>
            <a:schemeClr val="bg1"/>
          </a:solidFill>
          <a:ln w="92075">
            <a:solidFill>
              <a:srgbClr val="89B6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29183" y="5080805"/>
            <a:ext cx="728531" cy="971225"/>
          </a:xfrm>
          <a:prstGeom prst="ellipse">
            <a:avLst/>
          </a:prstGeom>
          <a:solidFill>
            <a:schemeClr val="bg1"/>
          </a:solidFill>
          <a:ln w="92075">
            <a:solidFill>
              <a:srgbClr val="A4C7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64"/>
          <p:cNvSpPr>
            <a:spLocks/>
          </p:cNvSpPr>
          <p:nvPr/>
        </p:nvSpPr>
        <p:spPr bwMode="auto">
          <a:xfrm>
            <a:off x="1721535" y="2452804"/>
            <a:ext cx="1705076" cy="3877399"/>
          </a:xfrm>
          <a:custGeom>
            <a:avLst/>
            <a:gdLst>
              <a:gd name="T0" fmla="*/ 262 w 262"/>
              <a:gd name="T1" fmla="*/ 405 h 446"/>
              <a:gd name="T2" fmla="*/ 64 w 262"/>
              <a:gd name="T3" fmla="*/ 0 h 446"/>
              <a:gd name="T4" fmla="*/ 26 w 262"/>
              <a:gd name="T5" fmla="*/ 78 h 446"/>
              <a:gd name="T6" fmla="*/ 207 w 262"/>
              <a:gd name="T7" fmla="*/ 446 h 446"/>
              <a:gd name="T8" fmla="*/ 262 w 262"/>
              <a:gd name="T9" fmla="*/ 406 h 446"/>
              <a:gd name="T10" fmla="*/ 262 w 262"/>
              <a:gd name="T11" fmla="*/ 406 h 446"/>
              <a:gd name="T12" fmla="*/ 262 w 262"/>
              <a:gd name="T13" fmla="*/ 406 h 446"/>
              <a:gd name="T14" fmla="*/ 262 w 262"/>
              <a:gd name="T15" fmla="*/ 40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" h="446">
                <a:moveTo>
                  <a:pt x="262" y="405"/>
                </a:moveTo>
                <a:cubicBezTo>
                  <a:pt x="64" y="0"/>
                  <a:pt x="64" y="0"/>
                  <a:pt x="64" y="0"/>
                </a:cubicBezTo>
                <a:cubicBezTo>
                  <a:pt x="26" y="78"/>
                  <a:pt x="26" y="78"/>
                  <a:pt x="26" y="78"/>
                </a:cubicBezTo>
                <a:cubicBezTo>
                  <a:pt x="17" y="96"/>
                  <a:pt x="0" y="151"/>
                  <a:pt x="207" y="446"/>
                </a:cubicBezTo>
                <a:cubicBezTo>
                  <a:pt x="240" y="434"/>
                  <a:pt x="261" y="419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5"/>
                </a:cubicBezTo>
                <a:close/>
              </a:path>
            </a:pathLst>
          </a:custGeom>
          <a:solidFill>
            <a:srgbClr val="478DC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65"/>
          <p:cNvSpPr>
            <a:spLocks/>
          </p:cNvSpPr>
          <p:nvPr/>
        </p:nvSpPr>
        <p:spPr bwMode="auto">
          <a:xfrm>
            <a:off x="1386779" y="3044827"/>
            <a:ext cx="1691372" cy="3431554"/>
          </a:xfrm>
          <a:custGeom>
            <a:avLst/>
            <a:gdLst>
              <a:gd name="T0" fmla="*/ 30 w 260"/>
              <a:gd name="T1" fmla="*/ 92 h 395"/>
              <a:gd name="T2" fmla="*/ 184 w 260"/>
              <a:gd name="T3" fmla="*/ 395 h 395"/>
              <a:gd name="T4" fmla="*/ 260 w 260"/>
              <a:gd name="T5" fmla="*/ 377 h 395"/>
              <a:gd name="T6" fmla="*/ 75 w 260"/>
              <a:gd name="T7" fmla="*/ 0 h 395"/>
              <a:gd name="T8" fmla="*/ 30 w 260"/>
              <a:gd name="T9" fmla="*/ 92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395">
                <a:moveTo>
                  <a:pt x="30" y="92"/>
                </a:moveTo>
                <a:cubicBezTo>
                  <a:pt x="0" y="151"/>
                  <a:pt x="111" y="294"/>
                  <a:pt x="184" y="395"/>
                </a:cubicBezTo>
                <a:cubicBezTo>
                  <a:pt x="213" y="391"/>
                  <a:pt x="239" y="384"/>
                  <a:pt x="260" y="377"/>
                </a:cubicBezTo>
                <a:cubicBezTo>
                  <a:pt x="108" y="98"/>
                  <a:pt x="65" y="20"/>
                  <a:pt x="75" y="0"/>
                </a:cubicBezTo>
                <a:lnTo>
                  <a:pt x="30" y="92"/>
                </a:lnTo>
                <a:close/>
              </a:path>
            </a:pathLst>
          </a:custGeom>
          <a:solidFill>
            <a:srgbClr val="5E9C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66"/>
          <p:cNvSpPr>
            <a:spLocks/>
          </p:cNvSpPr>
          <p:nvPr/>
        </p:nvSpPr>
        <p:spPr bwMode="auto">
          <a:xfrm>
            <a:off x="1210223" y="3783035"/>
            <a:ext cx="1362418" cy="2729893"/>
          </a:xfrm>
          <a:custGeom>
            <a:avLst/>
            <a:gdLst>
              <a:gd name="T0" fmla="*/ 0 w 209"/>
              <a:gd name="T1" fmla="*/ 103 h 314"/>
              <a:gd name="T2" fmla="*/ 126 w 209"/>
              <a:gd name="T3" fmla="*/ 314 h 314"/>
              <a:gd name="T4" fmla="*/ 137 w 209"/>
              <a:gd name="T5" fmla="*/ 314 h 314"/>
              <a:gd name="T6" fmla="*/ 209 w 209"/>
              <a:gd name="T7" fmla="*/ 309 h 314"/>
              <a:gd name="T8" fmla="*/ 51 w 209"/>
              <a:gd name="T9" fmla="*/ 0 h 314"/>
              <a:gd name="T10" fmla="*/ 0 w 209"/>
              <a:gd name="T11" fmla="*/ 10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314">
                <a:moveTo>
                  <a:pt x="0" y="103"/>
                </a:moveTo>
                <a:cubicBezTo>
                  <a:pt x="31" y="168"/>
                  <a:pt x="78" y="231"/>
                  <a:pt x="126" y="314"/>
                </a:cubicBezTo>
                <a:cubicBezTo>
                  <a:pt x="129" y="314"/>
                  <a:pt x="133" y="314"/>
                  <a:pt x="137" y="314"/>
                </a:cubicBezTo>
                <a:cubicBezTo>
                  <a:pt x="162" y="314"/>
                  <a:pt x="187" y="313"/>
                  <a:pt x="209" y="309"/>
                </a:cubicBezTo>
                <a:cubicBezTo>
                  <a:pt x="88" y="101"/>
                  <a:pt x="43" y="21"/>
                  <a:pt x="51" y="0"/>
                </a:cubicBezTo>
                <a:lnTo>
                  <a:pt x="0" y="103"/>
                </a:lnTo>
                <a:close/>
              </a:path>
            </a:pathLst>
          </a:custGeom>
          <a:solidFill>
            <a:srgbClr val="6EA6D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67"/>
          <p:cNvSpPr>
            <a:spLocks/>
          </p:cNvSpPr>
          <p:nvPr/>
        </p:nvSpPr>
        <p:spPr bwMode="auto">
          <a:xfrm>
            <a:off x="916449" y="4495658"/>
            <a:ext cx="1121186" cy="2017271"/>
          </a:xfrm>
          <a:custGeom>
            <a:avLst/>
            <a:gdLst>
              <a:gd name="T0" fmla="*/ 0 w 172"/>
              <a:gd name="T1" fmla="*/ 100 h 232"/>
              <a:gd name="T2" fmla="*/ 78 w 172"/>
              <a:gd name="T3" fmla="*/ 222 h 232"/>
              <a:gd name="T4" fmla="*/ 172 w 172"/>
              <a:gd name="T5" fmla="*/ 232 h 232"/>
              <a:gd name="T6" fmla="*/ 49 w 172"/>
              <a:gd name="T7" fmla="*/ 0 h 232"/>
              <a:gd name="T8" fmla="*/ 0 w 172"/>
              <a:gd name="T9" fmla="*/ 10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32">
                <a:moveTo>
                  <a:pt x="0" y="100"/>
                </a:moveTo>
                <a:cubicBezTo>
                  <a:pt x="22" y="142"/>
                  <a:pt x="51" y="175"/>
                  <a:pt x="78" y="222"/>
                </a:cubicBezTo>
                <a:cubicBezTo>
                  <a:pt x="106" y="228"/>
                  <a:pt x="138" y="232"/>
                  <a:pt x="172" y="232"/>
                </a:cubicBezTo>
                <a:cubicBezTo>
                  <a:pt x="68" y="54"/>
                  <a:pt x="43" y="13"/>
                  <a:pt x="49" y="0"/>
                </a:cubicBezTo>
                <a:lnTo>
                  <a:pt x="0" y="100"/>
                </a:lnTo>
                <a:close/>
              </a:path>
            </a:pathLst>
          </a:custGeom>
          <a:solidFill>
            <a:srgbClr val="89B6D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68"/>
          <p:cNvSpPr>
            <a:spLocks/>
          </p:cNvSpPr>
          <p:nvPr/>
        </p:nvSpPr>
        <p:spPr bwMode="auto">
          <a:xfrm>
            <a:off x="685800" y="5219243"/>
            <a:ext cx="748370" cy="1205976"/>
          </a:xfrm>
          <a:custGeom>
            <a:avLst/>
            <a:gdLst>
              <a:gd name="T0" fmla="*/ 0 w 115"/>
              <a:gd name="T1" fmla="*/ 79 h 139"/>
              <a:gd name="T2" fmla="*/ 0 w 115"/>
              <a:gd name="T3" fmla="*/ 81 h 139"/>
              <a:gd name="T4" fmla="*/ 0 w 115"/>
              <a:gd name="T5" fmla="*/ 81 h 139"/>
              <a:gd name="T6" fmla="*/ 0 w 115"/>
              <a:gd name="T7" fmla="*/ 81 h 139"/>
              <a:gd name="T8" fmla="*/ 115 w 115"/>
              <a:gd name="T9" fmla="*/ 139 h 139"/>
              <a:gd name="T10" fmla="*/ 39 w 115"/>
              <a:gd name="T11" fmla="*/ 0 h 139"/>
              <a:gd name="T12" fmla="*/ 0 w 115"/>
              <a:gd name="T13" fmla="*/ 7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39">
                <a:moveTo>
                  <a:pt x="0" y="79"/>
                </a:moveTo>
                <a:cubicBezTo>
                  <a:pt x="0" y="80"/>
                  <a:pt x="0" y="80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2" y="101"/>
                  <a:pt x="48" y="125"/>
                  <a:pt x="115" y="139"/>
                </a:cubicBezTo>
                <a:cubicBezTo>
                  <a:pt x="48" y="36"/>
                  <a:pt x="36" y="7"/>
                  <a:pt x="39" y="0"/>
                </a:cubicBezTo>
                <a:lnTo>
                  <a:pt x="0" y="79"/>
                </a:lnTo>
                <a:close/>
              </a:path>
            </a:pathLst>
          </a:custGeom>
          <a:solidFill>
            <a:srgbClr val="A4C7E6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id-ID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5836" y="2650214"/>
            <a:ext cx="193209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11626" y="3378732"/>
            <a:ext cx="77630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07531" y="4109285"/>
            <a:ext cx="1380396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08439" y="5029200"/>
            <a:ext cx="37948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36801" y="5607452"/>
            <a:ext cx="95112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05913" y="2435716"/>
            <a:ext cx="2502110" cy="353933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Well conceived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5912" y="3170980"/>
            <a:ext cx="2752287" cy="353933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Considers seasonality 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05912" y="3938002"/>
            <a:ext cx="2980887" cy="353933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for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visibility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05913" y="4827667"/>
            <a:ext cx="2980886" cy="353933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Timely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monitoring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05913" y="5434075"/>
            <a:ext cx="3098872" cy="969486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Corrective action plans can be made when needed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Key Elements for Successful Budgeting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Question BREAK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140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Post-budgeting </a:t>
            </a:r>
            <a:br>
              <a:rPr lang="en-US" dirty="0" smtClean="0"/>
            </a:br>
            <a:r>
              <a:rPr lang="en-US" dirty="0" smtClean="0"/>
              <a:t>activities </a:t>
            </a:r>
            <a:endParaRPr lang="en-US" b="0" dirty="0"/>
          </a:p>
        </p:txBody>
      </p:sp>
      <p:sp>
        <p:nvSpPr>
          <p:cNvPr id="2" name="TextBox 1"/>
          <p:cNvSpPr txBox="1"/>
          <p:nvPr/>
        </p:nvSpPr>
        <p:spPr>
          <a:xfrm>
            <a:off x="722313" y="3429000"/>
            <a:ext cx="7888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FORECASTING AND MULTI-YEAR PLANNING</a:t>
            </a:r>
            <a:endParaRPr lang="en-US" sz="3200" b="1" i="1" cap="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0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versus Forecasting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3000" y="35814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2400" b="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34000" y="35814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2400" b="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19872057"/>
              </p:ext>
            </p:extLst>
          </p:nvPr>
        </p:nvGraphicFramePr>
        <p:xfrm>
          <a:off x="595312" y="1738312"/>
          <a:ext cx="8077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83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33A0865-DAE7-4ECD-A0DC-345336793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B33A0865-DAE7-4ECD-A0DC-345336793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0FD713C-CABF-493F-97DD-27528D342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50FD713C-CABF-493F-97DD-27528D342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CC4A596-6B34-4C03-8844-CDA19C40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dgm id="{FCC4A596-6B34-4C03-8844-CDA19C40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92DF07A-C28A-413D-BE0A-099F509D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dgm id="{492DF07A-C28A-413D-BE0A-099F509DC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DCD76E2-28E0-4E2A-AE74-F9B92EB8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dgm id="{8DCD76E2-28E0-4E2A-AE74-F9B92EB8B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0D40FF3-EAEF-400C-AFFC-8409C950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dgm id="{50D40FF3-EAEF-400C-AFFC-8409C950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as Management Practice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524000"/>
            <a:ext cx="8077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Why take the time to forecast?</a:t>
            </a:r>
            <a:endParaRPr lang="en-US" sz="24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195436"/>
              </p:ext>
            </p:extLst>
          </p:nvPr>
        </p:nvGraphicFramePr>
        <p:xfrm>
          <a:off x="1524000" y="2387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6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0CFFFA-0FE0-43E0-869E-3888747C2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90CFFFA-0FE0-43E0-869E-3888747C2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F28175-7C4C-493A-BCB7-3D2DC0763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1F28175-7C4C-493A-BCB7-3D2DC0763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56FD9B-2CC2-429D-B06A-B577F1CCA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456FD9B-2CC2-429D-B06A-B577F1CCA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3FFE9E-2BE3-4CC7-B864-4E3DADEA5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C43FFE9E-2BE3-4CC7-B864-4E3DADEA5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752600" y="1953901"/>
            <a:ext cx="6781800" cy="4142099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Part 1: Understanding Financial Statements and Reports</a:t>
            </a:r>
          </a:p>
          <a:p>
            <a:pPr algn="l">
              <a:lnSpc>
                <a:spcPct val="130000"/>
              </a:lnSpc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March 20, 2018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Tara Acker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Mentor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90809"/>
                </a:solidFill>
                <a:latin typeface="Helvetica 65 Medium"/>
                <a:cs typeface="Aharoni" pitchFamily="2" charset="-79"/>
                <a:hlinkClick r:id="rId11"/>
              </a:rPr>
              <a:t>tacker@hgf.org</a:t>
            </a:r>
            <a:endParaRPr lang="en-US" sz="1400" b="1" dirty="0" smtClean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 smtClean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endParaRPr lang="en-US" sz="2000" b="1" dirty="0" smtClean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1272789"/>
            <a:ext cx="4800601" cy="68111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228600" y="1369869"/>
            <a:ext cx="4572000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 smtClean="0">
                <a:solidFill>
                  <a:schemeClr val="bg2"/>
                </a:solidFill>
                <a:latin typeface="Gill Sans MT"/>
                <a:cs typeface="Gill Sans MT"/>
              </a:rPr>
              <a:t>Financial Literacy Webinar Series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773" y="304800"/>
            <a:ext cx="3864871" cy="120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30802"/>
            <a:ext cx="4506937" cy="25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Multi-Year Planning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9397846"/>
              </p:ext>
            </p:extLst>
          </p:nvPr>
        </p:nvGraphicFramePr>
        <p:xfrm>
          <a:off x="1219200" y="2286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1452229"/>
              </p:ext>
            </p:extLst>
          </p:nvPr>
        </p:nvGraphicFramePr>
        <p:xfrm>
          <a:off x="1371600" y="1447800"/>
          <a:ext cx="6400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816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F72ECE-E42B-4CC0-8913-DADD05A42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BF72ECE-E42B-4CC0-8913-DADD05A42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Multi-Year Planning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7267487"/>
              </p:ext>
            </p:extLst>
          </p:nvPr>
        </p:nvGraphicFramePr>
        <p:xfrm>
          <a:off x="1219200" y="2286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1382889"/>
            <a:ext cx="8077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Why create multi-year plans?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1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87F266-3DD8-411E-8E72-A48B611CF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287F266-3DD8-411E-8E72-A48B611CF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D11347-770A-48A2-80F6-2C4CECC90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0D11347-770A-48A2-80F6-2C4CECC90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1BD775-CCC3-4BF4-A48D-529259110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D51BD775-CCC3-4BF4-A48D-529259110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F72ECE-E42B-4CC0-8913-DADD05A42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CBF72ECE-E42B-4CC0-8913-DADD05A42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5851" y="2015584"/>
            <a:ext cx="8229600" cy="639762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a focus on fiduciary </a:t>
            </a:r>
            <a:r>
              <a:rPr lang="en-US" dirty="0" smtClean="0"/>
              <a:t>oversight, the final </a:t>
            </a:r>
            <a:r>
              <a:rPr lang="en-US" dirty="0"/>
              <a:t>webinar in the series will explore the following: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/>
              <a:t>The board’s role in financial oversight</a:t>
            </a:r>
          </a:p>
          <a:p>
            <a:endParaRPr lang="en-US" dirty="0" smtClean="0"/>
          </a:p>
          <a:p>
            <a:r>
              <a:rPr lang="en-US" dirty="0" smtClean="0"/>
              <a:t>Policies </a:t>
            </a:r>
            <a:r>
              <a:rPr lang="en-US" dirty="0"/>
              <a:t>and procedures that are key to maintaining effective internal controls</a:t>
            </a:r>
          </a:p>
          <a:p>
            <a:endParaRPr lang="en-US" dirty="0" smtClean="0"/>
          </a:p>
          <a:p>
            <a:r>
              <a:rPr lang="en-US" dirty="0" smtClean="0"/>
              <a:t>Considerations </a:t>
            </a:r>
            <a:r>
              <a:rPr lang="en-US" dirty="0"/>
              <a:t>in managing financial risk for camps</a:t>
            </a:r>
          </a:p>
          <a:p>
            <a:endParaRPr lang="en-US" dirty="0" smtClean="0"/>
          </a:p>
          <a:p>
            <a:r>
              <a:rPr lang="en-US" dirty="0" smtClean="0"/>
              <a:t>Roles </a:t>
            </a:r>
            <a:r>
              <a:rPr lang="en-US" dirty="0"/>
              <a:t>and responsibilities of your Audit and/or Finance committees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 PREVIEW- Understanding Key Issues in 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Questions?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Join us for part 3</a:t>
            </a:r>
            <a:endParaRPr lang="en-US" b="0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08572" y="3305331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UNDERSTANDING KEY ISSUES IN FINANCIAL MANAGEMENT</a:t>
            </a:r>
            <a:endParaRPr lang="en-US" sz="3600" i="1" cap="none" dirty="0" smtClean="0"/>
          </a:p>
          <a:p>
            <a:endParaRPr lang="en-US" sz="3600" b="0" i="1" cap="none" dirty="0" smtClean="0"/>
          </a:p>
          <a:p>
            <a:r>
              <a:rPr lang="en-US" sz="3200" b="0" i="1" cap="none" dirty="0" smtClean="0"/>
              <a:t>May 1</a:t>
            </a:r>
            <a:r>
              <a:rPr lang="en-US" sz="3200" b="0" i="1" cap="none" baseline="30000" dirty="0" smtClean="0"/>
              <a:t>ST</a:t>
            </a:r>
            <a:r>
              <a:rPr lang="en-US" sz="3200" b="0" i="1" cap="none" dirty="0" smtClean="0"/>
              <a:t> </a:t>
            </a:r>
          </a:p>
          <a:p>
            <a:r>
              <a:rPr lang="en-US" sz="3200" b="0" i="1" cap="none" dirty="0" smtClean="0"/>
              <a:t>1pm EST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27423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6896" y="3407392"/>
            <a:ext cx="7883856" cy="10315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Established in 1999 to serve not-for-profit organizations around the country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Provides customized financial management, accounting, software, organizational development, human resources, and other consulting services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Works directly with organizations or through funder-supported management and technical assistance programs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Management Associates, LLC 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6896" y="35814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FMA's </a:t>
            </a:r>
            <a:r>
              <a:rPr lang="en-US" b="1" i="1" dirty="0">
                <a:solidFill>
                  <a:schemeClr val="accent1"/>
                </a:solidFill>
              </a:rPr>
              <a:t>mission is to empower not-for-profit organizations with the </a:t>
            </a:r>
            <a:r>
              <a:rPr lang="en-US" b="1" i="1" dirty="0" smtClean="0">
                <a:solidFill>
                  <a:schemeClr val="accent1"/>
                </a:solidFill>
              </a:rPr>
              <a:t>knowledge and </a:t>
            </a:r>
            <a:r>
              <a:rPr lang="en-US" b="1" i="1" dirty="0">
                <a:solidFill>
                  <a:schemeClr val="accent1"/>
                </a:solidFill>
              </a:rPr>
              <a:t>skills to successfully serve their constituents and fulfill their </a:t>
            </a:r>
            <a:r>
              <a:rPr lang="en-US" b="1" i="1" dirty="0" smtClean="0">
                <a:solidFill>
                  <a:schemeClr val="accent1"/>
                </a:solidFill>
              </a:rPr>
              <a:t>missions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1300" b="1" dirty="0"/>
          </a:p>
          <a:p>
            <a:pPr marL="342900" indent="-342900" algn="ctr"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u="sng" dirty="0">
              <a:solidFill>
                <a:srgbClr val="3333CC"/>
              </a:solidFill>
            </a:endParaRPr>
          </a:p>
        </p:txBody>
      </p:sp>
      <p:pic>
        <p:nvPicPr>
          <p:cNvPr id="9" name="Picture 8" descr="twitter32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0016" y="486534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inkedin32.pn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0016" y="614375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id:image003.png@01CD6E58.FADC9570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0016" y="5503025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03624" y="4892644"/>
            <a:ext cx="309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@FMA4Nonprofits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03624" y="5542494"/>
            <a:ext cx="44261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/</a:t>
            </a:r>
            <a:r>
              <a:rPr lang="en-US" sz="1700" dirty="0" err="1" smtClean="0"/>
              <a:t>FiscalManagementAssociates</a:t>
            </a:r>
            <a:endParaRPr lang="en-US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9712" y="6151521"/>
            <a:ext cx="3896688" cy="48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dirty="0" smtClean="0"/>
              <a:t>l</a:t>
            </a:r>
            <a:r>
              <a:rPr lang="en-US" sz="1700" dirty="0" smtClean="0"/>
              <a:t>inkedin.com/company/fiscal-management-associates-</a:t>
            </a:r>
            <a:r>
              <a:rPr lang="en-US" sz="1700" dirty="0" err="1" smtClean="0"/>
              <a:t>llc</a:t>
            </a:r>
            <a:endParaRPr lang="en-US" sz="1700" dirty="0"/>
          </a:p>
        </p:txBody>
      </p:sp>
      <p:sp>
        <p:nvSpPr>
          <p:cNvPr id="22" name="Rectangle 21"/>
          <p:cNvSpPr/>
          <p:nvPr/>
        </p:nvSpPr>
        <p:spPr>
          <a:xfrm>
            <a:off x="1180372" y="5342439"/>
            <a:ext cx="2248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1B2"/>
                </a:solidFill>
              </a:rPr>
              <a:t>www.fmaonline.net</a:t>
            </a:r>
            <a:endParaRPr lang="en-US" sz="2000" b="1" dirty="0">
              <a:solidFill>
                <a:srgbClr val="0061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723150"/>
            <a:ext cx="41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1600" dirty="0" smtClean="0">
              <a:solidFill>
                <a:srgbClr val="0070C0"/>
              </a:solidFill>
              <a:hlinkClick r:id="rId9"/>
            </a:endParaRP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61B2"/>
                </a:solidFill>
              </a:rPr>
              <a:t>New York | Chicago | Oakland | LA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782" y="100584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13798"/>
            <a:ext cx="9164782" cy="1456056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Today’s Presenter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 descr="http://learnphilanthropy.org/wp-content/uploads/2014/08/FMA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46" y="3095490"/>
            <a:ext cx="2495816" cy="12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07479" y="4852191"/>
            <a:ext cx="2610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Gina McDonald</a:t>
            </a:r>
            <a:endParaRPr lang="en-US" sz="2000" b="1" dirty="0"/>
          </a:p>
          <a:p>
            <a:pPr algn="ctr"/>
            <a:r>
              <a:rPr lang="en-US" sz="2000" dirty="0" smtClean="0"/>
              <a:t>Lead Consultant, FMA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21" y="2106521"/>
            <a:ext cx="2694079" cy="26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782" y="100584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13798"/>
            <a:ext cx="9164782" cy="1456056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If you missed Part 1 …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39865"/>
            <a:ext cx="6831334" cy="5200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5935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jcamp180.org/professional-development/financial-literacy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5746" y="1676400"/>
            <a:ext cx="7672507" cy="48768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</a:pPr>
            <a:r>
              <a:rPr lang="en-US" sz="2100" dirty="0" smtClean="0"/>
              <a:t>Best practices in budgeting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sz="2100" dirty="0" smtClean="0"/>
              <a:t>Financial planning overview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sz="2100" dirty="0" smtClean="0"/>
              <a:t>Revenue and expense </a:t>
            </a:r>
            <a:r>
              <a:rPr lang="en-US" sz="2100" dirty="0" smtClean="0"/>
              <a:t>drivers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sz="2100" dirty="0" smtClean="0"/>
              <a:t>Monitoring</a:t>
            </a:r>
            <a:endParaRPr lang="en-US" sz="2100" dirty="0" smtClean="0"/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sz="2100" dirty="0" smtClean="0"/>
              <a:t>Multi-year </a:t>
            </a:r>
            <a:r>
              <a:rPr lang="en-US" sz="2100" dirty="0"/>
              <a:t>planning</a:t>
            </a:r>
          </a:p>
          <a:p>
            <a:endParaRPr lang="en-US" sz="2100" dirty="0" smtClean="0"/>
          </a:p>
          <a:p>
            <a:r>
              <a:rPr lang="en-US" sz="2100" dirty="0" smtClean="0"/>
              <a:t>Budget </a:t>
            </a:r>
            <a:r>
              <a:rPr lang="en-US" sz="2100" dirty="0"/>
              <a:t>vs. forecast: when and how do we </a:t>
            </a:r>
            <a:r>
              <a:rPr lang="en-US" sz="2100" dirty="0" smtClean="0"/>
              <a:t>reforecast?</a:t>
            </a:r>
          </a:p>
          <a:p>
            <a:endParaRPr lang="en-US" sz="2100" dirty="0" smtClean="0"/>
          </a:p>
          <a:p>
            <a:r>
              <a:rPr lang="en-US" sz="2100" dirty="0" smtClean="0"/>
              <a:t>Q&amp;A</a:t>
            </a:r>
            <a:endParaRPr lang="en-US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</a:pPr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sz="1800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65098" y="2537134"/>
            <a:ext cx="1873302" cy="881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439529" indent="-43952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313" indent="-366274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5097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136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75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14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253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292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331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375"/>
              </a:spcBef>
              <a:buNone/>
            </a:pPr>
            <a:endParaRPr lang="sv-SE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5209" y="2501100"/>
            <a:ext cx="388084" cy="4765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8CFD8621-B51F-4E22-A242-4C78A911EC9C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286000" y="137478"/>
            <a:ext cx="6400800" cy="868362"/>
          </a:xfrm>
          <a:prstGeom prst="rect">
            <a:avLst/>
          </a:prstGeom>
          <a:solidFill>
            <a:schemeClr val="accent1"/>
          </a:solidFill>
          <a:ln w="425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Essential IRS Classifications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6229"/>
            <a:ext cx="6400800" cy="8683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AutoShape 2" descr="Image result for mission statemen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Financial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955" y="1371600"/>
            <a:ext cx="5470045" cy="51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1676401" y="3081337"/>
            <a:ext cx="838200" cy="2133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6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9622" y="152400"/>
            <a:ext cx="6400800" cy="8686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anchor="ctr"/>
          <a:lstStyle/>
          <a:p>
            <a:r>
              <a:rPr lang="en-US" dirty="0" smtClean="0"/>
              <a:t>Financial Strategy and Planning</a:t>
            </a:r>
            <a:endParaRPr lang="en-US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65098" y="2537134"/>
            <a:ext cx="1873302" cy="881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439529" indent="-43952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313" indent="-366274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5097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136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75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14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253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292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331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375"/>
              </a:spcBef>
              <a:buNone/>
            </a:pPr>
            <a:endParaRPr lang="sv-SE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5209" y="2501100"/>
            <a:ext cx="388084" cy="4765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D8621-B51F-4E22-A242-4C78A911EC9C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8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2" indent="0">
              <a:buNone/>
            </a:pPr>
            <a:r>
              <a:rPr lang="en-US" sz="2400" b="1" dirty="0">
                <a:solidFill>
                  <a:srgbClr val="92D050"/>
                </a:solidFill>
                <a:cs typeface="Arial" pitchFamily="34" charset="0"/>
              </a:rPr>
              <a:t>Organizations engage in effective financial planning  to </a:t>
            </a:r>
            <a:r>
              <a:rPr lang="en-US" sz="2400" b="1" i="1" u="sng" dirty="0">
                <a:solidFill>
                  <a:srgbClr val="92D050"/>
                </a:solidFill>
                <a:cs typeface="Arial" pitchFamily="34" charset="0"/>
              </a:rPr>
              <a:t>prioritize the use of </a:t>
            </a:r>
            <a:r>
              <a:rPr lang="en-US" sz="2400" b="1" i="1" u="sng" dirty="0" smtClean="0">
                <a:solidFill>
                  <a:srgbClr val="92D050"/>
                </a:solidFill>
                <a:cs typeface="Arial" pitchFamily="34" charset="0"/>
              </a:rPr>
              <a:t>resources</a:t>
            </a:r>
          </a:p>
          <a:p>
            <a:endParaRPr lang="en-US" sz="2400" i="1" u="sng" dirty="0" smtClean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lvl="1"/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Create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annual</a:t>
            </a: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and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long-term </a:t>
            </a: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financial plans and goals</a:t>
            </a:r>
          </a:p>
          <a:p>
            <a:pPr lvl="2"/>
            <a:endParaRPr lang="en-US" sz="2400" i="1" dirty="0" smtClean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lvl="1"/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Establish mechanisms to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monitor</a:t>
            </a: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financial performance</a:t>
            </a:r>
            <a:endParaRPr lang="en-US" sz="2400" i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AB7FB-9FEE-44B6-A9A6-FD3ECC184A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7200" b="1" dirty="0">
                <a:solidFill>
                  <a:srgbClr val="478D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Budget</a:t>
            </a:r>
            <a:r>
              <a:rPr lang="en-US" sz="7200" dirty="0">
                <a:solidFill>
                  <a:srgbClr val="478D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7200" dirty="0">
                <a:solidFill>
                  <a:srgbClr val="478DC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en-US" sz="5400" b="1" dirty="0">
                <a:solidFill>
                  <a:srgbClr val="FAA7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 Plan</a:t>
            </a:r>
            <a:r>
              <a:rPr lang="en-US" sz="5400" dirty="0">
                <a:solidFill>
                  <a:srgbClr val="FAA7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stated in 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Dollar Terms</a:t>
            </a:r>
          </a:p>
        </p:txBody>
      </p:sp>
      <p:pic>
        <p:nvPicPr>
          <p:cNvPr id="4" name="Picture 16" descr="MCj04420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073275"/>
            <a:ext cx="2438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8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7">
      <a:dk1>
        <a:srgbClr val="3C3C3B"/>
      </a:dk1>
      <a:lt1>
        <a:sysClr val="window" lastClr="FFFFFF"/>
      </a:lt1>
      <a:dk2>
        <a:srgbClr val="0061B2"/>
      </a:dk2>
      <a:lt2>
        <a:srgbClr val="DCDDE0"/>
      </a:lt2>
      <a:accent1>
        <a:srgbClr val="0061B2"/>
      </a:accent1>
      <a:accent2>
        <a:srgbClr val="46AF37"/>
      </a:accent2>
      <a:accent3>
        <a:srgbClr val="D3D745"/>
      </a:accent3>
      <a:accent4>
        <a:srgbClr val="ACBDCD"/>
      </a:accent4>
      <a:accent5>
        <a:srgbClr val="D2BF82"/>
      </a:accent5>
      <a:accent6>
        <a:srgbClr val="00A4A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14617</TotalTime>
  <Words>1084</Words>
  <Application>Microsoft Office PowerPoint</Application>
  <PresentationFormat>On-screen Show (4:3)</PresentationFormat>
  <Paragraphs>312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Aharoni</vt:lpstr>
      <vt:lpstr>Arial</vt:lpstr>
      <vt:lpstr>Calibri</vt:lpstr>
      <vt:lpstr>Courier New</vt:lpstr>
      <vt:lpstr>Franklin Gothic Book</vt:lpstr>
      <vt:lpstr>Franklin Gothic Medium</vt:lpstr>
      <vt:lpstr>Gill Sans MT</vt:lpstr>
      <vt:lpstr>Helvetica 65 Medium</vt:lpstr>
      <vt:lpstr>Segoe UI</vt:lpstr>
      <vt:lpstr>Wingdings</vt:lpstr>
      <vt:lpstr>Office Theme</vt:lpstr>
      <vt:lpstr>Part 2: Building Your Organization’s Financial Planning Muscle</vt:lpstr>
      <vt:lpstr>“RE”-Introductions &amp;  initiative overview</vt:lpstr>
      <vt:lpstr>PowerPoint Presentation</vt:lpstr>
      <vt:lpstr>Welcome &amp; Introductions</vt:lpstr>
      <vt:lpstr>Welcome &amp; Introductions</vt:lpstr>
      <vt:lpstr>Agenda</vt:lpstr>
      <vt:lpstr>Strategic Financial Management</vt:lpstr>
      <vt:lpstr>Financial Strategy and Planning</vt:lpstr>
      <vt:lpstr>PowerPoint Presentation</vt:lpstr>
      <vt:lpstr>Budgeting Process - Timetable</vt:lpstr>
      <vt:lpstr>Budgeting Process - Considerations</vt:lpstr>
      <vt:lpstr>Budget Process - Considerations</vt:lpstr>
      <vt:lpstr>Budgeting Process - Considerations</vt:lpstr>
      <vt:lpstr> budgeting revenues  and expenses</vt:lpstr>
      <vt:lpstr>Understanding Expense Drivers –  Types of Costs</vt:lpstr>
      <vt:lpstr>Understanding Expense Drivers</vt:lpstr>
      <vt:lpstr>Understanding Expense Drivers -  Personnel Services</vt:lpstr>
      <vt:lpstr>Understanding Revenue Drivers</vt:lpstr>
      <vt:lpstr>Understanding Revenue Drivers</vt:lpstr>
      <vt:lpstr>Cash Impact of Budget</vt:lpstr>
      <vt:lpstr>Building Your Budget</vt:lpstr>
      <vt:lpstr>Building Your Budget</vt:lpstr>
      <vt:lpstr>Strategy for Funding Costs</vt:lpstr>
      <vt:lpstr>Budget Monitoring</vt:lpstr>
      <vt:lpstr>5 Key Elements for Successful Budgeting</vt:lpstr>
      <vt:lpstr> Question BREAK</vt:lpstr>
      <vt:lpstr>Post-budgeting  activities </vt:lpstr>
      <vt:lpstr>Budgeting versus Forecasting</vt:lpstr>
      <vt:lpstr>Forecasting as Management Practice</vt:lpstr>
      <vt:lpstr>Multi-Year Planning</vt:lpstr>
      <vt:lpstr>Multi-Year Planning</vt:lpstr>
      <vt:lpstr>PART 3 PREVIEW- Understanding Key Issues in Financial Management</vt:lpstr>
      <vt:lpstr> Questions?</vt:lpstr>
      <vt:lpstr> Join us for part 3</vt:lpstr>
      <vt:lpstr>Fiscal Management Associates, LLC </vt:lpstr>
    </vt:vector>
  </TitlesOfParts>
  <Company>Lugh Studio,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Gallarello</dc:creator>
  <cp:lastModifiedBy>McDonald, Gina</cp:lastModifiedBy>
  <cp:revision>729</cp:revision>
  <dcterms:created xsi:type="dcterms:W3CDTF">2012-05-24T17:22:53Z</dcterms:created>
  <dcterms:modified xsi:type="dcterms:W3CDTF">2018-04-06T22:07:35Z</dcterms:modified>
</cp:coreProperties>
</file>