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9" r:id="rId3"/>
    <p:sldId id="297" r:id="rId4"/>
    <p:sldId id="277" r:id="rId5"/>
    <p:sldId id="288" r:id="rId6"/>
    <p:sldId id="295" r:id="rId7"/>
    <p:sldId id="294" r:id="rId8"/>
    <p:sldId id="286" r:id="rId9"/>
    <p:sldId id="275" r:id="rId10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FC5"/>
    <a:srgbClr val="954EC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7" autoAdjust="0"/>
    <p:restoredTop sz="94660"/>
  </p:normalViewPr>
  <p:slideViewPr>
    <p:cSldViewPr>
      <p:cViewPr varScale="1">
        <p:scale>
          <a:sx n="108" d="100"/>
          <a:sy n="108" d="100"/>
        </p:scale>
        <p:origin x="18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804" y="-7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B4A43-296F-4162-AC2A-39C3430430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65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C5001-34C4-460C-B1C8-5B6948C0E9C6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75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3A3DF-31F7-4864-A05A-13AC1DECC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3A3DF-31F7-4864-A05A-13AC1DECC7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0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3A3DF-31F7-4864-A05A-13AC1DECC7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2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706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5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2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6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7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5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3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1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0827C-A85B-40B8-B387-32642D901281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D3B52-6652-43F0-9C4B-E195A96E22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6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mailto:Aron@hgf.org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alumni.habonim.frst.org/" TargetMode="External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2.emf"/><Relationship Id="rId21" Type="http://schemas.openxmlformats.org/officeDocument/2006/relationships/image" Target="../media/image8.emf"/><Relationship Id="rId7" Type="http://schemas.openxmlformats.org/officeDocument/2006/relationships/image" Target="../media/image14.emf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1.emf"/><Relationship Id="rId16" Type="http://schemas.openxmlformats.org/officeDocument/2006/relationships/image" Target="../media/image21.png"/><Relationship Id="rId20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hyperlink" Target="http://www.youngjudaea.org/site/c.nuIYKfMWIvF/b.5349257/k.BEEA/Home.htm" TargetMode="External"/><Relationship Id="rId24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20.png"/><Relationship Id="rId23" Type="http://schemas.openxmlformats.org/officeDocument/2006/relationships/image" Target="../media/image10.emf"/><Relationship Id="rId10" Type="http://schemas.openxmlformats.org/officeDocument/2006/relationships/image" Target="../media/image16.gif"/><Relationship Id="rId19" Type="http://schemas.openxmlformats.org/officeDocument/2006/relationships/image" Target="../media/image6.emf"/><Relationship Id="rId4" Type="http://schemas.openxmlformats.org/officeDocument/2006/relationships/image" Target="../media/image3.emf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49012" y="762000"/>
            <a:ext cx="7467600" cy="2819400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7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3247278" cy="2137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2565" y="684397"/>
            <a:ext cx="84582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JCamp180 Webinar</a:t>
            </a:r>
          </a:p>
          <a:p>
            <a:pPr algn="ctr"/>
            <a:endParaRPr lang="en-US" sz="4400" b="1" dirty="0">
              <a:solidFill>
                <a:srgbClr val="0000FF"/>
              </a:solidFill>
            </a:endParaRPr>
          </a:p>
          <a:p>
            <a:pPr algn="ctr"/>
            <a:r>
              <a:rPr lang="en-US" sz="4400" b="1" dirty="0">
                <a:solidFill>
                  <a:srgbClr val="0000FF"/>
                </a:solidFill>
              </a:rPr>
              <a:t>RETURN ON INVESTMENT ANALYSIS (ROI) for ENROLLMENT </a:t>
            </a:r>
          </a:p>
          <a:p>
            <a:pPr algn="ctr"/>
            <a:endParaRPr lang="en-US" sz="4400" dirty="0"/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June 12, 2015</a:t>
            </a:r>
          </a:p>
        </p:txBody>
      </p:sp>
    </p:spTree>
    <p:extLst>
      <p:ext uri="{BB962C8B-B14F-4D97-AF65-F5344CB8AC3E}">
        <p14:creationId xmlns:p14="http://schemas.microsoft.com/office/powerpoint/2010/main" val="18662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+mn-lt"/>
              </a:rPr>
              <a:t>Get Involved</a:t>
            </a:r>
          </a:p>
        </p:txBody>
      </p:sp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457200" y="1552299"/>
            <a:ext cx="3962400" cy="485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lr>
                <a:srgbClr val="4E743D"/>
              </a:buClr>
              <a:buFont typeface="Wingdings" panose="05000000000000000000" pitchFamily="2" charset="2"/>
              <a:buChar char="§"/>
              <a:tabLst>
                <a:tab pos="3084513" algn="l"/>
              </a:tabLst>
              <a:defRPr sz="2200">
                <a:solidFill>
                  <a:srgbClr val="776C28"/>
                </a:solidFill>
                <a:latin typeface="Helvetica 65 Medium"/>
              </a:defRPr>
            </a:lvl1pPr>
            <a:lvl2pPr marL="742950" indent="-285750">
              <a:spcBef>
                <a:spcPct val="20000"/>
              </a:spcBef>
              <a:buClr>
                <a:srgbClr val="4E743D"/>
              </a:buClr>
              <a:buFont typeface="Helvetica 55 Roman"/>
              <a:buChar char="»"/>
              <a:tabLst>
                <a:tab pos="3084513" algn="l"/>
              </a:tabLst>
              <a:defRPr>
                <a:solidFill>
                  <a:srgbClr val="545454"/>
                </a:solidFill>
                <a:latin typeface="Helvetica 55 Roman"/>
              </a:defRPr>
            </a:lvl2pPr>
            <a:lvl3pPr marL="11430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tabLst>
                <a:tab pos="3084513" algn="l"/>
              </a:tabLst>
              <a:defRPr>
                <a:solidFill>
                  <a:srgbClr val="776C28"/>
                </a:solidFill>
                <a:latin typeface="Helvetica 55 Roman"/>
              </a:defRPr>
            </a:lvl3pPr>
            <a:lvl4pPr marL="16002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tabLst>
                <a:tab pos="3084513" algn="l"/>
              </a:tabLst>
              <a:defRPr sz="1700">
                <a:solidFill>
                  <a:srgbClr val="776C28"/>
                </a:solidFill>
                <a:latin typeface="Helvetica 55 Roman"/>
              </a:defRPr>
            </a:lvl4pPr>
            <a:lvl5pPr marL="20574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tabLst>
                <a:tab pos="3084513" algn="l"/>
              </a:tabLst>
              <a:defRPr sz="1600">
                <a:solidFill>
                  <a:srgbClr val="776C28"/>
                </a:solidFill>
                <a:latin typeface="Helvetica 55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tabLst>
                <a:tab pos="3084513" algn="l"/>
              </a:tabLst>
              <a:defRPr sz="1600">
                <a:solidFill>
                  <a:srgbClr val="776C28"/>
                </a:solidFill>
                <a:latin typeface="Helvetica 55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tabLst>
                <a:tab pos="3084513" algn="l"/>
              </a:tabLst>
              <a:defRPr sz="1600">
                <a:solidFill>
                  <a:srgbClr val="776C28"/>
                </a:solidFill>
                <a:latin typeface="Helvetica 55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tabLst>
                <a:tab pos="3084513" algn="l"/>
              </a:tabLst>
              <a:defRPr sz="1600">
                <a:solidFill>
                  <a:srgbClr val="776C28"/>
                </a:solidFill>
                <a:latin typeface="Helvetica 55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tabLst>
                <a:tab pos="3084513" algn="l"/>
              </a:tabLst>
              <a:defRPr sz="1600">
                <a:solidFill>
                  <a:srgbClr val="776C28"/>
                </a:solidFill>
                <a:latin typeface="Helvetica 55 Roman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/>
              <a:t>A) Grab Tab – Click red arrow to open/close Control Panel. Click square to toggle Viewer Window between full screen/window mode. Click mic icon to mute/unmute your audio.</a:t>
            </a:r>
          </a:p>
          <a:p>
            <a:pPr eaLnBrk="1" hangingPunct="1">
              <a:buFontTx/>
              <a:buNone/>
            </a:pPr>
            <a:endParaRPr lang="en-US" altLang="en-US" sz="1800" dirty="0"/>
          </a:p>
          <a:p>
            <a:pPr eaLnBrk="1" hangingPunct="1">
              <a:buFontTx/>
              <a:buNone/>
            </a:pPr>
            <a:r>
              <a:rPr lang="en-US" altLang="en-US" sz="1800" dirty="0"/>
              <a:t>B) Audio Pane – Select audio format. </a:t>
            </a:r>
          </a:p>
          <a:p>
            <a:pPr eaLnBrk="1" hangingPunct="1">
              <a:buFontTx/>
              <a:buNone/>
            </a:pPr>
            <a:endParaRPr lang="en-US" altLang="en-US" sz="1800" dirty="0"/>
          </a:p>
          <a:p>
            <a:pPr eaLnBrk="1" hangingPunct="1">
              <a:buFontTx/>
              <a:buNone/>
            </a:pPr>
            <a:r>
              <a:rPr lang="en-US" altLang="en-US" sz="1800" dirty="0"/>
              <a:t>C) Questions Pane – Attendees can submit questions and review answers.</a:t>
            </a:r>
          </a:p>
          <a:p>
            <a:pPr eaLnBrk="1" hangingPunct="1">
              <a:buFontTx/>
              <a:buNone/>
            </a:pPr>
            <a:endParaRPr lang="en-US" altLang="en-US" sz="1800" dirty="0"/>
          </a:p>
          <a:p>
            <a:pPr eaLnBrk="1" hangingPunct="1">
              <a:buFontTx/>
              <a:buNone/>
            </a:pPr>
            <a:r>
              <a:rPr lang="en-US" altLang="en-US" sz="1800" dirty="0"/>
              <a:t>D) Type your question and click </a:t>
            </a:r>
            <a:r>
              <a:rPr lang="en-US" altLang="en-US" sz="1800" b="1" dirty="0"/>
              <a:t>Send</a:t>
            </a:r>
            <a:r>
              <a:rPr lang="en-US" altLang="en-US" sz="1800" dirty="0"/>
              <a:t> to submit it to the organizers. </a:t>
            </a: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4953000" y="2057400"/>
            <a:ext cx="695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4E743D"/>
              </a:buClr>
              <a:buFont typeface="Wingdings" panose="05000000000000000000" pitchFamily="2" charset="2"/>
              <a:buChar char="§"/>
              <a:defRPr sz="2200">
                <a:solidFill>
                  <a:srgbClr val="776C28"/>
                </a:solidFill>
                <a:latin typeface="Helvetica 65 Medium"/>
              </a:defRPr>
            </a:lvl1pPr>
            <a:lvl2pPr marL="742950" indent="-285750">
              <a:spcBef>
                <a:spcPct val="20000"/>
              </a:spcBef>
              <a:buClr>
                <a:srgbClr val="4E743D"/>
              </a:buClr>
              <a:buFont typeface="Helvetica 55 Roman"/>
              <a:buChar char="»"/>
              <a:defRPr>
                <a:solidFill>
                  <a:srgbClr val="545454"/>
                </a:solidFill>
                <a:latin typeface="Helvetica 55 Roman"/>
              </a:defRPr>
            </a:lvl2pPr>
            <a:lvl3pPr marL="11430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>
                <a:solidFill>
                  <a:srgbClr val="776C28"/>
                </a:solidFill>
                <a:latin typeface="Helvetica 55 Roman"/>
              </a:defRPr>
            </a:lvl3pPr>
            <a:lvl4pPr marL="16002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 sz="1700">
                <a:solidFill>
                  <a:srgbClr val="776C28"/>
                </a:solidFill>
                <a:latin typeface="Helvetica 55 Roman"/>
              </a:defRPr>
            </a:lvl4pPr>
            <a:lvl5pPr marL="20574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A </a:t>
            </a:r>
            <a:r>
              <a:rPr lang="en-US" altLang="en-US" sz="1800">
                <a:sym typeface="Wingdings" panose="05000000000000000000" pitchFamily="2" charset="2"/>
              </a:rPr>
              <a:t></a:t>
            </a:r>
            <a:endParaRPr lang="en-US" altLang="en-US" sz="1800"/>
          </a:p>
        </p:txBody>
      </p:sp>
      <p:sp>
        <p:nvSpPr>
          <p:cNvPr id="6149" name="Rectangle 11"/>
          <p:cNvSpPr>
            <a:spLocks noChangeArrowheads="1"/>
          </p:cNvSpPr>
          <p:nvPr/>
        </p:nvSpPr>
        <p:spPr bwMode="auto">
          <a:xfrm>
            <a:off x="5324475" y="3048000"/>
            <a:ext cx="695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4E743D"/>
              </a:buClr>
              <a:buFont typeface="Wingdings" panose="05000000000000000000" pitchFamily="2" charset="2"/>
              <a:buChar char="§"/>
              <a:defRPr sz="2200">
                <a:solidFill>
                  <a:srgbClr val="776C28"/>
                </a:solidFill>
                <a:latin typeface="Helvetica 65 Medium"/>
              </a:defRPr>
            </a:lvl1pPr>
            <a:lvl2pPr marL="742950" indent="-285750">
              <a:spcBef>
                <a:spcPct val="20000"/>
              </a:spcBef>
              <a:buClr>
                <a:srgbClr val="4E743D"/>
              </a:buClr>
              <a:buFont typeface="Helvetica 55 Roman"/>
              <a:buChar char="»"/>
              <a:defRPr>
                <a:solidFill>
                  <a:srgbClr val="545454"/>
                </a:solidFill>
                <a:latin typeface="Helvetica 55 Roman"/>
              </a:defRPr>
            </a:lvl2pPr>
            <a:lvl3pPr marL="11430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>
                <a:solidFill>
                  <a:srgbClr val="776C28"/>
                </a:solidFill>
                <a:latin typeface="Helvetica 55 Roman"/>
              </a:defRPr>
            </a:lvl3pPr>
            <a:lvl4pPr marL="16002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 sz="1700">
                <a:solidFill>
                  <a:srgbClr val="776C28"/>
                </a:solidFill>
                <a:latin typeface="Helvetica 55 Roman"/>
              </a:defRPr>
            </a:lvl4pPr>
            <a:lvl5pPr marL="20574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B </a:t>
            </a:r>
            <a:r>
              <a:rPr lang="en-US" altLang="en-US" sz="1800">
                <a:sym typeface="Wingdings" panose="05000000000000000000" pitchFamily="2" charset="2"/>
              </a:rPr>
              <a:t></a:t>
            </a:r>
            <a:endParaRPr lang="en-US" altLang="en-US" sz="1800"/>
          </a:p>
        </p:txBody>
      </p:sp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5324475" y="3581400"/>
            <a:ext cx="695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4E743D"/>
              </a:buClr>
              <a:buFont typeface="Wingdings" panose="05000000000000000000" pitchFamily="2" charset="2"/>
              <a:buChar char="§"/>
              <a:defRPr sz="2200">
                <a:solidFill>
                  <a:srgbClr val="776C28"/>
                </a:solidFill>
                <a:latin typeface="Helvetica 65 Medium"/>
              </a:defRPr>
            </a:lvl1pPr>
            <a:lvl2pPr marL="742950" indent="-285750">
              <a:spcBef>
                <a:spcPct val="20000"/>
              </a:spcBef>
              <a:buClr>
                <a:srgbClr val="4E743D"/>
              </a:buClr>
              <a:buFont typeface="Helvetica 55 Roman"/>
              <a:buChar char="»"/>
              <a:defRPr>
                <a:solidFill>
                  <a:srgbClr val="545454"/>
                </a:solidFill>
                <a:latin typeface="Helvetica 55 Roman"/>
              </a:defRPr>
            </a:lvl2pPr>
            <a:lvl3pPr marL="11430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>
                <a:solidFill>
                  <a:srgbClr val="776C28"/>
                </a:solidFill>
                <a:latin typeface="Helvetica 55 Roman"/>
              </a:defRPr>
            </a:lvl3pPr>
            <a:lvl4pPr marL="16002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 sz="1700">
                <a:solidFill>
                  <a:srgbClr val="776C28"/>
                </a:solidFill>
                <a:latin typeface="Helvetica 55 Roman"/>
              </a:defRPr>
            </a:lvl4pPr>
            <a:lvl5pPr marL="20574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C </a:t>
            </a:r>
            <a:r>
              <a:rPr lang="en-US" altLang="en-US" sz="1800">
                <a:sym typeface="Wingdings" panose="05000000000000000000" pitchFamily="2" charset="2"/>
              </a:rPr>
              <a:t></a:t>
            </a:r>
            <a:endParaRPr lang="en-US" altLang="en-US" sz="1800"/>
          </a:p>
        </p:txBody>
      </p:sp>
      <p:sp>
        <p:nvSpPr>
          <p:cNvPr id="6151" name="Rectangle 11"/>
          <p:cNvSpPr>
            <a:spLocks noChangeArrowheads="1"/>
          </p:cNvSpPr>
          <p:nvPr/>
        </p:nvSpPr>
        <p:spPr bwMode="auto">
          <a:xfrm>
            <a:off x="5324475" y="4724400"/>
            <a:ext cx="695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4E743D"/>
              </a:buClr>
              <a:buFont typeface="Wingdings" panose="05000000000000000000" pitchFamily="2" charset="2"/>
              <a:buChar char="§"/>
              <a:defRPr sz="2200">
                <a:solidFill>
                  <a:srgbClr val="776C28"/>
                </a:solidFill>
                <a:latin typeface="Helvetica 65 Medium"/>
              </a:defRPr>
            </a:lvl1pPr>
            <a:lvl2pPr marL="742950" indent="-285750">
              <a:spcBef>
                <a:spcPct val="20000"/>
              </a:spcBef>
              <a:buClr>
                <a:srgbClr val="4E743D"/>
              </a:buClr>
              <a:buFont typeface="Helvetica 55 Roman"/>
              <a:buChar char="»"/>
              <a:defRPr>
                <a:solidFill>
                  <a:srgbClr val="545454"/>
                </a:solidFill>
                <a:latin typeface="Helvetica 55 Roman"/>
              </a:defRPr>
            </a:lvl2pPr>
            <a:lvl3pPr marL="11430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>
                <a:solidFill>
                  <a:srgbClr val="776C28"/>
                </a:solidFill>
                <a:latin typeface="Helvetica 55 Roman"/>
              </a:defRPr>
            </a:lvl3pPr>
            <a:lvl4pPr marL="16002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 sz="1700">
                <a:solidFill>
                  <a:srgbClr val="776C28"/>
                </a:solidFill>
                <a:latin typeface="Helvetica 55 Roman"/>
              </a:defRPr>
            </a:lvl4pPr>
            <a:lvl5pPr marL="20574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D </a:t>
            </a:r>
            <a:r>
              <a:rPr lang="en-US" altLang="en-US" sz="1800">
                <a:sym typeface="Wingdings" panose="05000000000000000000" pitchFamily="2" charset="2"/>
              </a:rPr>
              <a:t></a:t>
            </a:r>
            <a:endParaRPr lang="en-US" altLang="en-US" sz="1800"/>
          </a:p>
        </p:txBody>
      </p:sp>
      <p:sp>
        <p:nvSpPr>
          <p:cNvPr id="6152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4E743D"/>
              </a:buClr>
              <a:buFont typeface="Wingdings" panose="05000000000000000000" pitchFamily="2" charset="2"/>
              <a:buChar char="§"/>
              <a:defRPr sz="2200">
                <a:solidFill>
                  <a:srgbClr val="776C28"/>
                </a:solidFill>
                <a:latin typeface="Helvetica 65 Medium"/>
              </a:defRPr>
            </a:lvl1pPr>
            <a:lvl2pPr marL="742950" indent="-285750">
              <a:spcBef>
                <a:spcPct val="20000"/>
              </a:spcBef>
              <a:buClr>
                <a:srgbClr val="4E743D"/>
              </a:buClr>
              <a:buFont typeface="Helvetica 55 Roman"/>
              <a:buChar char="»"/>
              <a:defRPr>
                <a:solidFill>
                  <a:srgbClr val="545454"/>
                </a:solidFill>
                <a:latin typeface="Helvetica 55 Roman"/>
              </a:defRPr>
            </a:lvl2pPr>
            <a:lvl3pPr marL="11430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>
                <a:solidFill>
                  <a:srgbClr val="776C28"/>
                </a:solidFill>
                <a:latin typeface="Helvetica 55 Roman"/>
              </a:defRPr>
            </a:lvl3pPr>
            <a:lvl4pPr marL="16002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 sz="1700">
                <a:solidFill>
                  <a:srgbClr val="776C28"/>
                </a:solidFill>
                <a:latin typeface="Helvetica 55 Roman"/>
              </a:defRPr>
            </a:lvl4pPr>
            <a:lvl5pPr marL="2057400" indent="-228600">
              <a:spcBef>
                <a:spcPct val="20000"/>
              </a:spcBef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>
                <a:solidFill>
                  <a:srgbClr val="776C28"/>
                </a:solidFill>
                <a:latin typeface="Helvetica 55 Roman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B60154-405E-498E-BD5D-15C44B0EB8A9}" type="slidenum">
              <a:rPr lang="en-US" altLang="en-US" sz="1200">
                <a:solidFill>
                  <a:schemeClr val="bg1"/>
                </a:solidFill>
                <a:latin typeface="Helvetica 55 Roman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200">
              <a:solidFill>
                <a:schemeClr val="bg1"/>
              </a:solidFill>
              <a:latin typeface="Helvetica 55 Roman"/>
            </a:endParaRPr>
          </a:p>
        </p:txBody>
      </p:sp>
      <p:pic>
        <p:nvPicPr>
          <p:cNvPr id="6153" name="Picture 7" descr="mic_noraiseh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3284538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439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389995"/>
            <a:ext cx="822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Maintaining and growing enrollment by new recruitment and retention is typically the top priority of camps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More campers means more impact and more economic sustainability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Given limited resources and multiple priorities, a key question for every camp is </a:t>
            </a:r>
            <a:r>
              <a:rPr lang="en-US" sz="2800" b="1" i="1" dirty="0">
                <a:solidFill>
                  <a:srgbClr val="FF0000"/>
                </a:solidFill>
              </a:rPr>
              <a:t>how much to invest in maintaining or growing enrollment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0"/>
            <a:ext cx="82296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FF"/>
                </a:solidFill>
              </a:rPr>
              <a:t>ENROLLMENT ROI </a:t>
            </a:r>
            <a:r>
              <a:rPr lang="en-US" sz="4000" b="1" dirty="0">
                <a:solidFill>
                  <a:srgbClr val="0000FF"/>
                </a:solidFill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416865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162883"/>
            <a:ext cx="8534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Purpose of session is to present a return on investment (ROI) model to help camps determine how much they can invest in enrollment boosting activities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It will not tell you what to do but can provide the </a:t>
            </a:r>
            <a:r>
              <a:rPr lang="en-US" sz="2600" b="1" dirty="0">
                <a:solidFill>
                  <a:srgbClr val="FF0000"/>
                </a:solidFill>
              </a:rPr>
              <a:t>motivation and set the stage </a:t>
            </a:r>
            <a:r>
              <a:rPr lang="en-US" sz="2600" dirty="0"/>
              <a:t>for determining the best investments to boost enrollment.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A number of camps have found the ROI approach to be useful.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A further purpose is to obtain your feedback so that we can continue to improve this model.</a:t>
            </a:r>
            <a:endParaRPr lang="en-US" sz="20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-182562"/>
            <a:ext cx="82296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366FF"/>
                </a:solidFill>
              </a:rPr>
              <a:t>PURPOSE OF SESSION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27134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ROI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867400" cy="4525963"/>
          </a:xfr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Per Camper/Session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400" dirty="0"/>
              <a:t>Direct Income for 1 additional camper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+ </a:t>
            </a:r>
            <a:r>
              <a:rPr lang="en-US" sz="2400" dirty="0"/>
              <a:t>Incremental Expenses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= </a:t>
            </a:r>
            <a:r>
              <a:rPr lang="en-US" sz="2400" dirty="0"/>
              <a:t>Net Income in Year 1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Reduced </a:t>
            </a:r>
            <a:r>
              <a:rPr lang="en-US" sz="2400" dirty="0"/>
              <a:t>by attrition/retention rate over time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=</a:t>
            </a:r>
            <a:r>
              <a:rPr lang="en-US" sz="2400" dirty="0"/>
              <a:t> Direct Lifecycle net income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+</a:t>
            </a:r>
            <a:r>
              <a:rPr lang="en-US" sz="2400" dirty="0"/>
              <a:t> Referral Lifecycle net Income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=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Total Life Cycle net income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-  </a:t>
            </a:r>
            <a:r>
              <a:rPr lang="en-US" sz="2400" dirty="0"/>
              <a:t>Investment (Costs of Growing Enrollment)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=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Return on Investment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86600" y="2339876"/>
            <a:ext cx="1752600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Number of Retained Campers, Enrollment Costs, and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 Life Cycle Net Income over multiple years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4600" y="3288268"/>
            <a:ext cx="91878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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6248400"/>
            <a:ext cx="26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dollars are in current $</a:t>
            </a:r>
          </a:p>
        </p:txBody>
      </p:sp>
    </p:spTree>
    <p:extLst>
      <p:ext uri="{BB962C8B-B14F-4D97-AF65-F5344CB8AC3E}">
        <p14:creationId xmlns:p14="http://schemas.microsoft.com/office/powerpoint/2010/main" val="24088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1143000"/>
            <a:ext cx="7924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Feel free to ask questions or make suggestions as we go along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JCamp 180 is continuing to refine model – we will incorporate input from this session and distribute to camps over summer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JCamp 180 is glad to provide a customized briefing for leaders and individual camps.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366FF"/>
                </a:solidFill>
              </a:rPr>
              <a:t>And…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82454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600200"/>
            <a:ext cx="7239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Questions??</a:t>
            </a:r>
          </a:p>
          <a:p>
            <a:pPr algn="ctr"/>
            <a:br>
              <a:rPr lang="en-US" sz="3600" dirty="0"/>
            </a:b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E-mail:  </a:t>
            </a:r>
            <a:r>
              <a:rPr lang="en-US" sz="3600" dirty="0">
                <a:hlinkClick r:id="rId7"/>
              </a:rPr>
              <a:t>Aron@hgf.org</a:t>
            </a:r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098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6164" y="4370869"/>
            <a:ext cx="3147955" cy="146417"/>
          </a:xfrm>
          <a:prstGeom prst="rect">
            <a:avLst/>
          </a:prstGeom>
        </p:spPr>
      </p:pic>
      <p:pic>
        <p:nvPicPr>
          <p:cNvPr id="23" name="Picture 22" descr="Habonim Dror Alumni Impact Study">
            <a:hlinkClick r:id="rId8" tooltip="&quot;Habonim Dror Alumni Impact Study&quot;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36" y="183025"/>
            <a:ext cx="1849808" cy="165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http://failedmessiah.typepad.com/.a/6a00d83451b71f69e2014e860ddda0970d-800wi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243" y="4805338"/>
            <a:ext cx="3652622" cy="141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http://www.youngjudaea.org/atf/cf/%7bF30CA393-6C22-4E62-AA0F-949C05389268%7d/yjLOGO2010.jpg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25" y="0"/>
            <a:ext cx="2678846" cy="167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" y="4798239"/>
            <a:ext cx="2476500" cy="1351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138" y="4671821"/>
            <a:ext cx="2275433" cy="18372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data:image/jpeg;base64,/9j/4AAQSkZJRgABAQAAAQABAAD/2wCEAAkGBxQSEhUUEhQVFhUXGBwZGBgYGBsYIBwgHh0bHRkaJCAcHCggIB0nHBkaIjEiJSkrLi4uGB8zODMsNyguLisBCgoKDg0OGxAQGy0mICYsMDI0LSwvLCwsNCwsLDUsLCwsLCwsLCwsLCwsLCwsLCwsLCwsLCwsLCwsLCwsLCwsLP/AABEIAIMBgQMBIgACEQEDEQH/xAAcAAACAgMBAQAAAAAAAAAAAAAABgUHAwQIAQL/xABLEAACAQMCAwUEBAkJBwQDAAABAgMABBESIQUGMQcTQVFhInGBkRQyUqEVIzVCcnOxssI0RGKDkqKzwdEkM1NjgtLhVHTD8BYXQ//EABkBAQEBAQEBAAAAAAAAAAAAAAABAgMEBf/EAC0RAAICAgIBBAEDAwUBAAAAAAABAhEDEiExEwQiQVFxMoHBYZGhFDNDseEF/9oADAMBAAIRAxEAPwC8aKKKAKKKKAKKKKAKKKKAKKKKAKKKKAKKKKAKKKKAKKKKAKKKKAKKV77nWGGd4nViEwNS77+Ix6Vjfn+2wcLIT4DSB/nXnfqsK4ckcvNjXyNlFQV1zLGlqtyQSHA0qOpJ8M+mD8qzrzFB3AnLgIfnn7OPOt+aF1fxf7GvJH7JaioHgfNcFy2hco/grePuxt8Kw8U5wht5zE4Y6QMld8E+GPdj51P9Rj1224J5YVd8DJRSqvP1r/zB66f/ADTNBMHUMpyrAEHzB6VqGaGT9LssZxl0zJRUTzFxxbRFdgW1NpAHzP3VEjn628pf7I/1rM/UY4PWTpkllhF02NlFQHDebrecsqlgQpbDLjIAycV88v8ANkNyQn1JDnCnx9x91F6jG2kpLkLLB1yMNFLnMHNS2syRshYEZYjw8sefjWxxPmKOK2W4X21YgKOmc9fdgA/Knnx8q+uy+SPPPRN0Upjn+28pf7I/1rPwvnCK4nWKNW9oH2m23AzjHuzWV6rE3SkjKzQfCYy0VBSc0QrdfRjkHoW8NR6L/wCa+OM82wW7BCS7Z9oJg6ffv91aefGk230aeWC+RgorV4dfxzoHiYMp+70I8DW1XVNNWjSd9BRRRVKFFFFAFFFFAFFFFAFFFFAFFFFAFFFFAFFfLOBjJAycD1PlVb9p3P5tibW1I74j8Y/Xu89APDWRv6bedSUklbMykoq2PE/HIVnW3D6pm37tPaKj7TY+qvqceFK3OvPa2l3bQIwJ7xTceOlG9kD9LLBvcvrS3yvxBeHcHe+I1XNy7KrNlixyypknfACs3rvVV3czOWd2LOxLMx3JJ6n31ylkdHnnmaSOss17SPzjx2WCGCOPKs6As/jsACo8jnxqF5S5q+juwuDI6vj2izMVxnwJ6HPhvt4+HGfrYQyeN/3NS9RFT1ZaVFYredZFDoQysMgjoRWWvYnZ6AooooAorXub2OMgSSIhPTUwXPuya+PwpB/xov7a/wCtCWbdFan4Uh/40X9tf9a9XiMJ6Sxn3Ov+tLFo2qK8Br2hSEvOW7SWQl41LtudyCfXAP31Dc08tWsNpNIkWGVcg5O248zWxwmUtxa7BJIWKMD0zvj5k1t8/tjh9x+h/mK8kseOUJS1XyeWWkoSlX3/AIPviFrAlgVdcRLHnA69MjH9LNafLHKcUcKmZFeVhltQzjPgAa1uM3GuPh1v/wAdoyw/ooocj54rNxftAtbeRo/bdlODoAwD4jJIqPxbbSrhURzxJ7Trjj+TX43wGKC5tZoho1TqpUdNwTkDw6ffU5ecr2srs7xAs25OSM/I0ptzfHf3NpFFHIpWcOS2Oiq2ehNWLVxQxT2pJq/4Lh8eTbXlWKPH+VLVLaZ0j0sqMwOpuoGfOpflH+RW/wCrX9lZuYlzazj/AJT/ALprX5NP+w236lP2CtRxxjl9qrj+Taio5aS+P5MHPLxraOZFB3CrkdCxxkeoya8j5Os8D8Vnbrqb/WlvtH5mheOS0TU0upR02BBBxk+Pup+slIjQN1CjPvxvUShkyu0nSRmLhkySXDqhNvOCRW1/ZmEaRIXBXJI2X199bHEOExQX9o0ShTIz6gOmy9ceFbPM38t4efDvJB/c/wDFZ+Yh/tVgf+a4+cbH/KubxRW1LqS/gy4pbUumv4JHi/CIrlNMqA+R6Ee40nsB+BsEAkMVHv70r86keLdoVrBI8WJHZDpOkDGfHckdKXpZz+CY2xgS3WQPQylh+ymWWOUnr3Tsxly423ry6djgnJ1ngfif7zf61HcP4ZFb8TCRLgG3LYznB1YPX0pwFKPE308YtdvrQOud/DJ/+++umTFCOrSXaO2SMY00vlHxzLwWO5vYUGQ2kvKR9gHC/wDUTkZ8qmn5ZtSmjuUxjqBv789c1DcI4vGjX13M2EEoiBxviMYAHmSxNasnajajpHMfgo/a1YTwK5Trk5+TDG5Ta5JHka0EJuogSQk+AT5aVI+401Up8g3n0gXU4Uqss2VB67IoP3ipvj63BgcWhQT4GgyfVG4z92cetdsFLGq6/wDTtha8aa6JGvlHB6EH3b1z7zre8VhcRXs8g1DK6H0ow8caMZwfA+Y86eOwn+S3H6/+BK2p26oRy7S1osyiiiuh2CiiigCiiigCiiigCiiigCsdxOqKzuQqqCzE9ABuTRczrGjOxwqgsT5ADJPyqsOaOamvuC3M0a6FM4iABySmtAS3lkH5Go3RiU1E+uT+ZzxLizuSRFDC/wBHjPqyhpP0yDj0DY881HxKdnmleTOtpHLZ89Rz8unwqU5J4q1rfW8i5wXCMB4q5CkfeD8KtDivBeHxcRuZrqJQqwwzKu+HkZ5QxCD67ErGNODkkbb1w5kjy85I/uQ3MHBWPL1pnIeNkcJ4t3hYBQOurEgOPSoPkjkOeeZJLiN4beMh3Mg0FtO+kA74yNydsU88X5gS203nERpkAJtLIEFkGMd42Nu8I21HZASBkk5jO0rmyVbKCA4Se5TXLoP1EO+gHrvnTnxAbzqtLs1KMe38DbazQ8Ysyw2xI6qw30lGIVviuDjyakjhfL0k1y1vkKUJ1t1AAOMjzznaveya8eHh9+6/mNlfIHR1/Z8q0+GcVkglEyMS2faz+cCcsD7/ADr53rXj3g5L8/g45pQbi5L8llX3FoOGxRQ4dsL7KjBJA6sSSAMmt7gHHEu0LIrrg4OoY+RGx+FLfOdgLu2S8i6qmSPNDufipz99Y+zfjB3tm6AF0Px9pfmcj416I55RzrG/0tcHdZGsuvx8D7RXle19A9Qrc2ci23EHWSYyB1XQCjAbZJ6EEdTVD808C+hXUtuSG0EYbGMqwBU488HB9RXUNc+drn5Um/Qj/cFccsVVnm9RFVZLdm3Z3Be25uLkvguVREIXZdiScZ65Hwpk4j2OWbL+JklibwyRIPiCM/I1Jdjn5Mj/AFkv75p3qxhFxXBqGKLirRzlfLf8GuO7EzofrKVJaN189Lbe8EZHyNW32d87DiEbJIAlxGAXUdGHTWvpnYjwOPMVD9uduptIXP1lmwPcytqH90H4Ui9kjsOKQ6ehWQN+jpJ/eC1lXGVHNN48mq6L8hs0R3dVAaQgufE4GB8hXt7aJMhjkUMjdVPQ+NZ60+KcUitozLPIsaD85j8gPEn0FdqVHqpUfb2MZdHKDVGCEP2QcZx8hUQ3JViSSbdSScnJbx+NQR7VLZ2K28F1cEde7i+/c5HxAryPtWtA2ieK5gb/AJkfT1wCTj4VzfjfdHKTxS7oaeH8t2sD64oERwMBgN9+tStavDuIRXEYlhdZEboynI9fj6VtGukUkuDpGMUvafE0YZSrDIIII9D1ry3hVFVEACqAAB4AdBS3xLtB4fDnVcoxG2mPMh/ugitflLn+HiFw8MUUi6ULhn07gEA7AnH1hU2jZN433ySicpWgkMvcqzltepstvnOdzjrU5Sdx/tJsrVzHqaV12KxDUAfIsSFz6Amo2x7XrN2xIk0Q+0VDAe/QSfurKcI9GVLHF0qQ9zWaO6OygtHnQfLIwfur6mtUcozKCUOpSfA4IyPgSPjXlpdpKiyRsrowyrKcgjzzSnxvtNsbdigdpnHURDUAfLUSFz7ia06XZpuK5ZLPyhZMzM1uhZiWJOTkncnr51IPwuErGpjXTGQyLjZSOhA+NJNj2vWbsBIk0Q+0VDAe/SSfup8s7tJUWSNldGGVZTkEVmKh8JGYLG/0pGetdrNDIJSo7xVKhvEAkEj7hWxUbxzjkFnH3lxIsa9BncsfIAbk+6tuvk6Ovk+bnl62kj7p4lMesvp3HtEkltj1yTWmvJViP5tH95/zqBXtTgkJ+j2t3OB1KR7ft/bX1a9q1kX0TLPA3j3kfT36SSPlXNrG+0ji/C+0hzsLGOFBHEgRB0VRgetbNYrW5SRFeNldGGVZTkEeYIrLXRcdHZJJcFR9vPW0/rP4KkOwn+S3H6/+BKj+3nraf1n8FbvYdIFtLlmIAE2SScADu13Jrl/yHmX+8WfRSHxTtXsYmKx95MR4xqNPwZiM+8ZFHCe1exlYLJ3kBO2ZANPxZSce84FdN4/Z38kLqx8orxWBGQcg9CK9rRsKKKKAKKKKAKKKDQCt2hXo/B96iMDIsPtLncK+Rn5avlVNcl8zLa95Bcp3lnOMSr4r4ax8Oo9ARuN2vlbj6XXEr+Cc/i7zVEm/TRqRVHvXJHqPWk7jXJd5bSmIwySDOEeNSyuPA7dD5g155Nv3I8eSTbUkPnCeR7S0vreZp2e3de8t2YqFMg9oKzDY+zll6Z0nrjfb4txRND8YmQNozFw+Nh5nHen1Y5Pog8zWHhgh/BP4P4gWt5NLBTOpVQxLNGVc+ySNtgc+Fec3WxvOBW0sWB3SxsUHjgd2yj1ydvOt9Lg30vb+Sqpp5bqcNKxklldQSfHJAA9BvsKsDtb4FLJfQCBGlZ4AoRBkjQ2CT5L7Y3O1afLHKMtm63t9GUWJh3UOzPNKf92gAJx7Xn5eQzVhcCuRC9y9wQ953QnuNP1Yl9ruoFPkAGPqcsfrCsRja5MQha9xg5F4XFawnh0pDXEkbTTqNwochQpPnjAH6JNJfF+HNbzPE/VTsfMH6p+I/wA6ieReZ3Xiq3ErEm5YpJv9sjR8FIUAeVWP2n2o/ESAe0SybdT0IHzz868nrcani2Xx/wBGMqU8dr4MvA7oR8Idn6YkUZ8SxIA+ZqB5MjMRku2B7qFG3+0xwAo/++VM/AuWGaGMXjFlQZSDoq+rY+s2/jsM1k5+lSKyMa6V1sqqo22BBOAPDA++svFLSOSXGq4/Jpweqm/hGjybzFJc3LiaTGVzHGAAvX2vDJIGPHzp5qkeDFxPF3X19a6fn+zGau6u3/z8sskHt8M36XI5x5CufO1z8qTfoR/uCug6587XPypN+hH+4K9WXo16j9JZnY7+TI/1kv75pynuFQFnZVUdSxAA+JqluSuz76bZrOLqWIlnGlRlRpYjP1h1xSfzTwWaznaC4JYjdWySGU9GGT8CPAg1FNxiuCLLKEFwNXalzWt/LFb2uZEjYkFQT3jkY9kDcgDO/jk+VOfZbyS1mrXFwMTyLgJ17teuCftEgZ8sAedaXYtd2zwsgijS6j+u4UanQ/VbPX0I8wD41Z1WMb9zNY4bPdhVH9uFzIb2OMk92sIZB4ZZmDH37AVeFQPNXKttfqv0hTlMlXU6WUHqM+Xoa1ONqjeWLlGkYOzqGFeH2/cacMgLkdS/5+fUNkfCsfaRwZLmwn1KNcSNJG3ipUE9fIgEH31ocK4pwnhUZhjuUHtFm9sysWwBvpBxsBtgVH8wdplhLbTxRvIzvE6DETAZZSBnIGBUta0zO0dadCd2OcYeK+EGT3c4YFfDUqllb34Uj4jyq93UEEHcEYIrnTsv/Klr+k/+E9dG1MXRPTu4lQdp/I1pa2n0i2QxsrqpUMWVgxx0YnBHpSh2fWE9xctBbyd13kZEsg6rHlS2n+kTpHxNWt2y/kx/1kf7wpF7EP5fJ/7dv346zJLejlOK8qSLI4b2ecPhQL9GSTzaUayfnsPgAKQe1PkWG1jF1ajQmoLJHnIGr6rLncb7EdNxjFXRSV2w/kuX9OL/ABFrc4rU7ZIR0fBVXJIursnh0MxjhkJkl9FGz49DkZUdTjO2c3Bwzs84fCgX6Okh8WlGtj677D3AAVWHYt+Uv6iT96Or5qY0mrZnBFONsprtT5EhtovpVquhQwWSPJI9o4DLnpvgEdN/Svew7jDCWW1JyjL3qDyYEBse8EH4etOfa3+S5/fH/iLVbdi/5S/qZP2pWWqmqMSWuVUX1XPfa3cyPxKVXJxGqrGPJSoYkD1Yn349K6EpZ5s5Ns70iS4BVkGO8VtB09cHOxHv6ZNdJxbR2ywco0iU5dghS2hFtp7rQpQr0II6+pPUmlTtj4PHLYtPpHewlSreOCwVlz5YOceYFbFjzLwrhsIt47lNKZ2UtKck5bJUHfNLvPPaHZXVlNBA0jO4XH4tgNmU7k9OlSTWtEnKOlM0Ow/jLCaW1JyjIZEH2WBAbHvDA/8AT61c1UJ2M/lIfqZP2pV90xP2jA/YVH289bT+s/gqD7OOW5eIRyRPK0dmsgaRU2aR9IwufsgAHfz89xOdvPW0/rP4K3+wn+S3H6/+BKw1czlV5qY0QchcOVNH0SIjGMsNTf2jvn41U/ahyclhIjwZ7mXICk50MNyMncgjcZ6YNX7VX9u/8ntv1rfuGt5IrU6ZoR06NnsT4w0trJA5z3DDRnwRhsvuBDY9MVY9VF2C/WvPdF/8lW7Vx/pNYXcEFFFFbOoUUUUAV4a9qD52vZILGeaI4eNNYPuIJHxGR8aEbpHOfEY3huZRkq8czYI2IKuSCPuNWnZ823N5Zme0k03luv4+AqGWVftqvUHqdseIPhS/zbwxeJJ+EbAamIH0qAbujAY146nYY264BHjUN2aXTx8TtwpxqYo4O2VKkkHPjkDHqK8ytOjxRuMq+GTsPa5Oy6bi3t5o2GGAyuQevXUOnpUo8ii0hns2P4Oa5ieeF92tisqs2CDtHqwWByB1GxrV547M5O/Z7AK6vlzDqVWTJ3K5IBQn5VL8m8vXtjayxzWyTRTEmSJZB3igqFOM+w2R4ah06mtra6ZtKd1Ik+OcYQTXN2+GisF0Qr4NO6gs3vAZEB8NT0g9mnGC97NFcMT9ORkdj9vBK/cWAHuFb9jad/wa5tIVcT285kaJhiQrqypI6k6fvWk3lC1klvbZYQS4lRvcFYFifIAA1mTdozKT2RNcE5IuU4nHbOuO7ZZWfwMats4PqRjHXJ9Ks/meymvblEhOlIPrSHYBzg7EdWAA6dM1tXEg/DC9AEsWLnPQNKNOfAfVY/Oqs7ROc3uJngt5dNrGdI7tsd4fzmJHUZJAHTqd81nLji46vqzUoxjFr+pZw4ekX+84nIH9ZUUf2WzUbd8oSXJ7xbxZh01N7WPTKkiq87P+Q3v3EkgKWyn2nxgyH7K+nm3y36Mfa5ci0jgsrQCGEqzyJH7ORkBdWN8Hc79axLBjlH3Lj8sjScLkuPyyaspeHcMYyT3aSTAbKntFc7HCrk56jJ+6p/kXmZuICebRoiWQJED1wFBZiQcZJPQdMVQ3LvL897II7aMn7T4wqjzJ6fDqa6E5VtILVBZQtqaBFMh9XJOW/pMQTjyx6V1wRUVUVSNYX9KkT1c+drn5Um/Qj/cFXdxjmS1tSFuJ442I1BWO5HTOBvXP3PXGUvL6WePPdnSq5GCQqgZx4ZIJx7q3laqi+oktaLf7HPyZH+sl/fNZO0/lb6bbaoxmeHLR+bD86P4429QKWOynnO1gtfo9xIImV2Kls4YMc9cYBBJGD6ValpcpKiyRsHRhlWU5BB6EGrGnGjcKnCjmLl7jMlncRzx/WQ7r01KdmQ+8fIgHwrpbg3FI7qFJoWyjjI9PMHyIOxHpVSdq/JDRO15boTE5zMqj6jeL4H5p8fI79Dsv9n3OrcPkIYF7eQ5dR1U/bX1x1Hj8KxF6OmcYSeOWsujocmueOfedZr6V1VmW2ViEjXbWBtqb7RPUDoNvHert4NzNaXuVt5ldiuSm6sB0JKkA+IrnLjXC3tZ5IJAQ0bEe8fmsPQjBq5Xxwb9RJ0q6Ll5P7MbaGJHukE0xAJDboufzQvQ48zn4Ux80W0UHD7rQiRqIJB7KhfzCB0HrUJwDtNsnt0M8vdSgAOhVjuBuQQDkHqKW+Z+ZpuMk2fDo3MQ9uWRhp1Bd1X0BIGAdycbAA1bilwa2go+0Uey/8qWv6T/4T10bXMvJXE0tb63mlyERzr26BlZCcddtWT7q6TtryORdUbq6/aVgR8xTF0Z9M/a0J3bL+TH/AFkf7wpF7EP5fJ+ob9+OmLtb5mtZbLuIpkkkaRThGDYCnJJI2Hl60m9lHGYbW+LTuER4mQMegOpSMnwHsnf3VmTW6MzkvKmdBUldsP5Ll/Ti/wARabLDiEU664ZEkXONSMGGfLIqve1rmW1ksXgjnjklZ09lGDY0sCxOOnTx8a6TftZ3yNaMUexb8pf1En70dXzXPPZXxWG2vw87hEaJ0DHoCSpGT4D2Tv7qv2xv4p01wyJImcakYMMjqMis4nwY9O1rQr9rf5Ln98f+ItVt2L/lL+ok/alOPatzRavYyQRzRySuyAKjBsaWDMTjoMDx8aQOy/i8VrfrJOwRGjZNR6AnSRnyHs4zWZNbo55GvKjoK7uFjR5HOFRSzH0AyfuFc58y8zXPFJwCSEZwsUIOFGogLnzbcZJ+FX3dSRX1rMkEqOsiPHqRgwBZSPD3iua07y2nGpdMsMgJU+DIwOPdkfKrlfRfUSfH0Xry12aWdsimWMTy4GppN1z/AEV+qB78n1r77Too4uFXAVVQHQAFAG5kXA2os+07h7RB3m7tsZaMo5YHxGykH3ikXm7jlxxlZBaROLS2DSMxG7sBt08cZwvXxONqrcUqRqUoKNRNHsZ/KQ/UyftSr7rnXsv4tHbcQjeVgqMrR6j0BbGkn0yMZ9a6Bk4hEsZlMiCMdX1DSPDrnHWmL9I9O1qVX289bT+s/gqR7Cf5Lcfr/wCBKW+2Pj8FzLAlvIsgjVyzKcjLacDPQn2T06bVvdjfMdtbxzxTyrEzSB1LnSCNIU4J2yCOnrWbXkMKS81lxVV/bv8Aye2/Wt+4aso3ad33mte706teRp04zqz0xjxqoe2XmG2uEgiglWVlcuxQ6gBpwBkbZ36eldMj9p2zNaMz9gv1rz3Rf/JVu1R/Y3x63tZbhbiRY+8VNLMcL7JbIz0B9oYz13q6rS6SVA8bK6N0ZSCD8RUxv2kwNaIzUUUV0OwUUUUAVhvLdZY3jYZV1Kn3EYNZqKA5fv7Wfh108Yd45YmwHUlSR1VvUEY26dafuUObDxANY3gUSyDMVwihW1p7SE+GsEAgjyxiprtMt7OSZI74GDUv4i7UEgEfWjceW4I8ME7jxi+WuRuHRN31xew3Cj6oDKi58zhySfjXBRalweNQcZUuia4ravxK1eM/iuJWh/NJU6sdVIOe6lAyD548VqsbTnniMLY+kyEqSCsgD7jYg6hnI99WV+B7UTd/wm7jW6AxoabvUkXb8WQWLAHAwR0PhURxrleDikjvCfol+v8Av7eXxP2tuoP21yD4jNWSb5Rqak+V2ffL/H04u2lv9l4jGpaGeLowGMqQeq9MxnIxuD5fMHMyQ39vJcLHbzqZYL0DZSNIdJRturMBj34r45W7M722mE/fQRyR5MYAaQMSMEN9XCkbZGTvSr2i8RFxeq00LQyoqx3CbHdTklSPrKVOx28KltK2Zbko2+x0itopmn4txF2S1kwsMBziRF2jLqPrajlgnTfJqK412gcPkZWThiSMmArShE2HTZQ23oamuP8ABbvjFrG0Ijt4E9q3hfOqQAaVZiNk9nOlcHY7mlfh/IItx3/FpEggU/7sNqeQ/ZGnz8hkn0qu/gstukv3G/lnjc7QNxG7GEx3dpaxDSGzsMD85mPsgnoASMA1m4xxpOE2/eXCie9uiWcZ2J+zkjaJAQoGN/iTWN7L6W0Vxeymxtoxm2tw4icDGBI56qSuQFHQePWsPHuTuGXaqYbtI5FG8nfd7qH9LW+T781rmuDXNcCNxDtHvpBojZIFOwWBNJ8sAnJz7qtjsz5ee0tczZ7+Zu8lyckZ+qpJ3JA6+pNJXCbPh3D5EEMg4hfOwWFR9RWOwJxlVx1JJJA6CrhTOBnGfHHn41IL5ZcMXdtkLx3lK0vHV7iIOyjSDqZduuPZIzv+2tAdnPDf/Sr/AGn/AO6muiumqOzhF/ApP2bcNP8ANgPc7j+KmWxs0hjSKJQqIAqqPADoK2KKJJFUUukeEUu3nIvD5WLvax6j1Kgpn1wpAzTHRRpMNJ9kFwPlC0s5DJbwhHZdJOpm2zkgZJxkgfIV9cx8q2t8ALiMFhsrg6WHoGG+PQ7VN0UpdE1VVQh2nZNYIcsJpPR5Nv7oWnLh3DordBHDGkaD81QAPft1PrW1WCS8jV1jZ1DvkqhYBmx1wOpxRJIKMY9IWOP9nNlduZGRo3Y5Zom06j5kEFc+uM1Kct8r29jE0UCnS5y5Y6ixxjf4eAqaopquwoRTuhSTs24aP5sPi7/91fTdnHDT/NVHuZ/+6muipqvoaR+iN4FwOCzjMVumhCxYjJOSepyST0AHwqG//XPDdRY2wJJJOXfG5z01U10VaQ1X0KjdnHDT/NVHuZx/FU1wTgkFnH3VumhNRYjJOSepyST5fKpGilJBRS6Qpjs34bkn6MNyTjW+N/TVXrdnPDT/ADVfgz/91NdFTVfQ0j9EZwHgEFkjJbR6FZtRGScnYZyST0AFaHMnJdpfHVNHiTp3iHS2PIkbH4g0xUVaXRdVVCNYdlXD4zllklx4SPkfJQoPxpytLRIkCRoqINgqgKB8BWeiiil0RRUekJXFuzCwncvoeIk5YRMFU+exBA+GKmLXlG0S0NmI8wNuykkknOdWc5zkA7dMCp2imqGkV8CmvZxw0fzZT72c/wAVeSdm3DT/ADYD3O4/iptoqar6JpH6NE8Jh+j/AEbQO50d3o8NOMY8+lQMfZvw0fzYH3u5/ipsoq0iuKfaFN+zjhp/myj3M4/ipg4TwyK2iWGBQkafVUZPUknc7kkknPrW5RRJIKKXSCiiiqaCiiigCiiigIPnHl1L+2eFtm+tG32XH1T7vAjyJrnDivC5LaVoZ00SKdx5+TA+KnwNdV1D8xctW18oW4jDY+qw2Zfcw3+HSuc4bHHLi35XZzFirL5Wmm4lad0bdpriA4iuzL3RjBxpGse2WHkAcjGanT2NW+rP0ifT5exn56f8qfeB8Ghs4hDAmlBv5kk9SSdyT51iGNp8nLHhknyJscXHLOPUXt71VGSmCsmB5NgZPvBNVhz7x2K/uVnjRkzGqyKwwQyk6h67HGfSukK5o59dDxC7MWNPeHp0zgBv72auRUi51rHstLhfMV/xAEcOiit7ZfYE04LE4GPZVdtviK0vwNdWLSXd5CvEJFBZZu8OY9vCJhpAHUld/SnjkpozYWvdY0dymMeePa+OrOfWpplyMHpW9bR0ULSbZynxG+kuJGlmYvIxyWP7B5DyFaxQeX3VePFuyK0lcvFJJACc6FwyjzwDuPdnA8qluWezuzsmEgVpZR0eXB0+4ABR78Zrl4pWcPBNvkheyjkc2w+lXC4mcYjQ/wD81PUn+mfuG3nVk0UV3SSVI9cIqKpCd2hcyy23cW9rj6TcvoQtuEGQC+PE5Ix8T4YrW4/y8LaylmNzetOiFhKJpSS/5v4tTo0lsDGnAHzqL7Tm+j8Q4deOPxKNpY+W+f3ST/01ZiMCAQQQdwRvms9tmF7pNMWOWuOunDYrjiLd2+MMWGkn2iE9kDOphjYDOT0qSsuZIJJRDl0lZSypLG8RYDqV1qM/DcVAdoPF7UwRIwadpJwsIhkCnvUbH1+i6W2PXr0qL5ilnPEuFfSBCj95IQsbM5A0gHLMq5Hw86bUNq4/A23/ADhZwziCSZVl8QQcLhS2ScYAwPE1htOeLGR2QThGVS57xWi9kblhrAyMVA86xg8Y4SCARmXqM9ACPkd6857gVuK8J1KDl3zkA5xpI+R3FRyYc5c/kY+Gc42lxN3Ecp70jIV0eMsOuV1qM7AnbyNe3/ONnDN3EkyrL4jB22J3OMDYbb7kgVAc/IBxDhLAe137DPjjC7e6jmxR+GuFbDpP9yZH31XJhya/uMPDObbWeXuEkIl6hJEeJiPMB1BPw8qiuJHhr8UgMjE3y+wijXgbMwzgadgWxnzqK7XY8Nw+SP8AlAuVWMjqRsSPdnT8/Ws/N35a4V7pv3ajZHJ9P7QxX3N9nDOIJJlWTfIIOFAUtlmxpAwPE+VecM5wtLibuI5T3uMhXR4yw811qM/DyNLfOMYbjXCgwBGJTgjPQZHyIzX3z6g/CXCWxv3zDPjj2dvdV2ZXJ8/kbOKcdht2RJGJkfOiNFaR2x1IVATgefStG35ztZJBEhlaTUFZO5lyhJwNeU9gepxUJxANFxrvola4JtgksaY1RAtlHyxCkMVPs5z1ODW7y/wmZuIXF9KhhWRFiSIlSxC49t9JIB22GTsaW7Ls7Ge+te9jZCzpqGNSMVYeoI6Gq35C5luEvGs7uRpI5O8+jyPgse7kdCpIG+Qje4j1q0KqPjnDHPDVu4dprO7uJFP9H6RJrHuGA3uB86T45JktNNDf2lcXkgtCsDFZpNWlhsVVFLyv6YVce9hX12bq7WUU8s0srzKGbvGyF3OyjG3/AIpeur0X9tfX2CI1tGghB8ymudv7elP6s+dZbeWReWg0WQ4tuo6gavaP9nNS+b/oTb3X/QZpuc7NdR7xiiNpeVY5GjU+RkVSg9d9vGtzivMVvbIkk0mmN/quFZl3xgllBAByME9ai+TIYvwRbrhe7NuNfTByv4zPx1ZqD7LrP6TwhoZsmJ2lRM/YPTGfJtWPdVtmtmO3EuMwwQ99I34rY61VnGCMhvYB9nHj0rBHzHbG3NyZNEI6vIrRjwxgOATnIxjr4VXnKt48tsvCZT+NjuDDKP8AkJ7bn9E47r3OKku1R2FxwxQVSIz7ll1IHBTu9SgjIALbZFTbiyeTixtsOaLeWVYgzpIwLIssckRcDqV1qNXwrFdc52UcxgedRINWoEHC6QScnGM7bDxqK4xy1PNLbzXV7Eq28quuiDuyTkezqaVuuwx6+NanHoweP2GQD+IkO48QHwfeKtsOUkTlnzxYyGRROFMY1MJFaM423AcAnqOnmKz8I5ttbmUwxSHvQM6HR4yR5gOoyPdS1zJAp49w/Kg/ipDuPFQ5U/A9K95sQDjfC2A3ImBPmApwPvPzNTZjeX+Ru4rxyG3KrIx1vnRGitI7Y6kKgLYHnjFfHDuYbedJHjk2iz3oZWRkwMkMrAMNgeopFsu/fj16FljjkESiMyxmT8X7JIUB1xucnrTJwLl1oL6a5muUklnQAxpGIhhNI1Y1sTjYZ/petVSbKpNsyxc+2LKzLNq0tpwqOWJxn2VC6mA8SBgVIcK5jt7mFp4JNcaZ1YVtQwMkFcas48Mb0rdmkS/SeKHSM/SiM43x7Rx7s74o5AULxHiyrsvfIcDpk680UnwRSfBucsc9JdTTIyuoE/dwjuZM40jJcgEKS+rZsYGM050g9ln1+Jf++kp+qxdo1jbcbYUUUVo2FFFFAFFFFAFFFFAFFFFAafFbRpYmjSVoSwxrQAsPPGoEZ9arw9jNv/6mf5J/pVn0VlxT7MShGXYucocqDh6skc8rxtuEfSQp8SMDIz4jpTHRRVSo0kkqQUUUVShRRRQGnxXhsVzG0U6B0bqp+4+YI8xUBackLEndR3d6sPTuhKMAfZDaNYHuYU10VGkRxTF/ivJtpPbx25jKJEcxd2dJQ+YPn55zk79a1bjkK2fQxafvkYOLgylpcjoNTZGn+jjFNVFNUTSP0LnE+TYZ51uJJLjvE/3ZWUro2wdIA2z4+de8X5PhuZknkkuO8j/3ZWUroOBkqANicb+dMVFNUNULvGOUIbmVJZZLjXHgx6ZSoQ7bgAbE4GTSbz3eWx4pw+KS4CiIOJXEmloyVBjLMD7LZAO/nvsatSvgxjyHyqONklC+iFs+WYhMtxI8txKgxG8zBtAPXSFVVBPnjPrWLivJ0NxcLcPJcCRPqFZSoTbB0jG2fHzpioq0i6oXOJ8nQzzrcPJcd6n1CspGjbB0jG2fHzzXvGeT4bmVJpZLjXHgx6ZSoQ7bgDoTgZNMVFNUNUVTxS3gn4tLFfEW6pEgilMrxPNjG+vUEbGW2xn5Gvqx4eIeJWy8MuppoyWNypl76NFHTLdAxzsDvkA1Z89ujjDqrDyYA/tr6iiVRhVCjyAwPurOhnxmO9tu8Rk1OmoY1I2lh7iOhqK4JytDao8aNK0cgOpJJC6+1ksQD0Jyc+dTlFao3SF2Xk63NolmDKkCAjSkhXVnJOoj62SSd62eX+XIrOMxRNK0Z/MkcuF65AB6A53FTNFKQ1XYsf8A4RAEaJJJ0t3JLW6SYjOTkgba1U+KqwHXamG0tkiRY41CooAVQMAAdBWailIJJdEVacvwx3Ut2qnvZlVXPhhfIY2JwM+ekVl43waG7iMNwgdD4dCD4EEbg+oqQopSFLoXeH8oxRlC8txOIyDGk0pdUI+qQuACR4Fs48K8vOToZbkXTSXAmXOlhKRpBzlQMYC7nb1pjopSJqhd4hyfDNcLctJcCVfqFZSAg8QoxsDvketecU5OhnuFuHkuBKn1CspUJ56RjbPj50x0U1Q1RBcd5UgunSV9aTR7JNE5RwPLI6jc9R4nzrLw/l2OLWQ8zyyLpaZ3LSY8AD0UDrhQBnepiilIuqF7gvKENq8jwyT5lyX1SlgxP55yPrb9a84LyhDazNPHJOXfeTVKWDnfBYHqRk4piopSJqhdTk+Jbh54pJ4u8YPJHHJpR2G+SMZ3PXBGaYqKKJUVJLoKKKKpQooooAooooAooooAooooAooooAooooAooooAooooAooooAooooAooooAooooAooooAooooAooooAooooAooooAooooAooooAooooAooooAooooAooooAooooAooooAooooD/2Q=="/>
          <p:cNvSpPr>
            <a:spLocks noChangeAspect="1" noChangeArrowheads="1"/>
          </p:cNvSpPr>
          <p:nvPr/>
        </p:nvSpPr>
        <p:spPr bwMode="auto">
          <a:xfrm>
            <a:off x="155575" y="-876300"/>
            <a:ext cx="53721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data:image/jpeg;base64,/9j/4AAQSkZJRgABAQAAAQABAAD/2wCEAAkGBxQSEhUUEhQVFhUXGBwZGBgYGBsYIBwgHh0bHRkaJCAcHCggIB0nHBkaIjEiJSkrLi4uGB8zODMsNyguLisBCgoKDg0OGxAQGy0mICYsMDI0LSwvLCwsNCwsLDUsLCwsLCwsLCwsLCwsLCwsLCwsLCwsLCwsLCwsLCwsLCwsLP/AABEIAIMBgQMBIgACEQEDEQH/xAAcAAACAgMBAQAAAAAAAAAAAAAABgUHAwQIAQL/xABLEAACAQMCAwUEBAkJBwQDAAABAgMABBESIQUGMQcTQVFhInGBkRQyUqEVIzVCcnOxssI0RGKDkqKzwdEkM1NjgtLhVHTD8BYXQ//EABkBAQEBAQEBAAAAAAAAAAAAAAABAgMEBf/EAC0RAAICAgIBBAEDAwUBAAAAAAABAhEDEiExEwQiQVFxMoHBYZGhFDNDseEF/9oADAMBAAIRAxEAPwC8aKKKAKKKKAKKKKAKKKKAKKKKAKKKKAKKKKAKKKKAKKKKAKKKKAKKV77nWGGd4nViEwNS77+Ix6Vjfn+2wcLIT4DSB/nXnfqsK4ckcvNjXyNlFQV1zLGlqtyQSHA0qOpJ8M+mD8qzrzFB3AnLgIfnn7OPOt+aF1fxf7GvJH7JaioHgfNcFy2hco/grePuxt8Kw8U5wht5zE4Y6QMld8E+GPdj51P9Rj1224J5YVd8DJRSqvP1r/zB66f/ADTNBMHUMpyrAEHzB6VqGaGT9LssZxl0zJRUTzFxxbRFdgW1NpAHzP3VEjn628pf7I/1rM/UY4PWTpkllhF02NlFQHDebrecsqlgQpbDLjIAycV88v8ANkNyQn1JDnCnx9x91F6jG2kpLkLLB1yMNFLnMHNS2syRshYEZYjw8sefjWxxPmKOK2W4X21YgKOmc9fdgA/Knnx8q+uy+SPPPRN0Upjn+28pf7I/1rPwvnCK4nWKNW9oH2m23AzjHuzWV6rE3SkjKzQfCYy0VBSc0QrdfRjkHoW8NR6L/wCa+OM82wW7BCS7Z9oJg6ffv91aefGk230aeWC+RgorV4dfxzoHiYMp+70I8DW1XVNNWjSd9BRRRVKFFFFAFFFFAFFFFAFFFFAFFFFAFFFFAFFfLOBjJAycD1PlVb9p3P5tibW1I74j8Y/Xu89APDWRv6bedSUklbMykoq2PE/HIVnW3D6pm37tPaKj7TY+qvqceFK3OvPa2l3bQIwJ7xTceOlG9kD9LLBvcvrS3yvxBeHcHe+I1XNy7KrNlixyypknfACs3rvVV3czOWd2LOxLMx3JJ6n31ylkdHnnmaSOss17SPzjx2WCGCOPKs6As/jsACo8jnxqF5S5q+juwuDI6vj2izMVxnwJ6HPhvt4+HGfrYQyeN/3NS9RFT1ZaVFYredZFDoQysMgjoRWWvYnZ6AooooAorXub2OMgSSIhPTUwXPuya+PwpB/xov7a/wCtCWbdFan4Uh/40X9tf9a9XiMJ6Sxn3Ov+tLFo2qK8Br2hSEvOW7SWQl41LtudyCfXAP31Dc08tWsNpNIkWGVcg5O248zWxwmUtxa7BJIWKMD0zvj5k1t8/tjh9x+h/mK8kseOUJS1XyeWWkoSlX3/AIPviFrAlgVdcRLHnA69MjH9LNafLHKcUcKmZFeVhltQzjPgAa1uM3GuPh1v/wAdoyw/ooocj54rNxftAtbeRo/bdlODoAwD4jJIqPxbbSrhURzxJ7Trjj+TX43wGKC5tZoho1TqpUdNwTkDw6ffU5ecr2srs7xAs25OSM/I0ptzfHf3NpFFHIpWcOS2Oiq2ehNWLVxQxT2pJq/4Lh8eTbXlWKPH+VLVLaZ0j0sqMwOpuoGfOpflH+RW/wCrX9lZuYlzazj/AJT/ALprX5NP+w236lP2CtRxxjl9qrj+Taio5aS+P5MHPLxraOZFB3CrkdCxxkeoya8j5Os8D8Vnbrqb/WlvtH5mheOS0TU0upR02BBBxk+Pup+slIjQN1CjPvxvUShkyu0nSRmLhkySXDqhNvOCRW1/ZmEaRIXBXJI2X199bHEOExQX9o0ShTIz6gOmy9ceFbPM38t4efDvJB/c/wDFZ+Yh/tVgf+a4+cbH/KubxRW1LqS/gy4pbUumv4JHi/CIrlNMqA+R6Ee40nsB+BsEAkMVHv70r86keLdoVrBI8WJHZDpOkDGfHckdKXpZz+CY2xgS3WQPQylh+ymWWOUnr3Tsxly423ry6djgnJ1ngfif7zf61HcP4ZFb8TCRLgG3LYznB1YPX0pwFKPE308YtdvrQOud/DJ/+++umTFCOrSXaO2SMY00vlHxzLwWO5vYUGQ2kvKR9gHC/wDUTkZ8qmn5ZtSmjuUxjqBv789c1DcI4vGjX13M2EEoiBxviMYAHmSxNasnajajpHMfgo/a1YTwK5Trk5+TDG5Ta5JHka0EJuogSQk+AT5aVI+401Up8g3n0gXU4Uqss2VB67IoP3ipvj63BgcWhQT4GgyfVG4z92cetdsFLGq6/wDTtha8aa6JGvlHB6EH3b1z7zre8VhcRXs8g1DK6H0ow8caMZwfA+Y86eOwn+S3H6/+BK2p26oRy7S1osyiiiuh2CiiigCiiigCiiigCiiigCsdxOqKzuQqqCzE9ABuTRczrGjOxwqgsT5ADJPyqsOaOamvuC3M0a6FM4iABySmtAS3lkH5Go3RiU1E+uT+ZzxLizuSRFDC/wBHjPqyhpP0yDj0DY881HxKdnmleTOtpHLZ89Rz8unwqU5J4q1rfW8i5wXCMB4q5CkfeD8KtDivBeHxcRuZrqJQqwwzKu+HkZ5QxCD67ErGNODkkbb1w5kjy85I/uQ3MHBWPL1pnIeNkcJ4t3hYBQOurEgOPSoPkjkOeeZJLiN4beMh3Mg0FtO+kA74yNydsU88X5gS203nERpkAJtLIEFkGMd42Nu8I21HZASBkk5jO0rmyVbKCA4Se5TXLoP1EO+gHrvnTnxAbzqtLs1KMe38DbazQ8Ysyw2xI6qw30lGIVviuDjyakjhfL0k1y1vkKUJ1t1AAOMjzznaveya8eHh9+6/mNlfIHR1/Z8q0+GcVkglEyMS2faz+cCcsD7/ADr53rXj3g5L8/g45pQbi5L8llX3FoOGxRQ4dsL7KjBJA6sSSAMmt7gHHEu0LIrrg4OoY+RGx+FLfOdgLu2S8i6qmSPNDufipz99Y+zfjB3tm6AF0Px9pfmcj416I55RzrG/0tcHdZGsuvx8D7RXle19A9Qrc2ci23EHWSYyB1XQCjAbZJ6EEdTVD808C+hXUtuSG0EYbGMqwBU488HB9RXUNc+drn5Um/Qj/cFccsVVnm9RFVZLdm3Z3Be25uLkvguVREIXZdiScZ65Hwpk4j2OWbL+JklibwyRIPiCM/I1Jdjn5Mj/AFkv75p3qxhFxXBqGKLirRzlfLf8GuO7EzofrKVJaN189Lbe8EZHyNW32d87DiEbJIAlxGAXUdGHTWvpnYjwOPMVD9uduptIXP1lmwPcytqH90H4Ui9kjsOKQ6ehWQN+jpJ/eC1lXGVHNN48mq6L8hs0R3dVAaQgufE4GB8hXt7aJMhjkUMjdVPQ+NZ60+KcUitozLPIsaD85j8gPEn0FdqVHqpUfb2MZdHKDVGCEP2QcZx8hUQ3JViSSbdSScnJbx+NQR7VLZ2K28F1cEde7i+/c5HxAryPtWtA2ieK5gb/AJkfT1wCTj4VzfjfdHKTxS7oaeH8t2sD64oERwMBgN9+tStavDuIRXEYlhdZEboynI9fj6VtGukUkuDpGMUvafE0YZSrDIIII9D1ry3hVFVEACqAAB4AdBS3xLtB4fDnVcoxG2mPMh/ugitflLn+HiFw8MUUi6ULhn07gEA7AnH1hU2jZN433ySicpWgkMvcqzltepstvnOdzjrU5Sdx/tJsrVzHqaV12KxDUAfIsSFz6Amo2x7XrN2xIk0Q+0VDAe/QSfurKcI9GVLHF0qQ9zWaO6OygtHnQfLIwfur6mtUcozKCUOpSfA4IyPgSPjXlpdpKiyRsrowyrKcgjzzSnxvtNsbdigdpnHURDUAfLUSFz7ia06XZpuK5ZLPyhZMzM1uhZiWJOTkncnr51IPwuErGpjXTGQyLjZSOhA+NJNj2vWbsBIk0Q+0VDAe/SSfup8s7tJUWSNldGGVZTkEVmKh8JGYLG/0pGetdrNDIJSo7xVKhvEAkEj7hWxUbxzjkFnH3lxIsa9BncsfIAbk+6tuvk6Ovk+bnl62kj7p4lMesvp3HtEkltj1yTWmvJViP5tH95/zqBXtTgkJ+j2t3OB1KR7ft/bX1a9q1kX0TLPA3j3kfT36SSPlXNrG+0ji/C+0hzsLGOFBHEgRB0VRgetbNYrW5SRFeNldGGVZTkEeYIrLXRcdHZJJcFR9vPW0/rP4KkOwn+S3H6/+BKj+3nraf1n8FbvYdIFtLlmIAE2SScADu13Jrl/yHmX+8WfRSHxTtXsYmKx95MR4xqNPwZiM+8ZFHCe1exlYLJ3kBO2ZANPxZSce84FdN4/Z38kLqx8orxWBGQcg9CK9rRsKKKKAKKKKAKKKDQCt2hXo/B96iMDIsPtLncK+Rn5avlVNcl8zLa95Bcp3lnOMSr4r4ax8Oo9ARuN2vlbj6XXEr+Cc/i7zVEm/TRqRVHvXJHqPWk7jXJd5bSmIwySDOEeNSyuPA7dD5g155Nv3I8eSTbUkPnCeR7S0vreZp2e3de8t2YqFMg9oKzDY+zll6Z0nrjfb4txRND8YmQNozFw+Nh5nHen1Y5Pog8zWHhgh/BP4P4gWt5NLBTOpVQxLNGVc+ySNtgc+Fec3WxvOBW0sWB3SxsUHjgd2yj1ydvOt9Lg30vb+Sqpp5bqcNKxklldQSfHJAA9BvsKsDtb4FLJfQCBGlZ4AoRBkjQ2CT5L7Y3O1afLHKMtm63t9GUWJh3UOzPNKf92gAJx7Xn5eQzVhcCuRC9y9wQ953QnuNP1Yl9ruoFPkAGPqcsfrCsRja5MQha9xg5F4XFawnh0pDXEkbTTqNwochQpPnjAH6JNJfF+HNbzPE/VTsfMH6p+I/wA6ieReZ3Xiq3ErEm5YpJv9sjR8FIUAeVWP2n2o/ESAe0SybdT0IHzz868nrcani2Xx/wBGMqU8dr4MvA7oR8Idn6YkUZ8SxIA+ZqB5MjMRku2B7qFG3+0xwAo/++VM/AuWGaGMXjFlQZSDoq+rY+s2/jsM1k5+lSKyMa6V1sqqo22BBOAPDA++svFLSOSXGq4/Jpweqm/hGjybzFJc3LiaTGVzHGAAvX2vDJIGPHzp5qkeDFxPF3X19a6fn+zGau6u3/z8sskHt8M36XI5x5CufO1z8qTfoR/uCug6587XPypN+hH+4K9WXo16j9JZnY7+TI/1kv75pynuFQFnZVUdSxAA+JqluSuz76bZrOLqWIlnGlRlRpYjP1h1xSfzTwWaznaC4JYjdWySGU9GGT8CPAg1FNxiuCLLKEFwNXalzWt/LFb2uZEjYkFQT3jkY9kDcgDO/jk+VOfZbyS1mrXFwMTyLgJ17teuCftEgZ8sAedaXYtd2zwsgijS6j+u4UanQ/VbPX0I8wD41Z1WMb9zNY4bPdhVH9uFzIb2OMk92sIZB4ZZmDH37AVeFQPNXKttfqv0hTlMlXU6WUHqM+Xoa1ONqjeWLlGkYOzqGFeH2/cacMgLkdS/5+fUNkfCsfaRwZLmwn1KNcSNJG3ipUE9fIgEH31ocK4pwnhUZhjuUHtFm9sysWwBvpBxsBtgVH8wdplhLbTxRvIzvE6DETAZZSBnIGBUta0zO0dadCd2OcYeK+EGT3c4YFfDUqllb34Uj4jyq93UEEHcEYIrnTsv/Klr+k/+E9dG1MXRPTu4lQdp/I1pa2n0i2QxsrqpUMWVgxx0YnBHpSh2fWE9xctBbyd13kZEsg6rHlS2n+kTpHxNWt2y/kx/1kf7wpF7EP5fJ/7dv346zJLejlOK8qSLI4b2ecPhQL9GSTzaUayfnsPgAKQe1PkWG1jF1ajQmoLJHnIGr6rLncb7EdNxjFXRSV2w/kuX9OL/ABFrc4rU7ZIR0fBVXJIursnh0MxjhkJkl9FGz49DkZUdTjO2c3Bwzs84fCgX6Okh8WlGtj677D3AAVWHYt+Uv6iT96Or5qY0mrZnBFONsprtT5EhtovpVquhQwWSPJI9o4DLnpvgEdN/Svew7jDCWW1JyjL3qDyYEBse8EH4etOfa3+S5/fH/iLVbdi/5S/qZP2pWWqmqMSWuVUX1XPfa3cyPxKVXJxGqrGPJSoYkD1Yn349K6EpZ5s5Ns70iS4BVkGO8VtB09cHOxHv6ZNdJxbR2ywco0iU5dghS2hFtp7rQpQr0II6+pPUmlTtj4PHLYtPpHewlSreOCwVlz5YOceYFbFjzLwrhsIt47lNKZ2UtKck5bJUHfNLvPPaHZXVlNBA0jO4XH4tgNmU7k9OlSTWtEnKOlM0Ow/jLCaW1JyjIZEH2WBAbHvDA/8AT61c1UJ2M/lIfqZP2pV90xP2jA/YVH289bT+s/gqD7OOW5eIRyRPK0dmsgaRU2aR9IwufsgAHfz89xOdvPW0/rP4K3+wn+S3H6/+BKw1czlV5qY0QchcOVNH0SIjGMsNTf2jvn41U/ahyclhIjwZ7mXICk50MNyMncgjcZ6YNX7VX9u/8ntv1rfuGt5IrU6ZoR06NnsT4w0trJA5z3DDRnwRhsvuBDY9MVY9VF2C/WvPdF/8lW7Vx/pNYXcEFFFFbOoUUUUAV4a9qD52vZILGeaI4eNNYPuIJHxGR8aEbpHOfEY3huZRkq8czYI2IKuSCPuNWnZ823N5Zme0k03luv4+AqGWVftqvUHqdseIPhS/zbwxeJJ+EbAamIH0qAbujAY146nYY264BHjUN2aXTx8TtwpxqYo4O2VKkkHPjkDHqK8ytOjxRuMq+GTsPa5Oy6bi3t5o2GGAyuQevXUOnpUo8ii0hns2P4Oa5ieeF92tisqs2CDtHqwWByB1GxrV547M5O/Z7AK6vlzDqVWTJ3K5IBQn5VL8m8vXtjayxzWyTRTEmSJZB3igqFOM+w2R4ah06mtra6ZtKd1Ik+OcYQTXN2+GisF0Qr4NO6gs3vAZEB8NT0g9mnGC97NFcMT9ORkdj9vBK/cWAHuFb9jad/wa5tIVcT285kaJhiQrqypI6k6fvWk3lC1klvbZYQS4lRvcFYFifIAA1mTdozKT2RNcE5IuU4nHbOuO7ZZWfwMats4PqRjHXJ9Ks/meymvblEhOlIPrSHYBzg7EdWAA6dM1tXEg/DC9AEsWLnPQNKNOfAfVY/Oqs7ROc3uJngt5dNrGdI7tsd4fzmJHUZJAHTqd81nLji46vqzUoxjFr+pZw4ekX+84nIH9ZUUf2WzUbd8oSXJ7xbxZh01N7WPTKkiq87P+Q3v3EkgKWyn2nxgyH7K+nm3y36Mfa5ci0jgsrQCGEqzyJH7ORkBdWN8Hc79axLBjlH3Lj8sjScLkuPyyaspeHcMYyT3aSTAbKntFc7HCrk56jJ+6p/kXmZuICebRoiWQJED1wFBZiQcZJPQdMVQ3LvL897II7aMn7T4wqjzJ6fDqa6E5VtILVBZQtqaBFMh9XJOW/pMQTjyx6V1wRUVUVSNYX9KkT1c+drn5Um/Qj/cFXdxjmS1tSFuJ442I1BWO5HTOBvXP3PXGUvL6WePPdnSq5GCQqgZx4ZIJx7q3laqi+oktaLf7HPyZH+sl/fNZO0/lb6bbaoxmeHLR+bD86P4429QKWOynnO1gtfo9xIImV2Kls4YMc9cYBBJGD6ValpcpKiyRsHRhlWU5BB6EGrGnGjcKnCjmLl7jMlncRzx/WQ7r01KdmQ+8fIgHwrpbg3FI7qFJoWyjjI9PMHyIOxHpVSdq/JDRO15boTE5zMqj6jeL4H5p8fI79Dsv9n3OrcPkIYF7eQ5dR1U/bX1x1Hj8KxF6OmcYSeOWsujocmueOfedZr6V1VmW2ViEjXbWBtqb7RPUDoNvHert4NzNaXuVt5ldiuSm6sB0JKkA+IrnLjXC3tZ5IJAQ0bEe8fmsPQjBq5Xxwb9RJ0q6Ll5P7MbaGJHukE0xAJDboufzQvQ48zn4Ux80W0UHD7rQiRqIJB7KhfzCB0HrUJwDtNsnt0M8vdSgAOhVjuBuQQDkHqKW+Z+ZpuMk2fDo3MQ9uWRhp1Bd1X0BIGAdycbAA1bilwa2go+0Uey/8qWv6T/4T10bXMvJXE0tb63mlyERzr26BlZCcddtWT7q6TtryORdUbq6/aVgR8xTF0Z9M/a0J3bL+TH/AFkf7wpF7EP5fJ+ob9+OmLtb5mtZbLuIpkkkaRThGDYCnJJI2Hl60m9lHGYbW+LTuER4mQMegOpSMnwHsnf3VmTW6MzkvKmdBUldsP5Ll/Ti/wARabLDiEU664ZEkXONSMGGfLIqve1rmW1ksXgjnjklZ09lGDY0sCxOOnTx8a6TftZ3yNaMUexb8pf1En70dXzXPPZXxWG2vw87hEaJ0DHoCSpGT4D2Tv7qv2xv4p01wyJImcakYMMjqMis4nwY9O1rQr9rf5Ln98f+ItVt2L/lL+ok/alOPatzRavYyQRzRySuyAKjBsaWDMTjoMDx8aQOy/i8VrfrJOwRGjZNR6AnSRnyHs4zWZNbo55GvKjoK7uFjR5HOFRSzH0AyfuFc58y8zXPFJwCSEZwsUIOFGogLnzbcZJ+FX3dSRX1rMkEqOsiPHqRgwBZSPD3iua07y2nGpdMsMgJU+DIwOPdkfKrlfRfUSfH0Xry12aWdsimWMTy4GppN1z/AEV+qB78n1r77Too4uFXAVVQHQAFAG5kXA2os+07h7RB3m7tsZaMo5YHxGykH3ikXm7jlxxlZBaROLS2DSMxG7sBt08cZwvXxONqrcUqRqUoKNRNHsZ/KQ/UyftSr7rnXsv4tHbcQjeVgqMrR6j0BbGkn0yMZ9a6Bk4hEsZlMiCMdX1DSPDrnHWmL9I9O1qVX289bT+s/gqR7Cf5Lcfr/wCBKW+2Pj8FzLAlvIsgjVyzKcjLacDPQn2T06bVvdjfMdtbxzxTyrEzSB1LnSCNIU4J2yCOnrWbXkMKS81lxVV/bv8Aye2/Wt+4aso3ad33mte706teRp04zqz0xjxqoe2XmG2uEgiglWVlcuxQ6gBpwBkbZ36eldMj9p2zNaMz9gv1rz3Rf/JVu1R/Y3x63tZbhbiRY+8VNLMcL7JbIz0B9oYz13q6rS6SVA8bK6N0ZSCD8RUxv2kwNaIzUUUV0OwUUUUAVhvLdZY3jYZV1Kn3EYNZqKA5fv7Wfh108Yd45YmwHUlSR1VvUEY26dafuUObDxANY3gUSyDMVwihW1p7SE+GsEAgjyxiprtMt7OSZI74GDUv4i7UEgEfWjceW4I8ME7jxi+WuRuHRN31xew3Cj6oDKi58zhySfjXBRalweNQcZUuia4ravxK1eM/iuJWh/NJU6sdVIOe6lAyD548VqsbTnniMLY+kyEqSCsgD7jYg6hnI99WV+B7UTd/wm7jW6AxoabvUkXb8WQWLAHAwR0PhURxrleDikjvCfol+v8Av7eXxP2tuoP21yD4jNWSb5Rqak+V2ffL/H04u2lv9l4jGpaGeLowGMqQeq9MxnIxuD5fMHMyQ39vJcLHbzqZYL0DZSNIdJRturMBj34r45W7M722mE/fQRyR5MYAaQMSMEN9XCkbZGTvSr2i8RFxeq00LQyoqx3CbHdTklSPrKVOx28KltK2Zbko2+x0itopmn4txF2S1kwsMBziRF2jLqPrajlgnTfJqK412gcPkZWThiSMmArShE2HTZQ23oamuP8ABbvjFrG0Ijt4E9q3hfOqQAaVZiNk9nOlcHY7mlfh/IItx3/FpEggU/7sNqeQ/ZGnz8hkn0qu/gstukv3G/lnjc7QNxG7GEx3dpaxDSGzsMD85mPsgnoASMA1m4xxpOE2/eXCie9uiWcZ2J+zkjaJAQoGN/iTWN7L6W0Vxeymxtoxm2tw4icDGBI56qSuQFHQePWsPHuTuGXaqYbtI5FG8nfd7qH9LW+T781rmuDXNcCNxDtHvpBojZIFOwWBNJ8sAnJz7qtjsz5ee0tczZ7+Zu8lyckZ+qpJ3JA6+pNJXCbPh3D5EEMg4hfOwWFR9RWOwJxlVx1JJJA6CrhTOBnGfHHn41IL5ZcMXdtkLx3lK0vHV7iIOyjSDqZduuPZIzv+2tAdnPDf/Sr/AGn/AO6muiumqOzhF/ApP2bcNP8ANgPc7j+KmWxs0hjSKJQqIAqqPADoK2KKJJFUUukeEUu3nIvD5WLvax6j1Kgpn1wpAzTHRRpMNJ9kFwPlC0s5DJbwhHZdJOpm2zkgZJxkgfIV9cx8q2t8ALiMFhsrg6WHoGG+PQ7VN0UpdE1VVQh2nZNYIcsJpPR5Nv7oWnLh3DordBHDGkaD81QAPft1PrW1WCS8jV1jZ1DvkqhYBmx1wOpxRJIKMY9IWOP9nNlduZGRo3Y5Zom06j5kEFc+uM1Kct8r29jE0UCnS5y5Y6ixxjf4eAqaopquwoRTuhSTs24aP5sPi7/91fTdnHDT/NVHuZ/+6muipqvoaR+iN4FwOCzjMVumhCxYjJOSepyST0AHwqG//XPDdRY2wJJJOXfG5z01U10VaQ1X0KjdnHDT/NVHuZx/FU1wTgkFnH3VumhNRYjJOSepyST5fKpGilJBRS6Qpjs34bkn6MNyTjW+N/TVXrdnPDT/ADVfgz/91NdFTVfQ0j9EZwHgEFkjJbR6FZtRGScnYZyST0AFaHMnJdpfHVNHiTp3iHS2PIkbH4g0xUVaXRdVVCNYdlXD4zllklx4SPkfJQoPxpytLRIkCRoqINgqgKB8BWeiiil0RRUekJXFuzCwncvoeIk5YRMFU+exBA+GKmLXlG0S0NmI8wNuykkknOdWc5zkA7dMCp2imqGkV8CmvZxw0fzZT72c/wAVeSdm3DT/ADYD3O4/iptoqar6JpH6NE8Jh+j/AEbQO50d3o8NOMY8+lQMfZvw0fzYH3u5/ipsoq0iuKfaFN+zjhp/myj3M4/ipg4TwyK2iWGBQkafVUZPUknc7kkknPrW5RRJIKKXSCiiiqaCiiigCiiigIPnHl1L+2eFtm+tG32XH1T7vAjyJrnDivC5LaVoZ00SKdx5+TA+KnwNdV1D8xctW18oW4jDY+qw2Zfcw3+HSuc4bHHLi35XZzFirL5Wmm4lad0bdpriA4iuzL3RjBxpGse2WHkAcjGanT2NW+rP0ifT5exn56f8qfeB8Ghs4hDAmlBv5kk9SSdyT51iGNp8nLHhknyJscXHLOPUXt71VGSmCsmB5NgZPvBNVhz7x2K/uVnjRkzGqyKwwQyk6h67HGfSukK5o59dDxC7MWNPeHp0zgBv72auRUi51rHstLhfMV/xAEcOiit7ZfYE04LE4GPZVdtviK0vwNdWLSXd5CvEJFBZZu8OY9vCJhpAHUld/SnjkpozYWvdY0dymMeePa+OrOfWpplyMHpW9bR0ULSbZynxG+kuJGlmYvIxyWP7B5DyFaxQeX3VePFuyK0lcvFJJACc6FwyjzwDuPdnA8qluWezuzsmEgVpZR0eXB0+4ABR78Zrl4pWcPBNvkheyjkc2w+lXC4mcYjQ/wD81PUn+mfuG3nVk0UV3SSVI9cIqKpCd2hcyy23cW9rj6TcvoQtuEGQC+PE5Ix8T4YrW4/y8LaylmNzetOiFhKJpSS/5v4tTo0lsDGnAHzqL7Tm+j8Q4deOPxKNpY+W+f3ST/01ZiMCAQQQdwRvms9tmF7pNMWOWuOunDYrjiLd2+MMWGkn2iE9kDOphjYDOT0qSsuZIJJRDl0lZSypLG8RYDqV1qM/DcVAdoPF7UwRIwadpJwsIhkCnvUbH1+i6W2PXr0qL5ilnPEuFfSBCj95IQsbM5A0gHLMq5Hw86bUNq4/A23/ADhZwziCSZVl8QQcLhS2ScYAwPE1htOeLGR2QThGVS57xWi9kblhrAyMVA86xg8Y4SCARmXqM9ACPkd6857gVuK8J1KDl3zkA5xpI+R3FRyYc5c/kY+Gc42lxN3Ecp70jIV0eMsOuV1qM7AnbyNe3/ONnDN3EkyrL4jB22J3OMDYbb7kgVAc/IBxDhLAe137DPjjC7e6jmxR+GuFbDpP9yZH31XJhya/uMPDObbWeXuEkIl6hJEeJiPMB1BPw8qiuJHhr8UgMjE3y+wijXgbMwzgadgWxnzqK7XY8Nw+SP8AlAuVWMjqRsSPdnT8/Ws/N35a4V7pv3ajZHJ9P7QxX3N9nDOIJJlWTfIIOFAUtlmxpAwPE+VecM5wtLibuI5T3uMhXR4yw811qM/DyNLfOMYbjXCgwBGJTgjPQZHyIzX3z6g/CXCWxv3zDPjj2dvdV2ZXJ8/kbOKcdht2RJGJkfOiNFaR2x1IVATgefStG35ztZJBEhlaTUFZO5lyhJwNeU9gepxUJxANFxrvola4JtgksaY1RAtlHyxCkMVPs5z1ODW7y/wmZuIXF9KhhWRFiSIlSxC49t9JIB22GTsaW7Ls7Ge+te9jZCzpqGNSMVYeoI6Gq35C5luEvGs7uRpI5O8+jyPgse7kdCpIG+Qje4j1q0KqPjnDHPDVu4dprO7uJFP9H6RJrHuGA3uB86T45JktNNDf2lcXkgtCsDFZpNWlhsVVFLyv6YVce9hX12bq7WUU8s0srzKGbvGyF3OyjG3/AIpeur0X9tfX2CI1tGghB8ymudv7elP6s+dZbeWReWg0WQ4tuo6gavaP9nNS+b/oTb3X/QZpuc7NdR7xiiNpeVY5GjU+RkVSg9d9vGtzivMVvbIkk0mmN/quFZl3xgllBAByME9ai+TIYvwRbrhe7NuNfTByv4zPx1ZqD7LrP6TwhoZsmJ2lRM/YPTGfJtWPdVtmtmO3EuMwwQ99I34rY61VnGCMhvYB9nHj0rBHzHbG3NyZNEI6vIrRjwxgOATnIxjr4VXnKt48tsvCZT+NjuDDKP8AkJ7bn9E47r3OKku1R2FxwxQVSIz7ll1IHBTu9SgjIALbZFTbiyeTixtsOaLeWVYgzpIwLIssckRcDqV1qNXwrFdc52UcxgedRINWoEHC6QScnGM7bDxqK4xy1PNLbzXV7Eq28quuiDuyTkezqaVuuwx6+NanHoweP2GQD+IkO48QHwfeKtsOUkTlnzxYyGRROFMY1MJFaM423AcAnqOnmKz8I5ttbmUwxSHvQM6HR4yR5gOoyPdS1zJAp49w/Kg/ipDuPFQ5U/A9K95sQDjfC2A3ImBPmApwPvPzNTZjeX+Ru4rxyG3KrIx1vnRGitI7Y6kKgLYHnjFfHDuYbedJHjk2iz3oZWRkwMkMrAMNgeopFsu/fj16FljjkESiMyxmT8X7JIUB1xucnrTJwLl1oL6a5muUklnQAxpGIhhNI1Y1sTjYZ/petVSbKpNsyxc+2LKzLNq0tpwqOWJxn2VC6mA8SBgVIcK5jt7mFp4JNcaZ1YVtQwMkFcas48Mb0rdmkS/SeKHSM/SiM43x7Rx7s74o5AULxHiyrsvfIcDpk680UnwRSfBucsc9JdTTIyuoE/dwjuZM40jJcgEKS+rZsYGM050g9ln1+Jf++kp+qxdo1jbcbYUUUVo2FFFFAFFFFAFFFFAFFFFAafFbRpYmjSVoSwxrQAsPPGoEZ9arw9jNv/6mf5J/pVn0VlxT7MShGXYucocqDh6skc8rxtuEfSQp8SMDIz4jpTHRRVSo0kkqQUUUVShRRRQGnxXhsVzG0U6B0bqp+4+YI8xUBackLEndR3d6sPTuhKMAfZDaNYHuYU10VGkRxTF/ivJtpPbx25jKJEcxd2dJQ+YPn55zk79a1bjkK2fQxafvkYOLgylpcjoNTZGn+jjFNVFNUTSP0LnE+TYZ51uJJLjvE/3ZWUro2wdIA2z4+de8X5PhuZknkkuO8j/3ZWUroOBkqANicb+dMVFNUNULvGOUIbmVJZZLjXHgx6ZSoQ7bgAbE4GTSbz3eWx4pw+KS4CiIOJXEmloyVBjLMD7LZAO/nvsatSvgxjyHyqONklC+iFs+WYhMtxI8txKgxG8zBtAPXSFVVBPnjPrWLivJ0NxcLcPJcCRPqFZSoTbB0jG2fHzpioq0i6oXOJ8nQzzrcPJcd6n1CspGjbB0jG2fHzzXvGeT4bmVJpZLjXHgx6ZSoQ7bgDoTgZNMVFNUNUVTxS3gn4tLFfEW6pEgilMrxPNjG+vUEbGW2xn5Gvqx4eIeJWy8MuppoyWNypl76NFHTLdAxzsDvkA1Z89ujjDqrDyYA/tr6iiVRhVCjyAwPurOhnxmO9tu8Rk1OmoY1I2lh7iOhqK4JytDao8aNK0cgOpJJC6+1ksQD0Jyc+dTlFao3SF2Xk63NolmDKkCAjSkhXVnJOoj62SSd62eX+XIrOMxRNK0Z/MkcuF65AB6A53FTNFKQ1XYsf8A4RAEaJJJ0t3JLW6SYjOTkgba1U+KqwHXamG0tkiRY41CooAVQMAAdBWailIJJdEVacvwx3Ut2qnvZlVXPhhfIY2JwM+ekVl43waG7iMNwgdD4dCD4EEbg+oqQopSFLoXeH8oxRlC8txOIyDGk0pdUI+qQuACR4Fs48K8vOToZbkXTSXAmXOlhKRpBzlQMYC7nb1pjopSJqhd4hyfDNcLctJcCVfqFZSAg8QoxsDvketecU5OhnuFuHkuBKn1CspUJ56RjbPj50x0U1Q1RBcd5UgunSV9aTR7JNE5RwPLI6jc9R4nzrLw/l2OLWQ8zyyLpaZ3LSY8AD0UDrhQBnepiilIuqF7gvKENq8jwyT5lyX1SlgxP55yPrb9a84LyhDazNPHJOXfeTVKWDnfBYHqRk4piopSJqhdTk+Jbh54pJ4u8YPJHHJpR2G+SMZ3PXBGaYqKKJUVJLoKKKKpQooooAooooAooooAooooAooooAooooAooooAooooAooooAooooAooooAooooAooooAooooAooooAooooAooooAooooAooooAooooAooooAooooAooooAooooAooooAooooD/2Q=="/>
          <p:cNvSpPr>
            <a:spLocks noChangeAspect="1" noChangeArrowheads="1"/>
          </p:cNvSpPr>
          <p:nvPr/>
        </p:nvSpPr>
        <p:spPr bwMode="auto">
          <a:xfrm>
            <a:off x="2201067" y="618471"/>
            <a:ext cx="4204981" cy="14314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6293" y="254708"/>
            <a:ext cx="3434948" cy="1096544"/>
          </a:xfrm>
          <a:prstGeom prst="rect">
            <a:avLst/>
          </a:prstGeom>
        </p:spPr>
      </p:pic>
      <p:pic>
        <p:nvPicPr>
          <p:cNvPr id="3080" name="Picture 8" descr="http://upload.wikimedia.org/wikipedia/en/7/79/Hashomer_Hatzair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48" y="1400226"/>
            <a:ext cx="1255477" cy="12475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encrypted-tbn1.gstatic.com/images?q=tbn:ANd9GcT_bbtj6f63xGoiDh6nx8tp5G6iTBbOHoIyuEASxXGHjWIvaIPk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579" y="1661815"/>
            <a:ext cx="1922875" cy="2527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data:image/jpeg;base64,/9j/4AAQSkZJRgABAQAAAQABAAD/2wCEAAkGBxQSEhMUEhQVFhUWGBcZFhgYGRUYGBkYGxcYFxwYHRgaHCggGxolGxwYITEiJSkrLi4uHCAzODMsNygtLisBCgoKDg0OGxAQGy8mICUsLjQsLCwsLCw0LDQsLCwsLCw0LCwsLCwsLCwsLCwsLCwsLCwsLCwsLCwsLCwsLCwsLP/AABEIAQMAwgMBEQACEQEDEQH/xAAbAAEAAgMBAQAAAAAAAAAAAAAABQYDBAcCAf/EAEYQAAEDAQUEBgQLCAIBBQAAAAEAAgMRBAUSITEGQVFxEyJhgZGxMnKhsgcUJDM0QnOCosHRFiNDU2KSwvBS0vEVJWOT4f/EABsBAQADAQEBAQAAAAAAAAAAAAACAwQBBQYH/8QANREAAgIBAwEHAwEIAQUAAAAAAAECAxEEEjEhEyIyM0FRcWGB8LEFFCNCkaHB8TQVUlNicv/aAAwDAQACEQMRAD8A7igCAIAgCAIAgCAIAgCAIAgCAIAgCAIAgCAIAgCAIAgCAIAgCAIAgCAIAgCAIAgCAIAgCAIAgCAIAgCAIAgCAIAgCA8vNASBU0yHHsRhkTct+Cdz2ObgcNBXMjQ94Koqv3tprBRVfvbTWGfNprwfAxjo6VLqGoqCKEpqLJQSaOaiyUEmjJaJpJLHjBwvMYf1ctwcQO7Jdk5SqyucHZOUqsrnBg2RtZfCQ4klriKk1ND1q17z4KOmnuh1I6We6HU87YWwxxNa0kOc7UEg0bmcx24VzVT2xwhqp7Y4RLXcxwiYHkl2EYiczWmavgmorJfBNRWTODXRSJH1AEAQHljw4VBBHEZhE8nE88FXs1udFa5xK4uAa8ip3CjwBu9GqxRm42y3P85McZuNstz/ADky7HQvIklcTRxNBU0JrVzqaa5eKlpU3mTJaVN5kyavW29DE6TDipTKtNSBr3rRZPZHcaLJ7I7j5dFt6aJshABNchuo4j8lyqe+O45VPfFSI22308WlsEbWkVaCTWoJzOh0DVVO6Ss2RKp3SVmyJPLSaQgCAIAgCAIAgPhNNUBWNpbC6J4tMWRBGPnpi5HQ/wDlY74OL7SJj1EHF9pEx7S2xs1likbveKjgcLqhc1E1OtSXuR1E1OtSXuWK7WfuYh/Q0fhC1VruJfQ11ruJfQruy/7q0zQntp905ew1WXT92xwMmn7tjgfL6PTW2OLc2lffd+GgXLe/co/nuLe/co/nuZL5vl0zugs1TXJzhv4gHc3iVK25zeyB225zeysmbju8wRBjnFx17B2N7FfTW4Rw2aKa3COGyQVpaEB5lZUEVIqCKjUV3jtXGso41lFQs80lgkwPq6JxyP5jgeIWGLlRLD4MMZSolh8Hna+MExzMNWvbSo0y09h9iapJtTXqc1STamvUs9z4egiwejgFPDPvrVa6sbFg2VY2LBhvgtkgna0glrTUDcQMVFy3EoSSOW4lCSRpbK2gNspJ0YX15Uxfmq9NJKvPsVaaWK8+xo7JxGWaWd3bT1nGp8Bl3qrTLdNzZXplum5stq3G4IAgCAIAgCAh23wfjfQFoAoaHUk0DhyFKqjtn2uxoo7Z9rswetprK+SH92c2uDqDU0rp2jXuTURlKHdGojKUO6YrhvZtpYWSUxgUcNzm6Vp5rlNqsWHycptVkcPkrN+WJ1nc6Op6Nxxs7gR4itD3LHdB1vb6GO6Dre30L7Z20a0cAPJemuD048FXvk9BbY5dGupU/gd7KFY7e5cpGK3uXKX57ERZopbTM8x1BeTiO4Ncd54UypvVEVKybx6lEVKybx6lquqOCzuELXAykdY7zQVz4ZbltrVdb2Lk21qut7Fybd828QROfv0aOLjp+vcp22bI5LLbNkcmlsoZTEXSOJBJLK603mvAnRV6bc45kV6bc45kTa0GggNsg/oQWuIGKjwMqg6V7/NZtVnZ0Muqzs6G3Zgy12ZuMVxDPiHDIkcDWqnHFtayWRxbWslSvWyyWesLs4ycTDuqMqjgaGhCw2RlX3XwYbIyr7r4JrZu8wyyyYv4VSB2OzA73VC0UW4refQ0UW4refQzbLWMmKSR/pTE15Z595J9ilp4Zi5P1JaeGYuT9SAgtmCySR/WdIAeWEV90DvWaM9tTj9TLGe2px+pbdnbJ0UDAdXdZ3M5+wUHcttENsEbqIbYIk1cXGteFrEUbnn6o04ncO8qE5qEW2QnNQi2zxdNt6aJsmHDXUdoyNOxcqnvjk5VPfHcbisLAgCAhb4vs2eVoMZMZGbt9anIHQ5blntudckmuhntudckmuhE35a2F8FpidWhAdxFDiAI1FRiCpunFyjZEounFyjZEt4NcwtxvKrtDdroXi0QZUNXAbjx9U7x+qxX1uD7SJivrcH2kD5e9pbarL0gyfGRibwrke45HuS2Stq3LlHLZK2rcuUTGzdr6Szsrq3qnu09lFfRPdBGiie6CI/bdo6OM/WDiByIz8gqtWltRVq0tqNzZSDDZ2ne4lx8aD2AKzTRxWizTRxWiN2hj6G1QzjQkYuYyPi0+xU3rZYplN62WKZjtzjbbUI2n93HWpHD6x7zkPFcn/Gs2rhHJ/xrNq4RY7XbI4GAuIa0CjQNTTcAtcpxguprlONa6mpdV/xznD6DtzXUz5HeexV13xn0K674z6epG3zd9prLgPSRyZlm8aUoDvFN3gqra7OuOqfoVW12dcdU/QbE2rKSI7usPI/l4ppJcxOaSXMSwW6xsmYWPFQfEHiDuK1TgprDNc4Kawzn0NmeZTADTE/C77rjn3ZleWovds+p5Si92z6nRoYgxoa3INAA5DJeqkksI9ZJJYRz+yWcTWrC3NjpHH7lS7yXmRip2YXGTy4xU7MLjJZL62jbFVkVHP0r9Vv6nsWu3UKPSPJrt1Kj0jybGzRmMbjNiqXEjFrQgbtwruUqN+3vk9Pv298jNoZunmbA00YzrSO3DLMnkPaVTe981BcLkpve+aguFybVgvV0krY7PGOhZk5xyypTLh2DU9inC1ykowXRE4WuUlGC6IsC1GoIAgMc8LXtLXgOB1BXGk1hnGk1hlTvjZctq6CrhvYfSHI7+WvNYbdK11gYbdK11gfbl2kLKRzjIZB1M20yo4b/AD5rtWp292Yq1O3uzLWxzXtqCHNcOYIW3KaNyaaKXfFgdZXlzM4pAW03UIzYfMH9F59tbqeVw/zB59tbqllcP8wZ9i7XSR0Z0cKjmP8A88lLSTxJxJaSeJOJi2xtOOYMH1BT7zsz7MK5qpZnj2I6qWZ49i4WSHAxjP8Ai0DwFFuisJI3xW1JEFtnam4Gx6vJDh2AZV78x4rNqpLbt9TNq5Lbt9TRslvbZY+jjGOd/pUzDTubl6RHAb6quNiqjtj1kyuNiqjtj1kzbsFwvld0trJJOjK+dNB2BWQocnusJwocnusN29tno5RVlI3jQgUBppUDzCnZp4y46Mss08ZcdGR9kvmWzOEVqBI3P1NONfrD2qqN0q3ts/qVRulW9tn9TT6VsNta9hBjkNQRphfkfB1fBQyoXZXD/wAkMqF2Vw/8l1XoHoFF2iaYbXjHFsg/3mCvNv7lufuebf3Lcr5LNflvDLM57T6YAb94a+FT3LZdZivK9TZdZivK9Sn3PY5pC4Q5AjC52gAOdK6500CwVQnJ90wVQnJ90t103BHBQ+m//kd3IbvNbqqIw6+puqojDr6mW+L3ZA01IL6dVu+u6vAKVtsYL6krbYwX1Kzc1yyT1fIS2Nxq47351y7K51/0Y6qZT6vj9THVTKfV8fqXKzWdsbQ1gDWjQD/dV6EYqKwj0IxUVhGVdOhAEBE37dLp8Ba/AW4uOdacD2Ki6pzxh4KLqnPGHgjW3La2+jaPFz/IghVdjcuJFXY3LiRqW64bVIavwOPEYQTzOEV71CdFsurwVzotl1eDTs9qnsb8JBA1LT6Lu0H8wq4ynS8FcZTpeC02W3Q2yMsOpHWYdR2jjQ7wtkZwujg2xnC6OP7FLgeYJwd8b6HtoaHxFVgTcJ/DPPTcJ/DNi76z2tpP1pMR5A4qeAopQ79q+SUO/avku943gyFhc88hvceAXozsUFlnpWWKCyykQWaa2SucBmT1nH0W8BXsG5ecoztlk81RndLJcLouWOAVHWfvede7gFuqpjX8m+qmNfySSuLggMNrsrJWlr2hw/3MHcVGUVJYZGUVJYZTL52dfFVzKvj/ABN5jeO0LBbp3HquqPPt07h1XVE1cm0TJA1knVfkKn0Xd+49i0VahS6S5NFOoUukuTV23s+UT+bT35jyKhq48MhrI8SIK2XiXwwx/wAvFXtz6vg3JZpWboKPsZpWboKPsWrZljYbMHvIaHEuJOWWg9gHitunShXlm3TpQryyPvXaguOCzg55YqZn1W/r4KqzUt9IFVmqb6QI6z3VaMWMwl5165FK8SC4V71TGqzOdufkqjVZnO3PyT91R2vpQ6fJgByBZSu7Jq1Vq3dmfBqrV27M+CeWk0hAEAQBAEAQGvbbGyVuGRtR7R2g7iozgprDIzgprDKZetxyWc42ElgzDhk5vOnmPYvPsolX1XB59lEq3lcEVaZzI4ud6RpU6VypVUyk5PLKJScnlma7baYX42gF1CG13E0zpvy81Kubg8olXNweUTt33DJO7pbSXUO4+kf+o7PJaIUSm91hphRKb3WFpghaxoa0BoGgC2pJLCNqSSwjIunQgCAIAgIC+dm2yVdFRj94+q79D2hZrdMpdY8mW3TKXWPRlbtdqmYwwTA0FCMWracDvFKhZJSmlskZJTmlskRqpKiShZNai1gzDQABoxgAp/u9XJTteF/otSna8L/RbrnuNkAr6T97j5Abgt1VEYfJvqojD5JVXFwQBAEAQBAEAQBAEAQFF2ssbI5RgGHE2pA0rUjIbl5upgoy6Hm6mCjLobWxVna58jnAEtw4Sd1cVaduSnpIpttk9JFNtsuC3m8IAgCAIAgCAICK2ls7XQSFwBLQS07wewqm+KcHkpvinB5KJZmAvaDoXNB5EgLzYrLSPMistI6XZbM2Noaxoa0bh/uZXrRiorCPXjFRWEZVIkEAQBAEAQBAEAQBAEAQFK21P79v2Y95y8/V+NfB5+r8a+Da2G/jfc/zU9H/ADfYno/X7FrW02hAEAQBAEAQBAaF/fR5vUKqu8tlV3ls57AaOaeBHmvLjyjy48o6ivZPZCAIAgCAIAgCAIAgCAIAgKRtmflA+zb7zl52q8f2PO1fj+xu7Dfxvuf5qzR/zfYs0f8AN9v8lqW02hAEAQBAEAQBAaF+/R5vUd5Ku7y38Fd3lv4Oc1XknknVV7R7QQBAEAQBAEAQBAEAQBAEBRdsD8oPqN/NedqvMPN1XmEhsN/G+5/mrNH6/Yt0fr9i1LabQgCAIAgCAIAgNG/Po83qO8lXd5b+Cu7y38HOCvJPIOpxmoHIL2Vwe0uD0unQgCAIAgCAIAgCAIAgCAoe1h+Uu5N8l5up8xnmanzCT2G0m5s/yV2j9S7R+paVsNoQBAEAQBAEAQGlfX0eb7N/ulV2+B/BXd5b+Dm5XknkHT7GaxsP9LfIL2I8I9mPhRmUiQQBAEAQBAEAQBAEAQBAUDak/KpPu+41eZqPMf56Hl6jzH+ehL7DejNzb5FX6ThmjR8MtC2GwIAgKDfu1toinljZgwtdQdWp816VOkrlBSZ8xrf2vqKr5VxxhP2IuTbG1nSQDkxn5gq5aSr2MMv2zq3xLH2X+UdPhdVrTxAPsXkPoz7OLykz2uEggNO+fo832b/dKrt8Evhldvgl8M5svJPJOmXYawxeoz3QvXr8C+D16/Avg2VMmEAQBAEAQBAEAQBAEAQHPtpj8ql5t9xq8vUeY/z0PL1HmP8APQmth/Rl5t8itGk4Zo0fDLOthsCAIDkW0x+Vz+uV7mn8qPwfB/tL/lT+SMVxiOz3a6sMR4sZ7oXz8/E/k/RKHmqL+i/Q2VEtCA1L3+Ym+zf7pVdvgl8Mrt8EvhnNV5J5J0m5jWCH1G+QXrVeBfB61XgXwbisLAgCAIAgCAIAgCAIAgCA53tEflMvrD3QvLv8xnlX+Yye2H9CX1h5LTpOGadHwyzLWbAgCA5DtIflU/2jvNe5R5cfg+C/aP8AyrPkwwuh6GQOa4zVbgI9EN31z5+xSanvWOPUrg6OxkpJ78rD9DqtwurZoD/8UfuheLd5kvln3GiedPW//Vfob6rNIQGpe3zE32b/AHSoW+B/DIW+B/DOaryDyDotwGtnh9UfovVp8tHq0+WiQVpaEAQBAEAQBAEAQBAEAQHOb9Pyib1yvKu8xnk3eYyw7D/NyesPJatJ4Wa9H4WWVazWEAQHHtoD8pn+0f7xXu0eXH4PgNc86mz/AOn+poK0yHXNmHVskHqAeGS8O/zJfJ99+z3nS1/CJRUmwIDVvT5mX7N/ulQs8D+CFngfwc0XkHkHQtmz8mi5H3ivUo8tHqUeWiTVxcEAQBAEAQBAEAQBAEAQERaNnIXuc9wdVxJPWOpVD08G8solp4N5ZuXddzIARGCATU1JOeishXGCwiyFcYLCNtTJhAEBHS3FZ3EudCwkkkkjMk5kq1XWJYTZllodPJtuCy/oeP2esv8AIj8E7ez/ALmR/wCn6b/xr+hIWeBrGhrAGtGgGgVbbbyzVCEYRUYrCRkXCQQHiaMOaWnRwIPIii41lYONZWCI/Zez8Hf3FUfutZR+61knYrK2JgYyuEVpXPU1V0IqKwi6EVFYRnUiQQBAEAQBAEAQBAEAQBAEAQBAEAQBAEAQBAEAQBAEAQBAEAQBAEAQBAEAQHwlAQVh2j6RhkMLmRAOJkLmkdXdQZk1yVUbcrOOha68PGep9g2jqYukhfGyU0jeS0g10qAatqit4yuTjr5w+DIdoG9HaJMBpA8sIqOtQgVHDVO06N+w7Pql7nlu0bOmbEWkFzA8GopUtxBvNO1W7A7N4yYm7TYhBghc50weWtDmg9UkHM5aAlc7XjC5O9lzl8GzHtBGbO+cBwwVDmHJwdkMPeSPFS7Rbdxzs3uwYXbRfuGzthc5vWxgFoLMJpnVc7Xu7sDs+9jJ8/aMiOOR0D2tkexrKubmHgnFluyHina9E2jvZ9cZPdq2go+RscL5RF844FoDeIFfSIofBHZ1eFnBxV9Fl8nmfaeJvQGhLJtHZDDmGmo7Cc+SO1dPqFU+v0JC7LxE3S0aR0cjozXeW71OMt2SMo4waYvtzpnxMgc/o3NDnBzQBi30O7XwUe072EiWzplswybTDrvZDI+KN2F8gLaV7Gk1I0UXb6pdDvZemep7tO0VH4Y4nSjoxLVpaOod9Cuu3rhLJxV9OrJO7ba2eJsjK4XDfqKGhHiCpxkpLKISjteGbKkcCAIAgCAIAgCAID45AVO6tmT8Vka9uCZ4c2pcSKYg5uQJFKgaZrPCruYfJfK3vdOD6+wWiZtmhfF0bYS0vfiaQcIp1QDXMJtlLCa4G6MctPkw2q7rSG2qFsOITyl7ZMbQAC4HMHPcuOEusccnVKPR54Pdu2fke+Sg9GGLo31HzkdMhnUVzGfFdlW238HFYkvuY7Ldtoi+JvEJeYmyhzcbBm4uAzJpoarihJbXjjJ1yi9yzyfDcNoLWsIDelmdLKQWlrKei2letnU5didnLGPd5HaRzn2RsRXVaGR22IjGJAXMcMLQ57h1hhr1d3ZkuqEkpI5vi2mZ7wuyV1msbGsq6N0JeKtyDWEHfQ0PBdlB7Yr4ORkt0n8ng2OeB1qEcXStnJc1wc0YS6tQ4OO6vs8G2UW8LORmMsZfBgbs0+lmicKtbHMJHAijXPqRSuZo6m7co9k+i+TvaLqyR2QsMsMcgmFHGQnUGowtFcjxBVlMXFPJG2Sb6HiwXN8rnmkYfSaYnYv6SDkDy1C5GHfbf2Dn3UkaDbttEUE1lZFjD3HDJjaG4XU1BzqAFDbJRcUiW6LkpNni2bMyOdhFaNszWNeCAHSNPokVrQiqOpt/Y6rV/cslxMc2CNro+jc0ULRQio3ihOuveroeFZRTPxG+pkQgCAIAgCAIAgCA8vdQE8AgIfZ7aAWovAYWYA05kGta9nYqq7N5ZOvaR1p21ax72dC44XObXEM6Eiuig70njBNUtrOTF+3bf5Lv7h+ifvC9h2D9yWvy/vizYy6Mux10IFCADTTt9isnZsx0IQr3epKWO0CRjHjRzQ4d4qpp5WSDWHggZNrmCfocB+cwY6ila4SaU0qqu2W7Bb2T25LBaJgxjnnRoJPICqtbwslSWXgibiv8WkSERloYBqQak1y07FXCzfnoTnXtGz20AtReAwswgHMg1rXs7Ers3idewwX1tXHA4xtaZHjUA0aDwrQ59gC5O5ReEdhU5LJH/to9tOksxaDvxEeFW5+Kh27XKJ9ivRk9HfLHWZ1oa1xa1rjQihOHUcO9XdonHcirY920+XBfAtTHODC3C7DQmu4H81yue9ZE4bWe78vQWaPpC0u6wbQGmtf0XZz2rIhHc8GW6bcJ4mSgYcVcq1pQkfkuwluWTko7Xg3FIiEAQBAEAQBAEAQHib0Xcj5IwilfBx6U/qx+bll03qab/Q1bjtTIrfM6Rwa2swqdK41GDSsefqdmm4LBcrPfFnkcGMlY5x0A1OVVpU4t4TKHCS6tGhttZcdlcd8ZDx7p9hPgo3LMSVLxIwbJXiBYnF38HHXkBjHsNO5Rql3Pg7bHv/JR3QOMZmJ1kwk/1FpfVZcPG40564LztFedbAHjWZrB/dm4eAcFqsn/AA8+5mhHv49j7sdZcFjLt8mN3d6I9gr3rtKxAWvMyK+Dj0pvVZ5uVen9Sd/oRl2WsWW2PdO0kgvB4gk1xiuv6FVxeyfeJyW6HQvNlvqzT9VsjDXLC7Inswu1WtWRl6mZwlE+X5EG2SZrQA0ROAAyAFOC5YsQfwIPM0VzYq9YYYpBLIGkvqAa6YQKqmmcYp5ZddFt9DLtje8MsAbHI1zsbTQV0oV26cXHCZyqElLqiZ2P+hw8ne+5W0+BFdvjZMqwrCAIAgCAIAgCAIDxN6LuR8kYRSvg49Kf1Y/Nyy6b1NN/oaN1WBk9umZICW4pTkSMw/iFGMVKxp/UlKTjBNFusWzVnie2RjSHN0OJx3EaE8CtEaop5RQ7JNYZJ2qASMew6OaWnvFFNrKwQTw8nMLJazFDaojk52AU7WvIcPCoWFPEWjY1lpk8y7P/AGomnWqZfA/9Ardn8L+5Vu/ikDabaX2azwjMtfJlzIw+84KpyzFItUcSbOlQ2cRwhg0YzD4NotqWI4MbeXkqHwcelN6rPNyz6f1NF/oWu8bohn+dYCRocw7xGavlCMuSiM3Hgqe0WybIo3SxPNG5lrqHKtMj+RVFlKSyi+u1t4Znui2vku60h5JwNe0E60wAgV7K+FF2Em63k5KKViwa+x1ywzxvdKzEQ+gzcMsIO4qNNcZLqdtm4voZtrbigggD4mYXY2iuJxyIPErttcYxyjlU5Slhk5sf9Dh5O99yup8CK7fGyZVhWEAQBAEAQBAEAQGrelrbFE97zQAHvNMgO0qMpJLLJRTbwiq/BzCaTOpkcDQeJGInwqPFUadcsuvfCMDrgtjJ5JYaNLnPocTa4XOJ0PcudnNSbR3tIOOGZ/il6fzPbH+i7i73OZqLbYQ8RxiTN+FuPT0qCunbVaI5x1KHjPQpV+7LTvnkdE0FjjiBxNGZFTke2qy2Uycm0aIWxUUmXSOyNEQi+qGYO7Dh8lqx0wZ89clKubZWdk8bpGjA11ScTT6OYy7SAssKZKSyaJ2xcXgvUratI4g+S1szFY2QuWazmXpA1uJrQ01DsxXUDmFRTXKOcl1s1LGDVFgvKAno5OkBJOrT26P05BR22x4ZLdXLk8Wi7rwtXUmLWM31LQPBlSeRyXHG2fRhSrj1RPf+iiOxyQRZuc12ZyxOIpU8N3cFb2eIOKK9+Z7mYtkLsks8b2ygAl9RQg5YQN3JKYOK6nbZKT6GXau73zwBkYBdjaczTIArtsXKOEcrkovLM+ztkdDZ443ijm4q0NdXE68iu1pxikzk2nLKJJTIBAEAQBAEAQBAEBH3vc8dpDRJXqmoIND2jkVCcFLklGbjwa143pBYY2sA3dWNuvM8BXedc9VGU41rBKMZTeSDG1Vrf1orNVvqSv8AxNoFX203wizsoLlklcG0rp5OifCWuAJJGgp/yBoW8N6nXa5PDRCde1ZTLGriore0e0/xaQRtYHnDV1SRSpyGnZXwVNlu14RdXVuWSR2evX4zFjoGkEtcAa0IzHsIU6571khOG14JNTIFXv8A2qdZ5jG2NrqAGpJGZFeCosucXjBdCrcsk3c1vE8LJKUxDMcCCQR4hWwlujkrnHa8Ge2WgRxvedGNLj3Cq63hZOJZeCp3ftm+SWNhiaA9zWk4jlU04LPG9tpYL5UpLOSd2jvU2aISNaHEuDaE01BP5K2yexZKq47ngrzds5iKizgjiMZHkqe3l7FvYr3Mtl25GKksJaN5aakfdIHmurUe6Do9mW2zztkaHsIc1wqCN4WhNNZRQ1jozIunAgCAIAgCAIAgCAx2mYMY57tGguPICq43hZOpZeCg7N2X47aXyzdYN6xG4kmjW+qADl2LJWt8ss02PZHCOggUWwyjCK1oK8d6AOcACTkBmUBQrhg+O2uaV4qyjvxAsaO5tfBZK1vm2zVN7IpI97FzmG0yWd/1qj77CfMV8AlL2ycWctWYqRe1rMxz28bN8YvCZnEOA5thoPxUWOS3WNfnBqi9taZI/B5bMpYjuIeO/qu9oHip6eXKI3rhm7t3bMFnwDWRwH3R1j+Q71O+WI4I0rMslPms3QOsrjkS1kh/+xxH4cKzNbXEvT3ZLft/9Gb9o33XLTf4SinxG5sf9Dh5O99ylT4ERt8bNbbiysdZnPIGNhbhO/NwBHKhOSjeltydpb3YMPwfSEwPB0Ehw97QSPHPvXNO+6dv8RaFeUhAEAQBAEAQBAEBG7Rgmyz0/lu8s/YoWeBk6/Eiu/ByfpHH93/mqdP6lt/oXRaTOEBA7Z27orM4D0pOoORzd7KjvVV0sRLao5kRGyd7Wazw0fJR7nEuGF5puAqG8BXvKqqnCMerJ2wlJ9CKv+8I/jTZ7O7F6Ljk4dZuVMwMiAPaoWSW/dEnCL27ZHRrPMHta9ujgCORFVsTysmVrHQpWzfXvGd3AzH8YaPYVmr62P7mizpWjEPkt58Gvd+GT8g73VzwW/nqd8VZ72oJtNujgGjcLT2Yus4/208Et701E5X3YZHwiQ0dCRkMDm+BFPNNQuBQ+ST23kxWSN3F7D4tcVZf4CFPiIe57wtrIWNhiDoxXCcJNesa54uNVXCVij0RZKMG+rPdosNvthaJW4GA1zo1o7cNak/7kjjZPk4pVw4LjdN3ts8TY2aDU7yTqVphFRWEUSk5PLNxSIhAEAQBAEAQBAEB5kYHAtOYIII7DkgOeWd77ttRDgSw5esyuTh/UOHMb6rGs1SNbxZEulnvyzvbiE0f3nBp7waFaVZF+pncJL0Plnv2B8oiZIHOIJFNDTcHaE78uCKyLeEw65JZZVNq5DabZHA05No3kXULj3CngVnte6e1F1fdhuLH+ylk/lfjk/7K7sYexV2s/citptmoWWdz4WYXMIJ6zzVuh1J417lXZVFRyiddjcsM2thbfjs5YTnEafdOY/yHcpUSzHHscujiWSK2AGKeZ/8AT7zq/koUdZNk7uiSNn4QrJlFMNQcBPPrN8CD4ruojwzlD5Rh2KjM1omtD9RX+553cmineuUrdJyZ23pFRRsfCLH1IXcHOHiAfyUtRwiNHLMe0T8V22c/Ze4QuWeUjsPMZNbH/Q4eTvfcrafAiu3xsmVYVhAEAQBAEAQBAEAQBAEBr22xRzNwyNDh27u0HUHkuOKksM6pNcEFJsTZyagyt7A5tPa0n2qn93iW9tI37t2ds8BDmMq4aOccRHLcDyCnGqMeCErJSPVkuCGOUzNDi8lxqTXN2pp4oq4p5DsbWCUVhA8SxhzS1wqHAgjiDkUayERt27PwwFxjxjE3Caurl+qrjXGPBOVjlye7ouWKzYuiB61K1NdK08yuwrUeBKblybN4WJk8ZjkFWmlaZHIgjPuXZRUlhkYycXlHi67sjs7CyMEAmpqamtANe4JGCisI7KTk8s+XrdcdoaGyVoDiFDTOhH5pKCksMRk48GGe44nwsgdiwMIIzzyrv71x1px2nVNp5NuwWNsMbY2VwtrSpqcyTr3qUYqKwiMm28s2F04EAQBAEAQBAEAQBAEAQBAEAQBAEAQBAEAQBAEAQBAEAQBAEAQBAEAQBAEAQBAEAQBAEAQBAEAQBAEAQBAEAQBAEAQBAEAQH//Z"/>
          <p:cNvSpPr>
            <a:spLocks noChangeAspect="1" noChangeArrowheads="1"/>
          </p:cNvSpPr>
          <p:nvPr/>
        </p:nvSpPr>
        <p:spPr bwMode="auto">
          <a:xfrm>
            <a:off x="155575" y="-609600"/>
            <a:ext cx="1923299" cy="2562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14" descr="data:image/jpeg;base64,/9j/4AAQSkZJRgABAQAAAQABAAD/2wCEAAkGBxQSEhMUEhQVFhUWGBcZFhgYGRUYGBkYGxcYFxwYHRgaHCggGxolGxwYITEiJSkrLi4uHCAzODMsNygtLisBCgoKDg0OGxAQGy8mICUsLjQsLCwsLCw0LDQsLCwsLCw0LCwsLCwsLCwsLCwsLCwsLCwsLCwsLCwsLCwsLCwsLP/AABEIAQMAwgMBEQACEQEDEQH/xAAbAAEAAgMBAQAAAAAAAAAAAAAABQYDBAcCAf/EAEYQAAEDAQUEBgQLCAIBBQAAAAEAAgMRBAUSITEGQVFxEyJhgZGxMnKhsgcUJDM0QnOCosHRFiNDU2KSwvBS0vEVJWOT4f/EABsBAQADAQEBAQAAAAAAAAAAAAACAwQBBQYH/8QANREAAgIBAwEHAwEIAQUAAAAAAAECAxEEEjEhEyIyM0FRcWGB8LEFFCNCkaHB8TQVUlNicv/aAAwDAQACEQMRAD8A7igCAIAgCAIAgCAIAgCAIAgCAIAgCAIAgCAIAgCAIAgCAIAgCAIAgCAIAgCAIAgCAIAgCAIAgCAIAgCAIAgCAIAgCA8vNASBU0yHHsRhkTct+Cdz2ObgcNBXMjQ94Koqv3tprBRVfvbTWGfNprwfAxjo6VLqGoqCKEpqLJQSaOaiyUEmjJaJpJLHjBwvMYf1ctwcQO7Jdk5SqyucHZOUqsrnBg2RtZfCQ4klriKk1ND1q17z4KOmnuh1I6We6HU87YWwxxNa0kOc7UEg0bmcx24VzVT2xwhqp7Y4RLXcxwiYHkl2EYiczWmavgmorJfBNRWTODXRSJH1AEAQHljw4VBBHEZhE8nE88FXs1udFa5xK4uAa8ip3CjwBu9GqxRm42y3P85McZuNstz/ADky7HQvIklcTRxNBU0JrVzqaa5eKlpU3mTJaVN5kyavW29DE6TDipTKtNSBr3rRZPZHcaLJ7I7j5dFt6aJshABNchuo4j8lyqe+O45VPfFSI22308WlsEbWkVaCTWoJzOh0DVVO6Ss2RKp3SVmyJPLSaQgCAIAgCAIAgPhNNUBWNpbC6J4tMWRBGPnpi5HQ/wDlY74OL7SJj1EHF9pEx7S2xs1likbveKjgcLqhc1E1OtSXuR1E1OtSXuWK7WfuYh/Q0fhC1VruJfQ11ruJfQruy/7q0zQntp905ew1WXT92xwMmn7tjgfL6PTW2OLc2lffd+GgXLe/co/nuLe/co/nuZL5vl0zugs1TXJzhv4gHc3iVK25zeyB225zeysmbju8wRBjnFx17B2N7FfTW4Rw2aKa3COGyQVpaEB5lZUEVIqCKjUV3jtXGso41lFQs80lgkwPq6JxyP5jgeIWGLlRLD4MMZSolh8Hna+MExzMNWvbSo0y09h9iapJtTXqc1STamvUs9z4egiwejgFPDPvrVa6sbFg2VY2LBhvgtkgna0glrTUDcQMVFy3EoSSOW4lCSRpbK2gNspJ0YX15Uxfmq9NJKvPsVaaWK8+xo7JxGWaWd3bT1nGp8Bl3qrTLdNzZXplum5stq3G4IAgCAIAgCAh23wfjfQFoAoaHUk0DhyFKqjtn2uxoo7Z9rswetprK+SH92c2uDqDU0rp2jXuTURlKHdGojKUO6YrhvZtpYWSUxgUcNzm6Vp5rlNqsWHycptVkcPkrN+WJ1nc6Op6Nxxs7gR4itD3LHdB1vb6GO6Dre30L7Z20a0cAPJemuD048FXvk9BbY5dGupU/gd7KFY7e5cpGK3uXKX57ERZopbTM8x1BeTiO4Ncd54UypvVEVKybx6lEVKybx6lquqOCzuELXAykdY7zQVz4ZbltrVdb2Lk21qut7Fybd828QROfv0aOLjp+vcp22bI5LLbNkcmlsoZTEXSOJBJLK603mvAnRV6bc45kV6bc45kTa0GggNsg/oQWuIGKjwMqg6V7/NZtVnZ0Muqzs6G3Zgy12ZuMVxDPiHDIkcDWqnHFtayWRxbWslSvWyyWesLs4ycTDuqMqjgaGhCw2RlX3XwYbIyr7r4JrZu8wyyyYv4VSB2OzA73VC0UW4refQ0UW4refQzbLWMmKSR/pTE15Z595J9ilp4Zi5P1JaeGYuT9SAgtmCySR/WdIAeWEV90DvWaM9tTj9TLGe2px+pbdnbJ0UDAdXdZ3M5+wUHcttENsEbqIbYIk1cXGteFrEUbnn6o04ncO8qE5qEW2QnNQi2zxdNt6aJsmHDXUdoyNOxcqnvjk5VPfHcbisLAgCAhb4vs2eVoMZMZGbt9anIHQ5blntudckmuhntudckmuhE35a2F8FpidWhAdxFDiAI1FRiCpunFyjZEounFyjZEt4NcwtxvKrtDdroXi0QZUNXAbjx9U7x+qxX1uD7SJivrcH2kD5e9pbarL0gyfGRibwrke45HuS2Stq3LlHLZK2rcuUTGzdr6Szsrq3qnu09lFfRPdBGiie6CI/bdo6OM/WDiByIz8gqtWltRVq0tqNzZSDDZ2ne4lx8aD2AKzTRxWizTRxWiN2hj6G1QzjQkYuYyPi0+xU3rZYplN62WKZjtzjbbUI2n93HWpHD6x7zkPFcn/Gs2rhHJ/xrNq4RY7XbI4GAuIa0CjQNTTcAtcpxguprlONa6mpdV/xznD6DtzXUz5HeexV13xn0K674z6epG3zd9prLgPSRyZlm8aUoDvFN3gqra7OuOqfoVW12dcdU/QbE2rKSI7usPI/l4ppJcxOaSXMSwW6xsmYWPFQfEHiDuK1TgprDNc4Kawzn0NmeZTADTE/C77rjn3ZleWovds+p5Si92z6nRoYgxoa3INAA5DJeqkksI9ZJJYRz+yWcTWrC3NjpHH7lS7yXmRip2YXGTy4xU7MLjJZL62jbFVkVHP0r9Vv6nsWu3UKPSPJrt1Kj0jybGzRmMbjNiqXEjFrQgbtwruUqN+3vk9Pv298jNoZunmbA00YzrSO3DLMnkPaVTe981BcLkpve+aguFybVgvV0krY7PGOhZk5xyypTLh2DU9inC1ykowXRE4WuUlGC6IsC1GoIAgMc8LXtLXgOB1BXGk1hnGk1hlTvjZctq6CrhvYfSHI7+WvNYbdK11gYbdK11gfbl2kLKRzjIZB1M20yo4b/AD5rtWp292Yq1O3uzLWxzXtqCHNcOYIW3KaNyaaKXfFgdZXlzM4pAW03UIzYfMH9F59tbqeVw/zB59tbqllcP8wZ9i7XSR0Z0cKjmP8A88lLSTxJxJaSeJOJi2xtOOYMH1BT7zsz7MK5qpZnj2I6qWZ49i4WSHAxjP8Ai0DwFFuisJI3xW1JEFtnam4Gx6vJDh2AZV78x4rNqpLbt9TNq5Lbt9TRslvbZY+jjGOd/pUzDTubl6RHAb6quNiqjtj1kyuNiqjtj1kzbsFwvld0trJJOjK+dNB2BWQocnusJwocnusN29tno5RVlI3jQgUBppUDzCnZp4y46Mss08ZcdGR9kvmWzOEVqBI3P1NONfrD2qqN0q3ts/qVRulW9tn9TT6VsNta9hBjkNQRphfkfB1fBQyoXZXD/wAkMqF2Vw/8l1XoHoFF2iaYbXjHFsg/3mCvNv7lufuebf3Lcr5LNflvDLM57T6YAb94a+FT3LZdZivK9TZdZivK9Sn3PY5pC4Q5AjC52gAOdK6500CwVQnJ90wVQnJ90t103BHBQ+m//kd3IbvNbqqIw6+puqojDr6mW+L3ZA01IL6dVu+u6vAKVtsYL6krbYwX1Kzc1yyT1fIS2Nxq47351y7K51/0Y6qZT6vj9THVTKfV8fqXKzWdsbQ1gDWjQD/dV6EYqKwj0IxUVhGVdOhAEBE37dLp8Ba/AW4uOdacD2Ki6pzxh4KLqnPGHgjW3La2+jaPFz/IghVdjcuJFXY3LiRqW64bVIavwOPEYQTzOEV71CdFsurwVzotl1eDTs9qnsb8JBA1LT6Lu0H8wq4ynS8FcZTpeC02W3Q2yMsOpHWYdR2jjQ7wtkZwujg2xnC6OP7FLgeYJwd8b6HtoaHxFVgTcJ/DPPTcJ/DNi76z2tpP1pMR5A4qeAopQ79q+SUO/avku943gyFhc88hvceAXozsUFlnpWWKCyykQWaa2SucBmT1nH0W8BXsG5ecoztlk81RndLJcLouWOAVHWfvede7gFuqpjX8m+qmNfySSuLggMNrsrJWlr2hw/3MHcVGUVJYZGUVJYZTL52dfFVzKvj/ABN5jeO0LBbp3HquqPPt07h1XVE1cm0TJA1knVfkKn0Xd+49i0VahS6S5NFOoUukuTV23s+UT+bT35jyKhq48MhrI8SIK2XiXwwx/wAvFXtz6vg3JZpWboKPsZpWboKPsWrZljYbMHvIaHEuJOWWg9gHitunShXlm3TpQryyPvXaguOCzg55YqZn1W/r4KqzUt9IFVmqb6QI6z3VaMWMwl5165FK8SC4V71TGqzOdufkqjVZnO3PyT91R2vpQ6fJgByBZSu7Jq1Vq3dmfBqrV27M+CeWk0hAEAQBAEAQGvbbGyVuGRtR7R2g7iozgprDIzgprDKZetxyWc42ElgzDhk5vOnmPYvPsolX1XB59lEq3lcEVaZzI4ud6RpU6VypVUyk5PLKJScnlma7baYX42gF1CG13E0zpvy81Kubg8olXNweUTt33DJO7pbSXUO4+kf+o7PJaIUSm91hphRKb3WFpghaxoa0BoGgC2pJLCNqSSwjIunQgCAIAgIC+dm2yVdFRj94+q79D2hZrdMpdY8mW3TKXWPRlbtdqmYwwTA0FCMWracDvFKhZJSmlskZJTmlskRqpKiShZNai1gzDQABoxgAp/u9XJTteF/otSna8L/RbrnuNkAr6T97j5Abgt1VEYfJvqojD5JVXFwQBAEAQBAEAQBAEAQFF2ssbI5RgGHE2pA0rUjIbl5upgoy6Hm6mCjLobWxVna58jnAEtw4Sd1cVaduSnpIpttk9JFNtsuC3m8IAgCAIAgCAICK2ls7XQSFwBLQS07wewqm+KcHkpvinB5KJZmAvaDoXNB5EgLzYrLSPMistI6XZbM2Noaxoa0bh/uZXrRiorCPXjFRWEZVIkEAQBAEAQBAEAQBAEAQFK21P79v2Y95y8/V+NfB5+r8a+Da2G/jfc/zU9H/ADfYno/X7FrW02hAEAQBAEAQBAaF/fR5vUKqu8tlV3ls57AaOaeBHmvLjyjy48o6ivZPZCAIAgCAIAgCAIAgCAIAgKRtmflA+zb7zl52q8f2PO1fj+xu7Dfxvuf5qzR/zfYs0f8AN9v8lqW02hAEAQBAEAQBAaF+/R5vUd5Ku7y38Fd3lv4Oc1XknknVV7R7QQBAEAQBAEAQBAEAQBAEBRdsD8oPqN/NedqvMPN1XmEhsN/G+5/mrNH6/Yt0fr9i1LabQgCAIAgCAIAgNG/Po83qO8lXd5b+Cu7y38HOCvJPIOpxmoHIL2Vwe0uD0unQgCAIAgCAIAgCAIAgCAoe1h+Uu5N8l5up8xnmanzCT2G0m5s/yV2j9S7R+paVsNoQBAEAQBAEAQGlfX0eb7N/ulV2+B/BXd5b+Dm5XknkHT7GaxsP9LfIL2I8I9mPhRmUiQQBAEAQBAEAQBAEAQBAUDak/KpPu+41eZqPMf56Hl6jzH+ehL7DejNzb5FX6ThmjR8MtC2GwIAgKDfu1toinljZgwtdQdWp816VOkrlBSZ8xrf2vqKr5VxxhP2IuTbG1nSQDkxn5gq5aSr2MMv2zq3xLH2X+UdPhdVrTxAPsXkPoz7OLykz2uEggNO+fo832b/dKrt8Evhldvgl8M5svJPJOmXYawxeoz3QvXr8C+D16/Avg2VMmEAQBAEAQBAEAQBAEAQHPtpj8ql5t9xq8vUeY/z0PL1HmP8APQmth/Rl5t8itGk4Zo0fDLOthsCAIDkW0x+Vz+uV7mn8qPwfB/tL/lT+SMVxiOz3a6sMR4sZ7oXz8/E/k/RKHmqL+i/Q2VEtCA1L3+Ym+zf7pVdvgl8Mrt8EvhnNV5J5J0m5jWCH1G+QXrVeBfB61XgXwbisLAgCAIAgCAIAgCAIAgCA53tEflMvrD3QvLv8xnlX+Yye2H9CX1h5LTpOGadHwyzLWbAgCA5DtIflU/2jvNe5R5cfg+C/aP8AyrPkwwuh6GQOa4zVbgI9EN31z5+xSanvWOPUrg6OxkpJ78rD9DqtwurZoD/8UfuheLd5kvln3GiedPW//Vfob6rNIQGpe3zE32b/AHSoW+B/DIW+B/DOaryDyDotwGtnh9UfovVp8tHq0+WiQVpaEAQBAEAQBAEAQBAEAQHOb9Pyib1yvKu8xnk3eYyw7D/NyesPJatJ4Wa9H4WWVazWEAQHHtoD8pn+0f7xXu0eXH4PgNc86mz/AOn+poK0yHXNmHVskHqAeGS8O/zJfJ99+z3nS1/CJRUmwIDVvT5mX7N/ulQs8D+CFngfwc0XkHkHQtmz8mi5H3ivUo8tHqUeWiTVxcEAQBAEAQBAEAQBAEAQERaNnIXuc9wdVxJPWOpVD08G8solp4N5ZuXddzIARGCATU1JOeishXGCwiyFcYLCNtTJhAEBHS3FZ3EudCwkkkkjMk5kq1XWJYTZllodPJtuCy/oeP2esv8AIj8E7ez/ALmR/wCn6b/xr+hIWeBrGhrAGtGgGgVbbbyzVCEYRUYrCRkXCQQHiaMOaWnRwIPIii41lYONZWCI/Zez8Hf3FUfutZR+61knYrK2JgYyuEVpXPU1V0IqKwi6EVFYRnUiQQBAEAQBAEAQBAEAQBAEAQBAEAQBAEAQBAEAQBAEAQBAEAQBAEAQBAEAQHwlAQVh2j6RhkMLmRAOJkLmkdXdQZk1yVUbcrOOha68PGep9g2jqYukhfGyU0jeS0g10qAatqit4yuTjr5w+DIdoG9HaJMBpA8sIqOtQgVHDVO06N+w7Pql7nlu0bOmbEWkFzA8GopUtxBvNO1W7A7N4yYm7TYhBghc50weWtDmg9UkHM5aAlc7XjC5O9lzl8GzHtBGbO+cBwwVDmHJwdkMPeSPFS7Rbdxzs3uwYXbRfuGzthc5vWxgFoLMJpnVc7Xu7sDs+9jJ8/aMiOOR0D2tkexrKubmHgnFluyHina9E2jvZ9cZPdq2go+RscL5RF844FoDeIFfSIofBHZ1eFnBxV9Fl8nmfaeJvQGhLJtHZDDmGmo7Cc+SO1dPqFU+v0JC7LxE3S0aR0cjozXeW71OMt2SMo4waYvtzpnxMgc/o3NDnBzQBi30O7XwUe072EiWzplswybTDrvZDI+KN2F8gLaV7Gk1I0UXb6pdDvZemep7tO0VH4Y4nSjoxLVpaOod9Cuu3rhLJxV9OrJO7ba2eJsjK4XDfqKGhHiCpxkpLKISjteGbKkcCAIAgCAIAgCAID45AVO6tmT8Vka9uCZ4c2pcSKYg5uQJFKgaZrPCruYfJfK3vdOD6+wWiZtmhfF0bYS0vfiaQcIp1QDXMJtlLCa4G6MctPkw2q7rSG2qFsOITyl7ZMbQAC4HMHPcuOEusccnVKPR54Pdu2fke+Sg9GGLo31HzkdMhnUVzGfFdlW238HFYkvuY7Ldtoi+JvEJeYmyhzcbBm4uAzJpoarihJbXjjJ1yi9yzyfDcNoLWsIDelmdLKQWlrKei2letnU5didnLGPd5HaRzn2RsRXVaGR22IjGJAXMcMLQ57h1hhr1d3ZkuqEkpI5vi2mZ7wuyV1msbGsq6N0JeKtyDWEHfQ0PBdlB7Yr4ORkt0n8ng2OeB1qEcXStnJc1wc0YS6tQ4OO6vs8G2UW8LORmMsZfBgbs0+lmicKtbHMJHAijXPqRSuZo6m7co9k+i+TvaLqyR2QsMsMcgmFHGQnUGowtFcjxBVlMXFPJG2Sb6HiwXN8rnmkYfSaYnYv6SDkDy1C5GHfbf2Dn3UkaDbttEUE1lZFjD3HDJjaG4XU1BzqAFDbJRcUiW6LkpNni2bMyOdhFaNszWNeCAHSNPokVrQiqOpt/Y6rV/cslxMc2CNro+jc0ULRQio3ihOuveroeFZRTPxG+pkQgCAIAgCAIAgCA8vdQE8AgIfZ7aAWovAYWYA05kGta9nYqq7N5ZOvaR1p21ax72dC44XObXEM6Eiuig70njBNUtrOTF+3bf5Lv7h+ifvC9h2D9yWvy/vizYy6Mux10IFCADTTt9isnZsx0IQr3epKWO0CRjHjRzQ4d4qpp5WSDWHggZNrmCfocB+cwY6ila4SaU0qqu2W7Bb2T25LBaJgxjnnRoJPICqtbwslSWXgibiv8WkSERloYBqQak1y07FXCzfnoTnXtGz20AtReAwswgHMg1rXs7Ers3idewwX1tXHA4xtaZHjUA0aDwrQ59gC5O5ReEdhU5LJH/to9tOksxaDvxEeFW5+Kh27XKJ9ivRk9HfLHWZ1oa1xa1rjQihOHUcO9XdonHcirY920+XBfAtTHODC3C7DQmu4H81yue9ZE4bWe78vQWaPpC0u6wbQGmtf0XZz2rIhHc8GW6bcJ4mSgYcVcq1pQkfkuwluWTko7Xg3FIiEAQBAEAQBAEAQHib0Xcj5IwilfBx6U/qx+bll03qab/Q1bjtTIrfM6Rwa2swqdK41GDSsefqdmm4LBcrPfFnkcGMlY5x0A1OVVpU4t4TKHCS6tGhttZcdlcd8ZDx7p9hPgo3LMSVLxIwbJXiBYnF38HHXkBjHsNO5Rql3Pg7bHv/JR3QOMZmJ1kwk/1FpfVZcPG40564LztFedbAHjWZrB/dm4eAcFqsn/AA8+5mhHv49j7sdZcFjLt8mN3d6I9gr3rtKxAWvMyK+Dj0pvVZ5uVen9Sd/oRl2WsWW2PdO0kgvB4gk1xiuv6FVxeyfeJyW6HQvNlvqzT9VsjDXLC7Inswu1WtWRl6mZwlE+X5EG2SZrQA0ROAAyAFOC5YsQfwIPM0VzYq9YYYpBLIGkvqAa6YQKqmmcYp5ZddFt9DLtje8MsAbHI1zsbTQV0oV26cXHCZyqElLqiZ2P+hw8ne+5W0+BFdvjZMqwrCAIAgCAIAgCAIDxN6LuR8kYRSvg49Kf1Y/Nyy6b1NN/oaN1WBk9umZICW4pTkSMw/iFGMVKxp/UlKTjBNFusWzVnie2RjSHN0OJx3EaE8CtEaop5RQ7JNYZJ2qASMew6OaWnvFFNrKwQTw8nMLJazFDaojk52AU7WvIcPCoWFPEWjY1lpk8y7P/AGomnWqZfA/9Ardn8L+5Vu/ikDabaX2azwjMtfJlzIw+84KpyzFItUcSbOlQ2cRwhg0YzD4NotqWI4MbeXkqHwcelN6rPNyz6f1NF/oWu8bohn+dYCRocw7xGavlCMuSiM3Hgqe0WybIo3SxPNG5lrqHKtMj+RVFlKSyi+u1t4Znui2vku60h5JwNe0E60wAgV7K+FF2Em63k5KKViwa+x1ywzxvdKzEQ+gzcMsIO4qNNcZLqdtm4voZtrbigggD4mYXY2iuJxyIPErttcYxyjlU5Slhk5sf9Dh5O99yup8CK7fGyZVhWEAQBAEAQBAEAQGrelrbFE97zQAHvNMgO0qMpJLLJRTbwiq/BzCaTOpkcDQeJGInwqPFUadcsuvfCMDrgtjJ5JYaNLnPocTa4XOJ0PcudnNSbR3tIOOGZ/il6fzPbH+i7i73OZqLbYQ8RxiTN+FuPT0qCunbVaI5x1KHjPQpV+7LTvnkdE0FjjiBxNGZFTke2qy2Uycm0aIWxUUmXSOyNEQi+qGYO7Dh8lqx0wZ89clKubZWdk8bpGjA11ScTT6OYy7SAssKZKSyaJ2xcXgvUratI4g+S1szFY2QuWazmXpA1uJrQ01DsxXUDmFRTXKOcl1s1LGDVFgvKAno5OkBJOrT26P05BR22x4ZLdXLk8Wi7rwtXUmLWM31LQPBlSeRyXHG2fRhSrj1RPf+iiOxyQRZuc12ZyxOIpU8N3cFb2eIOKK9+Z7mYtkLsks8b2ygAl9RQg5YQN3JKYOK6nbZKT6GXau73zwBkYBdjaczTIArtsXKOEcrkovLM+ztkdDZ443ijm4q0NdXE68iu1pxikzk2nLKJJTIBAEAQBAEAQBAEBH3vc8dpDRJXqmoIND2jkVCcFLklGbjwa143pBYY2sA3dWNuvM8BXedc9VGU41rBKMZTeSDG1Vrf1orNVvqSv8AxNoFX203wizsoLlklcG0rp5OifCWuAJJGgp/yBoW8N6nXa5PDRCde1ZTLGriore0e0/xaQRtYHnDV1SRSpyGnZXwVNlu14RdXVuWSR2evX4zFjoGkEtcAa0IzHsIU6571khOG14JNTIFXv8A2qdZ5jG2NrqAGpJGZFeCosucXjBdCrcsk3c1vE8LJKUxDMcCCQR4hWwlujkrnHa8Ge2WgRxvedGNLj3Cq63hZOJZeCp3ftm+SWNhiaA9zWk4jlU04LPG9tpYL5UpLOSd2jvU2aISNaHEuDaE01BP5K2yexZKq47ngrzds5iKizgjiMZHkqe3l7FvYr3Mtl25GKksJaN5aakfdIHmurUe6Do9mW2zztkaHsIc1wqCN4WhNNZRQ1jozIunAgCAIAgCAIAgCAx2mYMY57tGguPICq43hZOpZeCg7N2X47aXyzdYN6xG4kmjW+qADl2LJWt8ss02PZHCOggUWwyjCK1oK8d6AOcACTkBmUBQrhg+O2uaV4qyjvxAsaO5tfBZK1vm2zVN7IpI97FzmG0yWd/1qj77CfMV8AlL2ycWctWYqRe1rMxz28bN8YvCZnEOA5thoPxUWOS3WNfnBqi9taZI/B5bMpYjuIeO/qu9oHip6eXKI3rhm7t3bMFnwDWRwH3R1j+Q71O+WI4I0rMslPms3QOsrjkS1kh/+xxH4cKzNbXEvT3ZLft/9Gb9o33XLTf4SinxG5sf9Dh5O99ylT4ERt8bNbbiysdZnPIGNhbhO/NwBHKhOSjeltydpb3YMPwfSEwPB0Ehw97QSPHPvXNO+6dv8RaFeUhAEAQBAEAQBAEBG7Rgmyz0/lu8s/YoWeBk6/Eiu/ByfpHH93/mqdP6lt/oXRaTOEBA7Z27orM4D0pOoORzd7KjvVV0sRLao5kRGyd7Wazw0fJR7nEuGF5puAqG8BXvKqqnCMerJ2wlJ9CKv+8I/jTZ7O7F6Ljk4dZuVMwMiAPaoWSW/dEnCL27ZHRrPMHta9ujgCORFVsTysmVrHQpWzfXvGd3AzH8YaPYVmr62P7mizpWjEPkt58Gvd+GT8g73VzwW/nqd8VZ72oJtNujgGjcLT2Yus4/208Et701E5X3YZHwiQ0dCRkMDm+BFPNNQuBQ+ST23kxWSN3F7D4tcVZf4CFPiIe57wtrIWNhiDoxXCcJNesa54uNVXCVij0RZKMG+rPdosNvthaJW4GA1zo1o7cNak/7kjjZPk4pVw4LjdN3ts8TY2aDU7yTqVphFRWEUSk5PLNxSIhAEAQBAEAQBAEB5kYHAtOYIII7DkgOeWd77ttRDgSw5esyuTh/UOHMb6rGs1SNbxZEulnvyzvbiE0f3nBp7waFaVZF+pncJL0Plnv2B8oiZIHOIJFNDTcHaE78uCKyLeEw65JZZVNq5DabZHA05No3kXULj3CngVnte6e1F1fdhuLH+ylk/lfjk/7K7sYexV2s/citptmoWWdz4WYXMIJ6zzVuh1J417lXZVFRyiddjcsM2thbfjs5YTnEafdOY/yHcpUSzHHscujiWSK2AGKeZ/8AT7zq/koUdZNk7uiSNn4QrJlFMNQcBPPrN8CD4ruojwzlD5Rh2KjM1omtD9RX+553cmineuUrdJyZ23pFRRsfCLH1IXcHOHiAfyUtRwiNHLMe0T8V22c/Ze4QuWeUjsPMZNbH/Q4eTvfcrafAiu3xsmVYVhAEAQBAEAQBAEAQBAEBr22xRzNwyNDh27u0HUHkuOKksM6pNcEFJsTZyagyt7A5tPa0n2qn93iW9tI37t2ds8BDmMq4aOccRHLcDyCnGqMeCErJSPVkuCGOUzNDi8lxqTXN2pp4oq4p5DsbWCUVhA8SxhzS1wqHAgjiDkUayERt27PwwFxjxjE3Caurl+qrjXGPBOVjlye7ouWKzYuiB61K1NdK08yuwrUeBKblybN4WJk8ZjkFWmlaZHIgjPuXZRUlhkYycXlHi67sjs7CyMEAmpqamtANe4JGCisI7KTk8s+XrdcdoaGyVoDiFDTOhH5pKCksMRk48GGe44nwsgdiwMIIzzyrv71x1px2nVNp5NuwWNsMbY2VwtrSpqcyTr3qUYqKwiMm28s2F04EAQBAEAQBAEAQBAEAQBAEAQBAEAQBAEAQBAEAQBAEAQBAEAQBAEAQBAEAQBAEAQBAEAQBAEAQBAEAQBAEAQBAEAQBAEAQH//Z"/>
          <p:cNvSpPr>
            <a:spLocks noChangeAspect="1" noChangeArrowheads="1"/>
          </p:cNvSpPr>
          <p:nvPr/>
        </p:nvSpPr>
        <p:spPr bwMode="auto">
          <a:xfrm>
            <a:off x="155575" y="-1306714"/>
            <a:ext cx="2446578" cy="3259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67" y="1404325"/>
            <a:ext cx="2033996" cy="280345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1981201" y="2485412"/>
            <a:ext cx="5013420" cy="182013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004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4944</TotalTime>
  <Words>367</Words>
  <Application>Microsoft Office PowerPoint</Application>
  <PresentationFormat>On-screen Show (4:3)</PresentationFormat>
  <Paragraphs>57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Helvetica 55 Roman</vt:lpstr>
      <vt:lpstr>Helvetica 65 Medium</vt:lpstr>
      <vt:lpstr>Wingdings</vt:lpstr>
      <vt:lpstr>Office Theme</vt:lpstr>
      <vt:lpstr>PowerPoint Presentation</vt:lpstr>
      <vt:lpstr>PowerPoint Presentation</vt:lpstr>
      <vt:lpstr>Get Involved</vt:lpstr>
      <vt:lpstr>PowerPoint Presentation</vt:lpstr>
      <vt:lpstr>PowerPoint Presentation</vt:lpstr>
      <vt:lpstr>ROI APPROACH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Gold</dc:creator>
  <cp:lastModifiedBy>Allison Macari-Wilhelm</cp:lastModifiedBy>
  <cp:revision>148</cp:revision>
  <cp:lastPrinted>2015-06-10T02:26:44Z</cp:lastPrinted>
  <dcterms:created xsi:type="dcterms:W3CDTF">2012-10-25T14:17:48Z</dcterms:created>
  <dcterms:modified xsi:type="dcterms:W3CDTF">2017-03-28T19:12:21Z</dcterms:modified>
</cp:coreProperties>
</file>