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25"/>
  </p:notesMasterIdLst>
  <p:sldIdLst>
    <p:sldId id="282" r:id="rId3"/>
    <p:sldId id="283" r:id="rId4"/>
    <p:sldId id="286" r:id="rId5"/>
    <p:sldId id="284" r:id="rId6"/>
    <p:sldId id="256" r:id="rId7"/>
    <p:sldId id="269" r:id="rId8"/>
    <p:sldId id="257" r:id="rId9"/>
    <p:sldId id="276" r:id="rId10"/>
    <p:sldId id="277" r:id="rId11"/>
    <p:sldId id="278" r:id="rId12"/>
    <p:sldId id="279" r:id="rId13"/>
    <p:sldId id="280" r:id="rId14"/>
    <p:sldId id="265" r:id="rId15"/>
    <p:sldId id="266" r:id="rId16"/>
    <p:sldId id="258" r:id="rId17"/>
    <p:sldId id="259" r:id="rId18"/>
    <p:sldId id="281" r:id="rId19"/>
    <p:sldId id="260" r:id="rId20"/>
    <p:sldId id="262" r:id="rId21"/>
    <p:sldId id="264" r:id="rId22"/>
    <p:sldId id="285" r:id="rId23"/>
    <p:sldId id="263" r:id="rId2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8C84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426" autoAdjust="0"/>
    <p:restoredTop sz="94688" autoAdjust="0"/>
  </p:normalViewPr>
  <p:slideViewPr>
    <p:cSldViewPr>
      <p:cViewPr>
        <p:scale>
          <a:sx n="121" d="100"/>
          <a:sy n="121" d="100"/>
        </p:scale>
        <p:origin x="-1332" y="1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88" d="100"/>
          <a:sy n="88" d="100"/>
        </p:scale>
        <p:origin x="-3810" y="-120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208596B-9298-4D82-B6D6-B81F63016D67}" type="datetimeFigureOut">
              <a:rPr lang="en-US" smtClean="0"/>
              <a:t>3/31/2014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08EB919-6DD0-4461-AC1E-3A4CEE007F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072775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8EB919-6DD0-4461-AC1E-3A4CEE007F88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69544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8EB919-6DD0-4461-AC1E-3A4CEE007F88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813283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8EB919-6DD0-4461-AC1E-3A4CEE007F88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516221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8EB919-6DD0-4461-AC1E-3A4CEE007F88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419646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8EB919-6DD0-4461-AC1E-3A4CEE007F88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100690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8EB919-6DD0-4461-AC1E-3A4CEE007F88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560584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8EB919-6DD0-4461-AC1E-3A4CEE007F88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75402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8EB919-6DD0-4461-AC1E-3A4CEE007F88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234759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8EB919-6DD0-4461-AC1E-3A4CEE007F88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515972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8EB919-6DD0-4461-AC1E-3A4CEE007F88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555227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8EB919-6DD0-4461-AC1E-3A4CEE007F88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683634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8EB919-6DD0-4461-AC1E-3A4CEE007F88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4558287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8EB919-6DD0-4461-AC1E-3A4CEE007F88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6666605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8EB919-6DD0-4461-AC1E-3A4CEE007F88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0371934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8EB919-6DD0-4461-AC1E-3A4CEE007F88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870292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8EB919-6DD0-4461-AC1E-3A4CEE007F88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671587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8EB919-6DD0-4461-AC1E-3A4CEE007F88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472095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8EB919-6DD0-4461-AC1E-3A4CEE007F88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225113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8EB919-6DD0-4461-AC1E-3A4CEE007F88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313630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8EB919-6DD0-4461-AC1E-3A4CEE007F88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328153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8EB919-6DD0-4461-AC1E-3A4CEE007F88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681938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8EB919-6DD0-4461-AC1E-3A4CEE007F88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817148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926EB-B56E-49DD-ADF7-24B65B499F7B}" type="datetimeFigureOut">
              <a:rPr lang="en-US" smtClean="0"/>
              <a:t>3/31/2014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6F7CB5-6F3B-4117-8C2E-DC5F19FA45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98920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926EB-B56E-49DD-ADF7-24B65B499F7B}" type="datetimeFigureOut">
              <a:rPr lang="en-US" smtClean="0"/>
              <a:t>3/31/2014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6F7CB5-6F3B-4117-8C2E-DC5F19FA45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32589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926EB-B56E-49DD-ADF7-24B65B499F7B}" type="datetimeFigureOut">
              <a:rPr lang="en-US" smtClean="0"/>
              <a:t>3/31/2014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6F7CB5-6F3B-4117-8C2E-DC5F19FA45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363621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" y="6248400"/>
            <a:ext cx="2321830" cy="4915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414011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1"/>
          </p:nvPr>
        </p:nvSpPr>
        <p:spPr>
          <a:xfrm>
            <a:off x="822960" y="5842000"/>
            <a:ext cx="2133600" cy="304800"/>
          </a:xfrm>
          <a:prstGeom prst="rect">
            <a:avLst/>
          </a:prstGeom>
        </p:spPr>
        <p:txBody>
          <a:bodyPr/>
          <a:lstStyle/>
          <a:p>
            <a:fld id="{66C9E71F-78A0-4868-970E-5692D76DECFE}" type="slidenum">
              <a:rPr lang="en-US">
                <a:solidFill>
                  <a:prstClr val="black"/>
                </a:solidFill>
                <a:ea typeface="ヒラギノ角ゴ Pro W3" pitchFamily="-65" charset="-128"/>
                <a:cs typeface="Arial" charset="0"/>
              </a:rPr>
              <a:pPr/>
              <a:t>‹#›</a:t>
            </a:fld>
            <a:endParaRPr lang="en-US">
              <a:solidFill>
                <a:prstClr val="black"/>
              </a:solidFill>
              <a:ea typeface="ヒラギノ角ゴ Pro W3" pitchFamily="-65" charset="-128"/>
              <a:cs typeface="Arial" charset="0"/>
            </a:endParaRPr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2"/>
          </p:nvPr>
        </p:nvSpPr>
        <p:spPr>
          <a:xfrm>
            <a:off x="822960" y="6154738"/>
            <a:ext cx="45720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  <a:ea typeface="ヒラギノ角ゴ Pro W3" pitchFamily="-65" charset="-128"/>
              <a:cs typeface="Arial" charset="0"/>
            </a:endParaRPr>
          </a:p>
        </p:txBody>
      </p:sp>
      <p:sp>
        <p:nvSpPr>
          <p:cNvPr id="7" name="Date Placeholder 14"/>
          <p:cNvSpPr>
            <a:spLocks noGrp="1"/>
          </p:cNvSpPr>
          <p:nvPr>
            <p:ph type="dt" sz="half" idx="10"/>
          </p:nvPr>
        </p:nvSpPr>
        <p:spPr>
          <a:xfrm>
            <a:off x="6808304" y="6353521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dirty="0" smtClean="0">
                <a:solidFill>
                  <a:prstClr val="black"/>
                </a:solidFill>
                <a:ea typeface="ヒラギノ角ゴ Pro W3" pitchFamily="-65" charset="-128"/>
                <a:cs typeface="Arial" charset="0"/>
              </a:rPr>
              <a:t>Network for Good</a:t>
            </a:r>
            <a:endParaRPr lang="en-US" dirty="0">
              <a:solidFill>
                <a:prstClr val="black"/>
              </a:solidFill>
              <a:ea typeface="ヒラギノ角ゴ Pro W3" pitchFamily="-65" charset="-128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456361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926EB-B56E-49DD-ADF7-24B65B499F7B}" type="datetimeFigureOut">
              <a:rPr lang="en-US" smtClean="0"/>
              <a:t>3/31/2014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6F7CB5-6F3B-4117-8C2E-DC5F19FA45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01299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926EB-B56E-49DD-ADF7-24B65B499F7B}" type="datetimeFigureOut">
              <a:rPr lang="en-US" smtClean="0"/>
              <a:t>3/31/2014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6F7CB5-6F3B-4117-8C2E-DC5F19FA45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10319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926EB-B56E-49DD-ADF7-24B65B499F7B}" type="datetimeFigureOut">
              <a:rPr lang="en-US" smtClean="0"/>
              <a:t>3/31/2014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6F7CB5-6F3B-4117-8C2E-DC5F19FA45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41150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926EB-B56E-49DD-ADF7-24B65B499F7B}" type="datetimeFigureOut">
              <a:rPr lang="en-US" smtClean="0"/>
              <a:t>3/31/2014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6F7CB5-6F3B-4117-8C2E-DC5F19FA45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56604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926EB-B56E-49DD-ADF7-24B65B499F7B}" type="datetimeFigureOut">
              <a:rPr lang="en-US" smtClean="0"/>
              <a:t>3/31/2014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6F7CB5-6F3B-4117-8C2E-DC5F19FA45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75497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926EB-B56E-49DD-ADF7-24B65B499F7B}" type="datetimeFigureOut">
              <a:rPr lang="en-US" smtClean="0"/>
              <a:t>3/31/2014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6F7CB5-6F3B-4117-8C2E-DC5F19FA45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82595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926EB-B56E-49DD-ADF7-24B65B499F7B}" type="datetimeFigureOut">
              <a:rPr lang="en-US" smtClean="0"/>
              <a:t>3/31/2014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6F7CB5-6F3B-4117-8C2E-DC5F19FA45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48440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926EB-B56E-49DD-ADF7-24B65B499F7B}" type="datetimeFigureOut">
              <a:rPr lang="en-US" smtClean="0"/>
              <a:t>3/31/2014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6F7CB5-6F3B-4117-8C2E-DC5F19FA45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91521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8C84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926EB-B56E-49DD-ADF7-24B65B499F7B}" type="datetimeFigureOut">
              <a:rPr lang="en-US" smtClean="0"/>
              <a:t>3/31/2014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96F7CB5-6F3B-4117-8C2E-DC5F19FA45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28900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98C84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430601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4" r:id="rId2"/>
  </p:sldLayoutIdLst>
  <p:txStyles>
    <p:titleStyle>
      <a:lvl1pPr algn="ctr" defTabSz="455351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defTabSz="455351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defTabSz="455351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defTabSz="455351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defTabSz="455351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052" algn="ctr" defTabSz="457052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106" algn="ctr" defTabSz="457052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160" algn="ctr" defTabSz="457052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211" algn="ctr" defTabSz="457052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0399" indent="-340399" algn="l" defTabSz="455351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1062" indent="-283479" algn="l" defTabSz="455351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0610" indent="-226559" algn="l" defTabSz="455351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598193" indent="-226559" algn="l" defTabSz="455351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4662" indent="-226559" algn="l" defTabSz="455351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3791" indent="-228526" algn="l" defTabSz="457052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0845" indent="-228526" algn="l" defTabSz="457052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7897" indent="-228526" algn="l" defTabSz="457052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4950" indent="-228526" algn="l" defTabSz="457052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05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052" algn="l" defTabSz="45705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106" algn="l" defTabSz="45705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160" algn="l" defTabSz="45705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211" algn="l" defTabSz="45705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265" algn="l" defTabSz="45705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318" algn="l" defTabSz="45705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370" algn="l" defTabSz="45705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424" algn="l" defTabSz="45705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GIFT logo 4-color.jpg"/>
          <p:cNvPicPr>
            <a:picLocks noChangeAspect="1"/>
          </p:cNvPicPr>
          <p:nvPr/>
        </p:nvPicPr>
        <p:blipFill rotWithShape="1">
          <a:blip r:embed="rId3"/>
          <a:srcRect b="15331"/>
          <a:stretch/>
        </p:blipFill>
        <p:spPr>
          <a:xfrm>
            <a:off x="1769557" y="249002"/>
            <a:ext cx="5466739" cy="6107348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459DFF-7D31-E445-B621-286E6CE86217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81716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Issues Surrounding Money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4" t="3771" r="1477" b="13461"/>
          <a:stretch/>
        </p:blipFill>
        <p:spPr>
          <a:xfrm>
            <a:off x="-248111" y="0"/>
            <a:ext cx="9392111" cy="6858000"/>
          </a:xfrm>
        </p:spPr>
      </p:pic>
      <p:sp>
        <p:nvSpPr>
          <p:cNvPr id="6" name="TextBox 5"/>
          <p:cNvSpPr txBox="1"/>
          <p:nvPr/>
        </p:nvSpPr>
        <p:spPr>
          <a:xfrm>
            <a:off x="7848600" y="6203350"/>
            <a:ext cx="152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Photo Credit: BigStockPhoto.com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82555240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Asking for “help”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33" t="677" r="405" b="-554"/>
          <a:stretch/>
        </p:blipFill>
        <p:spPr>
          <a:xfrm>
            <a:off x="0" y="8403"/>
            <a:ext cx="9449811" cy="7001997"/>
          </a:xfrm>
        </p:spPr>
      </p:pic>
      <p:sp>
        <p:nvSpPr>
          <p:cNvPr id="6" name="TextBox 5"/>
          <p:cNvSpPr txBox="1"/>
          <p:nvPr/>
        </p:nvSpPr>
        <p:spPr>
          <a:xfrm>
            <a:off x="7696200" y="6203350"/>
            <a:ext cx="152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Photo Credit: BigStockPhoto.com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407113792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Creating Customers vs. Partners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858" y="0"/>
            <a:ext cx="9144000" cy="6858000"/>
          </a:xfrm>
        </p:spPr>
      </p:pic>
      <p:sp>
        <p:nvSpPr>
          <p:cNvPr id="6" name="TextBox 5"/>
          <p:cNvSpPr txBox="1"/>
          <p:nvPr/>
        </p:nvSpPr>
        <p:spPr>
          <a:xfrm>
            <a:off x="7467600" y="6320135"/>
            <a:ext cx="152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Photo Credit: BigStockPhoto.com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381244772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>
                <a:solidFill>
                  <a:srgbClr val="FFFFFF"/>
                </a:solidFill>
                <a:latin typeface="Avenir Medium"/>
                <a:cs typeface="Avenir Medium"/>
              </a:rPr>
              <a:t>First Steps: Know Yourself and Others</a:t>
            </a:r>
            <a:endParaRPr lang="en-US" sz="3600" dirty="0">
              <a:solidFill>
                <a:srgbClr val="FFFFFF"/>
              </a:solidFill>
              <a:latin typeface="Avenir Medium"/>
              <a:cs typeface="Avenir Medium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4038600" cy="4525963"/>
          </a:xfrm>
        </p:spPr>
        <p:txBody>
          <a:bodyPr>
            <a:normAutofit fontScale="92500"/>
          </a:bodyPr>
          <a:lstStyle/>
          <a:p>
            <a:r>
              <a:rPr lang="en-US" dirty="0" smtClean="0">
                <a:solidFill>
                  <a:schemeClr val="bg1"/>
                </a:solidFill>
                <a:latin typeface="Avenir Medium"/>
                <a:cs typeface="Avenir Medium"/>
              </a:rPr>
              <a:t>Your attitude toward money impacts your relationship with donors</a:t>
            </a:r>
          </a:p>
          <a:p>
            <a:endParaRPr lang="en-US" dirty="0">
              <a:solidFill>
                <a:schemeClr val="bg1"/>
              </a:solidFill>
              <a:latin typeface="Avenir Medium"/>
              <a:cs typeface="Avenir Medium"/>
            </a:endParaRPr>
          </a:p>
          <a:p>
            <a:r>
              <a:rPr lang="en-US" dirty="0" smtClean="0">
                <a:solidFill>
                  <a:schemeClr val="bg1"/>
                </a:solidFill>
                <a:latin typeface="Avenir Medium"/>
                <a:cs typeface="Avenir Medium"/>
              </a:rPr>
              <a:t>How do we look at others – a checkbook?  What do donors want?</a:t>
            </a:r>
          </a:p>
        </p:txBody>
      </p:sp>
      <p:sp>
        <p:nvSpPr>
          <p:cNvPr id="4" name="Oval 3"/>
          <p:cNvSpPr/>
          <p:nvPr/>
        </p:nvSpPr>
        <p:spPr>
          <a:xfrm>
            <a:off x="5410200" y="1752600"/>
            <a:ext cx="2514600" cy="2438400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4572000" y="3276600"/>
            <a:ext cx="2514600" cy="2438400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6400800" y="3276600"/>
            <a:ext cx="2514600" cy="2438400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6172200" y="2514600"/>
            <a:ext cx="996163" cy="80021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chemeClr val="bg1"/>
                </a:solidFill>
                <a:latin typeface="Avenir Medium"/>
                <a:cs typeface="Avenir Medium"/>
              </a:rPr>
              <a:t>SELF</a:t>
            </a:r>
          </a:p>
          <a:p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5410200" y="4267200"/>
            <a:ext cx="637095" cy="80021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chemeClr val="bg1"/>
                </a:solidFill>
                <a:latin typeface="Avenir Medium"/>
                <a:cs typeface="Avenir Medium"/>
              </a:rPr>
              <a:t>US</a:t>
            </a:r>
          </a:p>
          <a:p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7337380" y="4191000"/>
            <a:ext cx="1120820" cy="80021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chemeClr val="bg1"/>
                </a:solidFill>
                <a:latin typeface="Avenir Medium"/>
                <a:cs typeface="Avenir Medium"/>
              </a:rPr>
              <a:t>NOW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528700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Power of Story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996"/>
          <a:stretch/>
        </p:blipFill>
        <p:spPr>
          <a:xfrm>
            <a:off x="0" y="0"/>
            <a:ext cx="9281732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7391400" y="6203350"/>
            <a:ext cx="152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Photo Credit: BigStockPhoto.com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16373457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28600"/>
            <a:ext cx="8229600" cy="6553200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▪An Alternative to Fund Raising Events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160"/>
          <a:stretch/>
        </p:blipFill>
        <p:spPr>
          <a:xfrm>
            <a:off x="-304800" y="0"/>
            <a:ext cx="973868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47402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images-2[1].jpe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6200" y="-34309"/>
            <a:ext cx="9601201" cy="692604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76200"/>
            <a:ext cx="8229600" cy="1143000"/>
          </a:xfrm>
        </p:spPr>
        <p:txBody>
          <a:bodyPr/>
          <a:lstStyle/>
          <a:p>
            <a:r>
              <a:rPr lang="en-US" dirty="0" smtClean="0">
                <a:solidFill>
                  <a:srgbClr val="98C843"/>
                </a:solidFill>
                <a:latin typeface="Avenir Medium"/>
                <a:cs typeface="Avenir Medium"/>
              </a:rPr>
              <a:t>The First One on One Meeting</a:t>
            </a:r>
            <a:endParaRPr lang="en-US" dirty="0">
              <a:solidFill>
                <a:srgbClr val="98C843"/>
              </a:solidFill>
              <a:latin typeface="Avenir Medium"/>
              <a:cs typeface="Avenir Medium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600200"/>
            <a:ext cx="8229600" cy="4525963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 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0189745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64" b="8674"/>
          <a:stretch/>
        </p:blipFill>
        <p:spPr>
          <a:xfrm>
            <a:off x="6789" y="0"/>
            <a:ext cx="7759700" cy="6858000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86400" y="884238"/>
            <a:ext cx="3505200" cy="1096962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rgbClr val="98C843"/>
                </a:solidFill>
                <a:latin typeface="Avenir Medium"/>
                <a:cs typeface="Avenir Medium"/>
              </a:rPr>
              <a:t>The Ask</a:t>
            </a:r>
            <a:endParaRPr lang="en-US" dirty="0">
              <a:solidFill>
                <a:srgbClr val="98C843"/>
              </a:solidFill>
              <a:latin typeface="Avenir Medium"/>
              <a:cs typeface="Avenir Medium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391400" y="6203350"/>
            <a:ext cx="152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Photo Credit: BigStockPhoto.com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2548004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solidFill>
                  <a:srgbClr val="FFFFFF"/>
                </a:solidFill>
                <a:latin typeface="Avenir Medium"/>
                <a:cs typeface="Avenir Medium"/>
              </a:rPr>
              <a:t>Collaborative Relationships </a:t>
            </a:r>
            <a:endParaRPr lang="en-US" dirty="0">
              <a:solidFill>
                <a:srgbClr val="FFFFFF"/>
              </a:solidFill>
              <a:latin typeface="Avenir Medium"/>
              <a:cs typeface="Avenir Medium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0" y="3886200"/>
            <a:ext cx="1295400" cy="990600"/>
          </a:xfrm>
          <a:prstGeom prst="triangle">
            <a:avLst/>
          </a:prstGeom>
          <a:solidFill>
            <a:schemeClr val="accent1"/>
          </a:solidFill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sz="2800" dirty="0" smtClean="0"/>
              <a:t> </a:t>
            </a:r>
            <a:endParaRPr lang="en-US" sz="2800" dirty="0"/>
          </a:p>
        </p:txBody>
      </p:sp>
      <p:sp>
        <p:nvSpPr>
          <p:cNvPr id="5" name="TextBox 4"/>
          <p:cNvSpPr txBox="1"/>
          <p:nvPr/>
        </p:nvSpPr>
        <p:spPr>
          <a:xfrm>
            <a:off x="1447800" y="1676400"/>
            <a:ext cx="61722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sz="2800" dirty="0" smtClean="0">
                <a:solidFill>
                  <a:srgbClr val="FFFFFF"/>
                </a:solidFill>
                <a:latin typeface="Avenir Medium"/>
                <a:cs typeface="Avenir Medium"/>
              </a:rPr>
              <a:t>CEO</a:t>
            </a:r>
            <a:r>
              <a:rPr lang="en-US" sz="2800" dirty="0">
                <a:solidFill>
                  <a:srgbClr val="FFFFFF"/>
                </a:solidFill>
                <a:latin typeface="Avenir Medium"/>
                <a:cs typeface="Avenir Medium"/>
              </a:rPr>
              <a:t>/Board chair – the most </a:t>
            </a:r>
            <a:r>
              <a:rPr lang="en-US" sz="2800" dirty="0" smtClean="0">
                <a:solidFill>
                  <a:srgbClr val="FFFFFF"/>
                </a:solidFill>
                <a:latin typeface="Avenir Medium"/>
                <a:cs typeface="Avenir Medium"/>
              </a:rPr>
              <a:t>important</a:t>
            </a:r>
            <a:endParaRPr lang="en-US" sz="2800" dirty="0">
              <a:solidFill>
                <a:srgbClr val="FFFFFF"/>
              </a:solidFill>
              <a:latin typeface="Avenir Medium"/>
              <a:cs typeface="Avenir Medium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447800" y="3389293"/>
            <a:ext cx="63246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sz="2800" dirty="0">
                <a:solidFill>
                  <a:srgbClr val="FFFFFF"/>
                </a:solidFill>
                <a:latin typeface="Avenir Medium"/>
                <a:cs typeface="Avenir Medium"/>
              </a:rPr>
              <a:t>CEO/Board Chair/Chief Fundraiser – The Magic </a:t>
            </a:r>
            <a:r>
              <a:rPr lang="en-US" sz="2800" dirty="0" smtClean="0">
                <a:solidFill>
                  <a:srgbClr val="FFFFFF"/>
                </a:solidFill>
                <a:latin typeface="Avenir Medium"/>
                <a:cs typeface="Avenir Medium"/>
              </a:rPr>
              <a:t>Triangle</a:t>
            </a:r>
            <a:endParaRPr lang="en-US" sz="2800" dirty="0">
              <a:solidFill>
                <a:srgbClr val="FFFFFF"/>
              </a:solidFill>
              <a:latin typeface="Avenir Medium"/>
              <a:cs typeface="Avenir Medium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524000" y="5257800"/>
            <a:ext cx="61722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sz="2800" dirty="0">
                <a:solidFill>
                  <a:schemeClr val="bg1"/>
                </a:solidFill>
                <a:latin typeface="Avenir Medium"/>
                <a:cs typeface="Avenir Medium"/>
              </a:rPr>
              <a:t>Enhance the connection between the Board and your team</a:t>
            </a:r>
          </a:p>
        </p:txBody>
      </p:sp>
      <p:pic>
        <p:nvPicPr>
          <p:cNvPr id="8" name="Picture 7" descr="Unknown-4.jpe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8800" y="2209800"/>
            <a:ext cx="1820264" cy="672706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62400" y="2514600"/>
            <a:ext cx="4267200" cy="279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24401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>
            <a:alphaModFix amt="53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8944" r="-404" b="4166"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98C843"/>
                </a:solidFill>
                <a:latin typeface="Avenir Medium"/>
                <a:cs typeface="Avenir Medium"/>
              </a:rPr>
              <a:t>Cultivate Your Relationships</a:t>
            </a:r>
            <a:endParaRPr lang="en-US" dirty="0">
              <a:solidFill>
                <a:srgbClr val="98C843"/>
              </a:solidFill>
              <a:latin typeface="Avenir Medium"/>
              <a:cs typeface="Avenir Medium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47800" y="1600200"/>
            <a:ext cx="6629400" cy="4525963"/>
          </a:xfrm>
        </p:spPr>
        <p:txBody>
          <a:bodyPr/>
          <a:lstStyle/>
          <a:p>
            <a:r>
              <a:rPr lang="en-US" dirty="0" smtClean="0"/>
              <a:t>Use the Avatar Affect</a:t>
            </a:r>
          </a:p>
          <a:p>
            <a:endParaRPr lang="en-US" dirty="0">
              <a:solidFill>
                <a:srgbClr val="98C843"/>
              </a:solidFill>
            </a:endParaRPr>
          </a:p>
          <a:p>
            <a:r>
              <a:rPr lang="en-US" dirty="0" smtClean="0">
                <a:solidFill>
                  <a:srgbClr val="000000"/>
                </a:solidFill>
              </a:rPr>
              <a:t>Shared experiences 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391400" y="6203350"/>
            <a:ext cx="152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Photo Credit: BigStockPhoto.com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38389099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GIFT logo 4-color.jpg"/>
          <p:cNvPicPr>
            <a:picLocks noChangeAspect="1"/>
          </p:cNvPicPr>
          <p:nvPr/>
        </p:nvPicPr>
        <p:blipFill rotWithShape="1">
          <a:blip r:embed="rId3"/>
          <a:srcRect b="15331"/>
          <a:stretch/>
        </p:blipFill>
        <p:spPr>
          <a:xfrm>
            <a:off x="304800" y="304800"/>
            <a:ext cx="1482298" cy="1655998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459DFF-7D31-E445-B621-286E6CE86217}" type="slidenum">
              <a:rPr lang="en-US" smtClean="0"/>
              <a:pPr/>
              <a:t>2</a:t>
            </a:fld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152400" y="2286000"/>
            <a:ext cx="8828194" cy="25545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latin typeface="Avenir Medium"/>
                <a:cs typeface="Avenir Medium"/>
              </a:rPr>
              <a:t>GIFT Reading Group: The Generosity Network</a:t>
            </a:r>
          </a:p>
          <a:p>
            <a:endParaRPr lang="en-US" sz="3200" dirty="0">
              <a:latin typeface="Avenir Medium"/>
              <a:cs typeface="Avenir Medium"/>
            </a:endParaRPr>
          </a:p>
          <a:p>
            <a:r>
              <a:rPr lang="en-US" sz="3200" dirty="0" smtClean="0">
                <a:latin typeface="Avenir Medium"/>
                <a:cs typeface="Avenir Medium"/>
              </a:rPr>
              <a:t>Guest Speaker: Jeffrey C. Walker</a:t>
            </a:r>
          </a:p>
          <a:p>
            <a:endParaRPr lang="en-US" sz="3200" dirty="0">
              <a:latin typeface="Avenir Medium"/>
              <a:cs typeface="Avenir Medium"/>
            </a:endParaRPr>
          </a:p>
          <a:p>
            <a:r>
              <a:rPr lang="en-US" sz="3200" dirty="0" smtClean="0">
                <a:latin typeface="Avenir Medium"/>
                <a:cs typeface="Avenir Medium"/>
              </a:rPr>
              <a:t>Date: April 7, 2014</a:t>
            </a:r>
            <a:endParaRPr lang="en-US" sz="3200" dirty="0">
              <a:latin typeface="Avenir Medium"/>
              <a:cs typeface="Avenir Medium"/>
            </a:endParaRPr>
          </a:p>
        </p:txBody>
      </p:sp>
    </p:spTree>
    <p:extLst>
      <p:ext uri="{BB962C8B-B14F-4D97-AF65-F5344CB8AC3E}">
        <p14:creationId xmlns:p14="http://schemas.microsoft.com/office/powerpoint/2010/main" val="1178641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24" b="15205"/>
          <a:stretch/>
        </p:blipFill>
        <p:spPr>
          <a:xfrm>
            <a:off x="533400" y="457200"/>
            <a:ext cx="8153399" cy="64008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1143000"/>
          </a:xfrm>
        </p:spPr>
        <p:txBody>
          <a:bodyPr>
            <a:noAutofit/>
          </a:bodyPr>
          <a:lstStyle/>
          <a:p>
            <a:r>
              <a:rPr lang="en-US" dirty="0" smtClean="0">
                <a:solidFill>
                  <a:srgbClr val="98C843"/>
                </a:solidFill>
              </a:rPr>
              <a:t>Expand and deepen your</a:t>
            </a:r>
            <a:br>
              <a:rPr lang="en-US" dirty="0" smtClean="0">
                <a:solidFill>
                  <a:srgbClr val="98C843"/>
                </a:solidFill>
              </a:rPr>
            </a:br>
            <a:r>
              <a:rPr lang="en-US" dirty="0" smtClean="0">
                <a:solidFill>
                  <a:srgbClr val="98C843"/>
                </a:solidFill>
              </a:rPr>
              <a:t>Generosity Network</a:t>
            </a:r>
            <a:endParaRPr lang="en-US" dirty="0">
              <a:solidFill>
                <a:srgbClr val="98C843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7391400" y="6203350"/>
            <a:ext cx="152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Photo Credit: BigStockPhoto.com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12732974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658" t="1964" b="8673"/>
          <a:stretch/>
        </p:blipFill>
        <p:spPr>
          <a:xfrm>
            <a:off x="0" y="17429"/>
            <a:ext cx="6311900" cy="6858000"/>
          </a:xfrm>
        </p:spPr>
      </p:pic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5257800" y="685800"/>
            <a:ext cx="3505200" cy="5105400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rgbClr val="98C843"/>
                </a:solidFill>
                <a:latin typeface="Avenir Medium"/>
                <a:cs typeface="Avenir Medium"/>
              </a:rPr>
              <a:t>What questions do you have about </a:t>
            </a:r>
            <a:br>
              <a:rPr lang="en-US" dirty="0" smtClean="0">
                <a:solidFill>
                  <a:srgbClr val="98C843"/>
                </a:solidFill>
                <a:latin typeface="Avenir Medium"/>
                <a:cs typeface="Avenir Medium"/>
              </a:rPr>
            </a:br>
            <a:r>
              <a:rPr lang="en-US" dirty="0" smtClean="0">
                <a:solidFill>
                  <a:srgbClr val="98C843"/>
                </a:solidFill>
                <a:latin typeface="Avenir Medium"/>
                <a:cs typeface="Avenir Medium"/>
              </a:rPr>
              <a:t>The Generosity Network? </a:t>
            </a:r>
            <a:endParaRPr lang="en-US" dirty="0">
              <a:solidFill>
                <a:srgbClr val="98C843"/>
              </a:solidFill>
              <a:latin typeface="Avenir Medium"/>
              <a:cs typeface="Avenir Medium"/>
            </a:endParaRPr>
          </a:p>
        </p:txBody>
      </p:sp>
    </p:spTree>
    <p:extLst>
      <p:ext uri="{BB962C8B-B14F-4D97-AF65-F5344CB8AC3E}">
        <p14:creationId xmlns:p14="http://schemas.microsoft.com/office/powerpoint/2010/main" val="266096512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600" y="0"/>
            <a:ext cx="5486400" cy="7315200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5715000"/>
            <a:ext cx="9144000" cy="914400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sz="4400" b="1" dirty="0" err="1" smtClean="0">
                <a:solidFill>
                  <a:schemeClr val="bg1"/>
                </a:solidFill>
                <a:latin typeface="Avenir Medium"/>
                <a:cs typeface="Avenir Medium"/>
              </a:rPr>
              <a:t>www.thegenerositynetwork.com</a:t>
            </a:r>
            <a:r>
              <a:rPr lang="en-US" sz="4400" b="1" dirty="0">
                <a:solidFill>
                  <a:schemeClr val="bg1"/>
                </a:solidFill>
                <a:latin typeface="Avenir Medium"/>
                <a:cs typeface="Avenir Medium"/>
              </a:rPr>
              <a:t/>
            </a:r>
            <a:br>
              <a:rPr lang="en-US" sz="4400" b="1" dirty="0">
                <a:solidFill>
                  <a:schemeClr val="bg1"/>
                </a:solidFill>
                <a:latin typeface="Avenir Medium"/>
                <a:cs typeface="Avenir Medium"/>
              </a:rPr>
            </a:br>
            <a:endParaRPr lang="en-US" sz="4400" b="1" dirty="0">
              <a:solidFill>
                <a:schemeClr val="bg1"/>
              </a:solidFill>
              <a:latin typeface="Avenir Medium"/>
              <a:cs typeface="Avenir Medium"/>
            </a:endParaRPr>
          </a:p>
        </p:txBody>
      </p:sp>
    </p:spTree>
    <p:extLst>
      <p:ext uri="{BB962C8B-B14F-4D97-AF65-F5344CB8AC3E}">
        <p14:creationId xmlns:p14="http://schemas.microsoft.com/office/powerpoint/2010/main" val="4402194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11"/>
          <p:cNvSpPr>
            <a:spLocks noChangeArrowheads="1"/>
          </p:cNvSpPr>
          <p:nvPr/>
        </p:nvSpPr>
        <p:spPr bwMode="auto">
          <a:xfrm>
            <a:off x="457200" y="1413799"/>
            <a:ext cx="4267200" cy="51337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/>
          <a:p>
            <a:pPr marL="342900" indent="-342900">
              <a:spcBef>
                <a:spcPct val="20000"/>
              </a:spcBef>
              <a:buClr>
                <a:srgbClr val="4E743D"/>
              </a:buClr>
              <a:tabLst>
                <a:tab pos="3084513" algn="l"/>
              </a:tabLst>
            </a:pPr>
            <a:r>
              <a:rPr lang="en-US" dirty="0">
                <a:solidFill>
                  <a:srgbClr val="4A452A"/>
                </a:solidFill>
                <a:latin typeface="Avenir Medium"/>
                <a:cs typeface="Avenir Medium"/>
              </a:rPr>
              <a:t>A) Grab Tab – Click red arrow to open/close Control Panel. Click blue square to toggle Viewer Window between full screen/window mode. Click </a:t>
            </a:r>
            <a:r>
              <a:rPr lang="en-US" dirty="0" err="1">
                <a:solidFill>
                  <a:srgbClr val="4A452A"/>
                </a:solidFill>
                <a:latin typeface="Avenir Medium"/>
                <a:cs typeface="Avenir Medium"/>
              </a:rPr>
              <a:t>mic</a:t>
            </a:r>
            <a:r>
              <a:rPr lang="en-US" dirty="0">
                <a:solidFill>
                  <a:srgbClr val="4A452A"/>
                </a:solidFill>
                <a:latin typeface="Avenir Medium"/>
                <a:cs typeface="Avenir Medium"/>
              </a:rPr>
              <a:t> icon to mute/unmute your audio.</a:t>
            </a:r>
          </a:p>
          <a:p>
            <a:pPr marL="342900" indent="-342900">
              <a:spcBef>
                <a:spcPct val="20000"/>
              </a:spcBef>
              <a:buClr>
                <a:srgbClr val="4E743D"/>
              </a:buClr>
              <a:tabLst>
                <a:tab pos="3084513" algn="l"/>
              </a:tabLst>
            </a:pPr>
            <a:endParaRPr lang="en-US" dirty="0">
              <a:solidFill>
                <a:srgbClr val="4A452A"/>
              </a:solidFill>
              <a:latin typeface="Avenir Medium"/>
              <a:cs typeface="Avenir Medium"/>
            </a:endParaRPr>
          </a:p>
          <a:p>
            <a:pPr marL="342900" indent="-342900">
              <a:spcBef>
                <a:spcPct val="20000"/>
              </a:spcBef>
              <a:buClr>
                <a:srgbClr val="4E743D"/>
              </a:buClr>
              <a:tabLst>
                <a:tab pos="3084513" algn="l"/>
              </a:tabLst>
            </a:pPr>
            <a:r>
              <a:rPr lang="en-US" dirty="0">
                <a:solidFill>
                  <a:srgbClr val="4A452A"/>
                </a:solidFill>
                <a:latin typeface="Avenir Medium"/>
                <a:cs typeface="Avenir Medium"/>
              </a:rPr>
              <a:t>B) Audio Setup – Select audio format. Click Audio Setup to verify Speakers &amp; Microphone.</a:t>
            </a:r>
          </a:p>
          <a:p>
            <a:pPr marL="342900" indent="-342900">
              <a:spcBef>
                <a:spcPct val="20000"/>
              </a:spcBef>
              <a:buClr>
                <a:srgbClr val="4E743D"/>
              </a:buClr>
              <a:tabLst>
                <a:tab pos="3084513" algn="l"/>
              </a:tabLst>
            </a:pPr>
            <a:endParaRPr lang="en-US" dirty="0">
              <a:solidFill>
                <a:srgbClr val="4A452A"/>
              </a:solidFill>
              <a:latin typeface="Avenir Medium"/>
              <a:cs typeface="Avenir Medium"/>
            </a:endParaRPr>
          </a:p>
          <a:p>
            <a:pPr marL="342900" indent="-342900">
              <a:spcBef>
                <a:spcPct val="20000"/>
              </a:spcBef>
              <a:buClr>
                <a:srgbClr val="4E743D"/>
              </a:buClr>
              <a:tabLst>
                <a:tab pos="3084513" algn="l"/>
              </a:tabLst>
            </a:pPr>
            <a:r>
              <a:rPr lang="en-US" dirty="0">
                <a:solidFill>
                  <a:srgbClr val="4A452A"/>
                </a:solidFill>
                <a:latin typeface="Avenir Medium"/>
                <a:cs typeface="Avenir Medium"/>
              </a:rPr>
              <a:t>C) Questions Pane – Attendees can submit questions and review answers.</a:t>
            </a:r>
          </a:p>
          <a:p>
            <a:pPr marL="342900" indent="-342900">
              <a:spcBef>
                <a:spcPct val="20000"/>
              </a:spcBef>
              <a:buClr>
                <a:srgbClr val="4E743D"/>
              </a:buClr>
              <a:tabLst>
                <a:tab pos="3084513" algn="l"/>
              </a:tabLst>
            </a:pPr>
            <a:endParaRPr lang="en-US" dirty="0">
              <a:solidFill>
                <a:srgbClr val="4A452A"/>
              </a:solidFill>
              <a:latin typeface="Avenir Medium"/>
              <a:cs typeface="Avenir Medium"/>
            </a:endParaRPr>
          </a:p>
          <a:p>
            <a:pPr marL="342900" indent="-342900">
              <a:spcBef>
                <a:spcPct val="20000"/>
              </a:spcBef>
              <a:buClr>
                <a:srgbClr val="4E743D"/>
              </a:buClr>
              <a:tabLst>
                <a:tab pos="3084513" algn="l"/>
              </a:tabLst>
            </a:pPr>
            <a:r>
              <a:rPr lang="en-US" dirty="0">
                <a:solidFill>
                  <a:srgbClr val="4A452A"/>
                </a:solidFill>
                <a:latin typeface="Avenir Medium"/>
                <a:cs typeface="Avenir Medium"/>
              </a:rPr>
              <a:t>D) Type your question and click </a:t>
            </a:r>
            <a:r>
              <a:rPr lang="en-US" b="1" dirty="0">
                <a:solidFill>
                  <a:srgbClr val="4A452A"/>
                </a:solidFill>
                <a:latin typeface="Avenir Medium"/>
                <a:cs typeface="Avenir Medium"/>
              </a:rPr>
              <a:t>Send</a:t>
            </a:r>
            <a:r>
              <a:rPr lang="en-US" dirty="0">
                <a:solidFill>
                  <a:srgbClr val="4A452A"/>
                </a:solidFill>
                <a:latin typeface="Avenir Medium"/>
                <a:cs typeface="Avenir Medium"/>
              </a:rPr>
              <a:t> to submit it to the organizers. </a:t>
            </a:r>
          </a:p>
        </p:txBody>
      </p:sp>
      <p:sp>
        <p:nvSpPr>
          <p:cNvPr id="6147" name="Rectangle 11"/>
          <p:cNvSpPr>
            <a:spLocks noChangeArrowheads="1"/>
          </p:cNvSpPr>
          <p:nvPr/>
        </p:nvSpPr>
        <p:spPr bwMode="auto">
          <a:xfrm>
            <a:off x="4953000" y="2057400"/>
            <a:ext cx="69532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r>
              <a:rPr lang="en-US">
                <a:solidFill>
                  <a:srgbClr val="776C28"/>
                </a:solidFill>
                <a:latin typeface="Helvetica 65 Medium" charset="0"/>
              </a:rPr>
              <a:t>A </a:t>
            </a:r>
            <a:r>
              <a:rPr lang="en-US">
                <a:solidFill>
                  <a:srgbClr val="776C28"/>
                </a:solidFill>
                <a:latin typeface="Helvetica 65 Medium" charset="0"/>
                <a:sym typeface="Wingdings" charset="0"/>
              </a:rPr>
              <a:t></a:t>
            </a:r>
            <a:endParaRPr lang="en-US">
              <a:solidFill>
                <a:srgbClr val="776C28"/>
              </a:solidFill>
              <a:latin typeface="Helvetica 65 Medium" charset="0"/>
            </a:endParaRPr>
          </a:p>
        </p:txBody>
      </p:sp>
      <p:sp>
        <p:nvSpPr>
          <p:cNvPr id="6148" name="Rectangle 11"/>
          <p:cNvSpPr>
            <a:spLocks noChangeArrowheads="1"/>
          </p:cNvSpPr>
          <p:nvPr/>
        </p:nvSpPr>
        <p:spPr bwMode="auto">
          <a:xfrm>
            <a:off x="5324475" y="3233738"/>
            <a:ext cx="69532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r>
              <a:rPr lang="en-US">
                <a:solidFill>
                  <a:srgbClr val="776C28"/>
                </a:solidFill>
                <a:latin typeface="Helvetica 65 Medium" charset="0"/>
              </a:rPr>
              <a:t>B </a:t>
            </a:r>
            <a:r>
              <a:rPr lang="en-US">
                <a:solidFill>
                  <a:srgbClr val="776C28"/>
                </a:solidFill>
                <a:latin typeface="Helvetica 65 Medium" charset="0"/>
                <a:sym typeface="Wingdings" charset="0"/>
              </a:rPr>
              <a:t></a:t>
            </a:r>
            <a:endParaRPr lang="en-US">
              <a:solidFill>
                <a:srgbClr val="776C28"/>
              </a:solidFill>
              <a:latin typeface="Helvetica 65 Medium" charset="0"/>
            </a:endParaRPr>
          </a:p>
        </p:txBody>
      </p:sp>
      <p:sp>
        <p:nvSpPr>
          <p:cNvPr id="6149" name="Rectangle 11"/>
          <p:cNvSpPr>
            <a:spLocks noChangeArrowheads="1"/>
          </p:cNvSpPr>
          <p:nvPr/>
        </p:nvSpPr>
        <p:spPr bwMode="auto">
          <a:xfrm>
            <a:off x="5324475" y="3581400"/>
            <a:ext cx="69532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r>
              <a:rPr lang="en-US">
                <a:solidFill>
                  <a:srgbClr val="776C28"/>
                </a:solidFill>
                <a:latin typeface="Helvetica 65 Medium" charset="0"/>
              </a:rPr>
              <a:t>C </a:t>
            </a:r>
            <a:r>
              <a:rPr lang="en-US">
                <a:solidFill>
                  <a:srgbClr val="776C28"/>
                </a:solidFill>
                <a:latin typeface="Helvetica 65 Medium" charset="0"/>
                <a:sym typeface="Wingdings" charset="0"/>
              </a:rPr>
              <a:t></a:t>
            </a:r>
            <a:endParaRPr lang="en-US">
              <a:solidFill>
                <a:srgbClr val="776C28"/>
              </a:solidFill>
              <a:latin typeface="Helvetica 65 Medium" charset="0"/>
            </a:endParaRPr>
          </a:p>
        </p:txBody>
      </p:sp>
      <p:sp>
        <p:nvSpPr>
          <p:cNvPr id="6150" name="Rectangle 11"/>
          <p:cNvSpPr>
            <a:spLocks noChangeArrowheads="1"/>
          </p:cNvSpPr>
          <p:nvPr/>
        </p:nvSpPr>
        <p:spPr bwMode="auto">
          <a:xfrm>
            <a:off x="5324475" y="4724400"/>
            <a:ext cx="69532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r>
              <a:rPr lang="en-US">
                <a:solidFill>
                  <a:srgbClr val="776C28"/>
                </a:solidFill>
                <a:latin typeface="Helvetica 65 Medium" charset="0"/>
              </a:rPr>
              <a:t>D </a:t>
            </a:r>
            <a:r>
              <a:rPr lang="en-US">
                <a:solidFill>
                  <a:srgbClr val="776C28"/>
                </a:solidFill>
                <a:latin typeface="Helvetica 65 Medium" charset="0"/>
                <a:sym typeface="Wingdings" charset="0"/>
              </a:rPr>
              <a:t></a:t>
            </a:r>
            <a:endParaRPr lang="en-US">
              <a:solidFill>
                <a:srgbClr val="776C28"/>
              </a:solidFill>
              <a:latin typeface="Helvetica 65 Medium" charset="0"/>
            </a:endParaRPr>
          </a:p>
        </p:txBody>
      </p:sp>
      <p:sp>
        <p:nvSpPr>
          <p:cNvPr id="6151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Helvetica 65 Medium" charset="0"/>
              </a:rPr>
              <a:t>Get Involved!</a:t>
            </a:r>
          </a:p>
        </p:txBody>
      </p:sp>
      <p:sp>
        <p:nvSpPr>
          <p:cNvPr id="7176" name="Slide Number Placeholder 11"/>
          <p:cNvSpPr>
            <a:spLocks noGrp="1"/>
          </p:cNvSpPr>
          <p:nvPr>
            <p:ph type="sldNum" sz="quarter" idx="12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200">
                <a:solidFill>
                  <a:srgbClr val="776C28"/>
                </a:solidFill>
                <a:latin typeface="Helvetica 65 Medium" charset="0"/>
                <a:ea typeface="ＭＳ Ｐゴシック" charset="0"/>
              </a:defRPr>
            </a:lvl1pPr>
            <a:lvl2pPr>
              <a:defRPr>
                <a:solidFill>
                  <a:srgbClr val="545454"/>
                </a:solidFill>
                <a:latin typeface="Helvetica 55 Roman" charset="0"/>
                <a:ea typeface="ＭＳ Ｐゴシック" charset="0"/>
              </a:defRPr>
            </a:lvl2pPr>
            <a:lvl3pPr>
              <a:defRPr>
                <a:solidFill>
                  <a:srgbClr val="776C28"/>
                </a:solidFill>
                <a:latin typeface="Helvetica 55 Roman" charset="0"/>
                <a:ea typeface="ＭＳ Ｐゴシック" charset="0"/>
              </a:defRPr>
            </a:lvl3pPr>
            <a:lvl4pPr>
              <a:defRPr sz="1700">
                <a:solidFill>
                  <a:srgbClr val="776C28"/>
                </a:solidFill>
                <a:latin typeface="Helvetica 55 Roman" charset="0"/>
                <a:ea typeface="ＭＳ Ｐゴシック" charset="0"/>
              </a:defRPr>
            </a:lvl4pPr>
            <a:lvl5pPr>
              <a:defRPr sz="1600">
                <a:solidFill>
                  <a:srgbClr val="776C28"/>
                </a:solidFill>
                <a:latin typeface="Helvetica 55 Roman" charset="0"/>
                <a:ea typeface="ＭＳ Ｐゴシック" charset="0"/>
              </a:defRPr>
            </a:lvl5pPr>
            <a:lvl6pPr eaLnBrk="0" fontAlgn="base" hangingPunct="0">
              <a:spcAft>
                <a:spcPct val="0"/>
              </a:spcAft>
              <a:buClr>
                <a:srgbClr val="4E743D"/>
              </a:buClr>
              <a:buFont typeface="Helvetica 55 Roman" charset="0"/>
              <a:buChar char="-"/>
              <a:defRPr sz="1600">
                <a:solidFill>
                  <a:srgbClr val="776C28"/>
                </a:solidFill>
                <a:latin typeface="Helvetica 55 Roman" charset="0"/>
                <a:ea typeface="ＭＳ Ｐゴシック" charset="0"/>
              </a:defRPr>
            </a:lvl6pPr>
            <a:lvl7pPr eaLnBrk="0" fontAlgn="base" hangingPunct="0">
              <a:spcAft>
                <a:spcPct val="0"/>
              </a:spcAft>
              <a:buClr>
                <a:srgbClr val="4E743D"/>
              </a:buClr>
              <a:buFont typeface="Helvetica 55 Roman" charset="0"/>
              <a:buChar char="-"/>
              <a:defRPr sz="1600">
                <a:solidFill>
                  <a:srgbClr val="776C28"/>
                </a:solidFill>
                <a:latin typeface="Helvetica 55 Roman" charset="0"/>
                <a:ea typeface="ＭＳ Ｐゴシック" charset="0"/>
              </a:defRPr>
            </a:lvl7pPr>
            <a:lvl8pPr eaLnBrk="0" fontAlgn="base" hangingPunct="0">
              <a:spcAft>
                <a:spcPct val="0"/>
              </a:spcAft>
              <a:buClr>
                <a:srgbClr val="4E743D"/>
              </a:buClr>
              <a:buFont typeface="Helvetica 55 Roman" charset="0"/>
              <a:buChar char="-"/>
              <a:defRPr sz="1600">
                <a:solidFill>
                  <a:srgbClr val="776C28"/>
                </a:solidFill>
                <a:latin typeface="Helvetica 55 Roman" charset="0"/>
                <a:ea typeface="ＭＳ Ｐゴシック" charset="0"/>
              </a:defRPr>
            </a:lvl8pPr>
            <a:lvl9pPr eaLnBrk="0" fontAlgn="base" hangingPunct="0">
              <a:spcAft>
                <a:spcPct val="0"/>
              </a:spcAft>
              <a:buClr>
                <a:srgbClr val="4E743D"/>
              </a:buClr>
              <a:buFont typeface="Helvetica 55 Roman" charset="0"/>
              <a:buChar char="-"/>
              <a:defRPr sz="1600">
                <a:solidFill>
                  <a:srgbClr val="776C28"/>
                </a:solidFill>
                <a:latin typeface="Helvetica 55 Roman" charset="0"/>
                <a:ea typeface="ＭＳ Ｐゴシック" charset="0"/>
              </a:defRPr>
            </a:lvl9pPr>
          </a:lstStyle>
          <a:p>
            <a:fld id="{ED4B0590-8BD4-5548-82A7-3162A3A1ADBC}" type="slidenum">
              <a:rPr lang="en-US" sz="1200">
                <a:solidFill>
                  <a:srgbClr val="FFFFFF"/>
                </a:solidFill>
                <a:latin typeface="Helvetica 55 Roman" charset="0"/>
              </a:rPr>
              <a:pPr/>
              <a:t>3</a:t>
            </a:fld>
            <a:endParaRPr lang="en-US" sz="1200">
              <a:solidFill>
                <a:srgbClr val="FFFFFF"/>
              </a:solidFill>
              <a:latin typeface="Helvetica 55 Roman" charset="0"/>
            </a:endParaRPr>
          </a:p>
        </p:txBody>
      </p:sp>
      <p:grpSp>
        <p:nvGrpSpPr>
          <p:cNvPr id="6153" name="Group 1"/>
          <p:cNvGrpSpPr>
            <a:grpSpLocks/>
          </p:cNvGrpSpPr>
          <p:nvPr/>
        </p:nvGrpSpPr>
        <p:grpSpPr bwMode="auto">
          <a:xfrm>
            <a:off x="5486400" y="1828800"/>
            <a:ext cx="3284538" cy="4445000"/>
            <a:chOff x="5486400" y="1828800"/>
            <a:chExt cx="3284538" cy="4445000"/>
          </a:xfrm>
        </p:grpSpPr>
        <p:pic>
          <p:nvPicPr>
            <p:cNvPr id="6154" name="Picture 7" descr="mic_noraisehand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486400" y="1828800"/>
              <a:ext cx="3284538" cy="4445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155" name="Picture 2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486400" y="1937544"/>
              <a:ext cx="346982" cy="12954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41226246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459DFF-7D31-E445-B621-286E6CE86217}" type="slidenum">
              <a:rPr lang="en-US" smtClean="0"/>
              <a:pPr/>
              <a:t>4</a:t>
            </a:fld>
            <a:endParaRPr 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4761966" y="830044"/>
            <a:ext cx="4229634" cy="557075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u="sng" dirty="0" smtClean="0">
                <a:solidFill>
                  <a:srgbClr val="98C843"/>
                </a:solidFill>
                <a:latin typeface="Avenir Medium"/>
                <a:cs typeface="Avenir Medium"/>
              </a:rPr>
              <a:t>Agenda</a:t>
            </a:r>
          </a:p>
          <a:p>
            <a:endParaRPr lang="en-US" sz="3200" dirty="0">
              <a:solidFill>
                <a:srgbClr val="98C843"/>
              </a:solidFill>
              <a:latin typeface="Avenir Medium"/>
              <a:cs typeface="Avenir Medium"/>
            </a:endParaRPr>
          </a:p>
          <a:p>
            <a:r>
              <a:rPr lang="en-US" sz="3200" dirty="0" smtClean="0">
                <a:solidFill>
                  <a:srgbClr val="98C843"/>
                </a:solidFill>
                <a:latin typeface="Avenir Medium"/>
                <a:cs typeface="Avenir Medium"/>
              </a:rPr>
              <a:t>Welcome</a:t>
            </a:r>
          </a:p>
          <a:p>
            <a:endParaRPr lang="en-US" sz="3200" dirty="0">
              <a:solidFill>
                <a:srgbClr val="98C843"/>
              </a:solidFill>
              <a:latin typeface="Avenir Medium"/>
              <a:cs typeface="Avenir Medium"/>
            </a:endParaRPr>
          </a:p>
          <a:p>
            <a:r>
              <a:rPr lang="en-US" sz="3200" dirty="0" smtClean="0">
                <a:solidFill>
                  <a:srgbClr val="98C843"/>
                </a:solidFill>
                <a:latin typeface="Avenir Medium"/>
                <a:cs typeface="Avenir Medium"/>
              </a:rPr>
              <a:t>Review of Technology</a:t>
            </a:r>
          </a:p>
          <a:p>
            <a:endParaRPr lang="en-US" sz="3200" dirty="0">
              <a:solidFill>
                <a:srgbClr val="98C843"/>
              </a:solidFill>
              <a:latin typeface="Avenir Medium"/>
              <a:cs typeface="Avenir Medium"/>
            </a:endParaRPr>
          </a:p>
          <a:p>
            <a:r>
              <a:rPr lang="en-US" sz="3200" dirty="0" smtClean="0">
                <a:solidFill>
                  <a:srgbClr val="98C843"/>
                </a:solidFill>
                <a:latin typeface="Avenir Medium"/>
                <a:cs typeface="Avenir Medium"/>
              </a:rPr>
              <a:t>Jeffrey Walker</a:t>
            </a:r>
          </a:p>
          <a:p>
            <a:endParaRPr lang="en-US" sz="3200" dirty="0">
              <a:solidFill>
                <a:srgbClr val="98C843"/>
              </a:solidFill>
              <a:latin typeface="Avenir Medium"/>
              <a:cs typeface="Avenir Medium"/>
            </a:endParaRPr>
          </a:p>
          <a:p>
            <a:r>
              <a:rPr lang="en-US" sz="3200" dirty="0" smtClean="0">
                <a:solidFill>
                  <a:srgbClr val="98C843"/>
                </a:solidFill>
                <a:latin typeface="Avenir Medium"/>
                <a:cs typeface="Avenir Medium"/>
              </a:rPr>
              <a:t>Conclusion</a:t>
            </a:r>
          </a:p>
          <a:p>
            <a:endParaRPr lang="en-US" sz="3200" dirty="0">
              <a:latin typeface="Avenir Medium"/>
              <a:cs typeface="Avenir Medium"/>
            </a:endParaRPr>
          </a:p>
          <a:p>
            <a:endParaRPr lang="en-US" sz="3200" dirty="0">
              <a:latin typeface="Avenir Medium"/>
              <a:cs typeface="Avenir Medium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4572000" cy="69107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68914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05400" y="1676400"/>
            <a:ext cx="3352800" cy="1981200"/>
          </a:xfrm>
        </p:spPr>
        <p:txBody>
          <a:bodyPr>
            <a:noAutofit/>
          </a:bodyPr>
          <a:lstStyle/>
          <a:p>
            <a:r>
              <a:rPr lang="en-US" dirty="0" smtClean="0">
                <a:solidFill>
                  <a:schemeClr val="bg1"/>
                </a:solidFill>
                <a:latin typeface="Avenir Medium"/>
                <a:cs typeface="Avenir Medium"/>
              </a:rPr>
              <a:t>What </a:t>
            </a:r>
            <a:r>
              <a:rPr lang="en-US" dirty="0">
                <a:solidFill>
                  <a:schemeClr val="bg1"/>
                </a:solidFill>
                <a:latin typeface="Avenir Medium"/>
                <a:cs typeface="Avenir Medium"/>
              </a:rPr>
              <a:t>is a Generosity </a:t>
            </a:r>
            <a:r>
              <a:rPr lang="en-US" dirty="0" smtClean="0">
                <a:solidFill>
                  <a:schemeClr val="bg1"/>
                </a:solidFill>
                <a:latin typeface="Avenir Medium"/>
                <a:cs typeface="Avenir Medium"/>
              </a:rPr>
              <a:t>Network? </a:t>
            </a:r>
            <a:endParaRPr lang="en-US" dirty="0">
              <a:solidFill>
                <a:schemeClr val="bg1"/>
              </a:solidFill>
              <a:latin typeface="Avenir Medium"/>
              <a:cs typeface="Avenir Medium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52755"/>
            <a:ext cx="4572000" cy="69107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5677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3"/>
          <p:cNvSpPr txBox="1">
            <a:spLocks/>
          </p:cNvSpPr>
          <p:nvPr/>
        </p:nvSpPr>
        <p:spPr>
          <a:xfrm>
            <a:off x="1066800" y="5105400"/>
            <a:ext cx="2565400" cy="964783"/>
          </a:xfrm>
          <a:prstGeom prst="rect">
            <a:avLst/>
          </a:prstGeom>
        </p:spPr>
        <p:txBody>
          <a:bodyPr anchor="ctr">
            <a:noAutofit/>
          </a:bodyPr>
          <a:lstStyle/>
          <a:p>
            <a:pPr algn="ctr" defTabSz="457200">
              <a:spcBef>
                <a:spcPct val="0"/>
              </a:spcBef>
              <a:defRPr/>
            </a:pPr>
            <a:r>
              <a:rPr lang="en-US" sz="4400" b="1" dirty="0" smtClean="0">
                <a:solidFill>
                  <a:srgbClr val="FFFFFF"/>
                </a:solidFill>
                <a:latin typeface="Avenir Medium"/>
                <a:ea typeface="ヒラギノ角ゴ Pro W3" pitchFamily="-65" charset="-128"/>
                <a:cs typeface="Avenir Medium"/>
              </a:rPr>
              <a:t>Jennifer McCrea</a:t>
            </a:r>
            <a:endParaRPr lang="en-US" sz="4400" b="1" dirty="0">
              <a:solidFill>
                <a:srgbClr val="FFFFFF"/>
              </a:solidFill>
              <a:latin typeface="Avenir Medium"/>
              <a:ea typeface="ヒラギノ角ゴ Pro W3" pitchFamily="-65" charset="-128"/>
              <a:cs typeface="Avenir Medium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457200"/>
            <a:ext cx="4038600" cy="40386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75200" y="457200"/>
            <a:ext cx="4038600" cy="4038600"/>
          </a:xfrm>
          <a:prstGeom prst="rect">
            <a:avLst/>
          </a:prstGeom>
        </p:spPr>
      </p:pic>
      <p:sp>
        <p:nvSpPr>
          <p:cNvPr id="8" name="Title 3"/>
          <p:cNvSpPr txBox="1">
            <a:spLocks/>
          </p:cNvSpPr>
          <p:nvPr/>
        </p:nvSpPr>
        <p:spPr>
          <a:xfrm>
            <a:off x="5486400" y="5181600"/>
            <a:ext cx="2971800" cy="964783"/>
          </a:xfrm>
          <a:prstGeom prst="rect">
            <a:avLst/>
          </a:prstGeom>
        </p:spPr>
        <p:txBody>
          <a:bodyPr anchor="ctr">
            <a:noAutofit/>
          </a:bodyPr>
          <a:lstStyle/>
          <a:p>
            <a:pPr algn="ctr" defTabSz="457200">
              <a:spcBef>
                <a:spcPct val="0"/>
              </a:spcBef>
              <a:defRPr/>
            </a:pPr>
            <a:r>
              <a:rPr lang="en-US" sz="4400" b="1" dirty="0" smtClean="0">
                <a:solidFill>
                  <a:srgbClr val="FFFFFF"/>
                </a:solidFill>
                <a:latin typeface="Avenir Medium"/>
                <a:ea typeface="ヒラギノ角ゴ Pro W3" pitchFamily="-65" charset="-128"/>
                <a:cs typeface="Avenir Medium"/>
              </a:rPr>
              <a:t>Jeffrey C. Walker</a:t>
            </a:r>
            <a:endParaRPr lang="en-US" sz="4400" b="1" dirty="0">
              <a:solidFill>
                <a:srgbClr val="FFFFFF"/>
              </a:solidFill>
              <a:latin typeface="Avenir Medium"/>
              <a:ea typeface="ヒラギノ角ゴ Pro W3" pitchFamily="-65" charset="-128"/>
              <a:cs typeface="Avenir Medium"/>
            </a:endParaRPr>
          </a:p>
        </p:txBody>
      </p:sp>
    </p:spTree>
    <p:extLst>
      <p:ext uri="{BB962C8B-B14F-4D97-AF65-F5344CB8AC3E}">
        <p14:creationId xmlns:p14="http://schemas.microsoft.com/office/powerpoint/2010/main" val="1856336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FFFF"/>
                </a:solidFill>
              </a:rPr>
              <a:t>Why Did We Write the Book?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endParaRPr lang="en-US" dirty="0" smtClean="0">
              <a:solidFill>
                <a:srgbClr val="FFFFFF"/>
              </a:solidFill>
              <a:latin typeface="Avenir Medium"/>
              <a:cs typeface="Avenir Medium"/>
            </a:endParaRPr>
          </a:p>
          <a:p>
            <a:pPr marL="0" indent="0" algn="ctr">
              <a:buNone/>
            </a:pPr>
            <a:r>
              <a:rPr lang="en-US" dirty="0" smtClean="0">
                <a:solidFill>
                  <a:srgbClr val="FFFFFF"/>
                </a:solidFill>
                <a:latin typeface="Avenir Medium"/>
                <a:cs typeface="Avenir Medium"/>
              </a:rPr>
              <a:t>There are so many resources out there available to your nonprofit, but they’re blocked by</a:t>
            </a:r>
            <a:r>
              <a:rPr lang="en-US" dirty="0">
                <a:solidFill>
                  <a:srgbClr val="FFFFFF"/>
                </a:solidFill>
                <a:latin typeface="Avenir Medium"/>
                <a:cs typeface="Avenir Medium"/>
              </a:rPr>
              <a:t/>
            </a:r>
            <a:br>
              <a:rPr lang="en-US" dirty="0">
                <a:solidFill>
                  <a:srgbClr val="FFFFFF"/>
                </a:solidFill>
                <a:latin typeface="Avenir Medium"/>
                <a:cs typeface="Avenir Medium"/>
              </a:rPr>
            </a:br>
            <a:r>
              <a:rPr lang="en-US" dirty="0"/>
              <a:t/>
            </a:r>
            <a:br>
              <a:rPr lang="en-US" dirty="0"/>
            </a:br>
            <a:endParaRPr lang="en-US" dirty="0" smtClean="0"/>
          </a:p>
          <a:p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838200" y="4114800"/>
            <a:ext cx="7391399" cy="144655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8800" b="1" u="sng" cap="none" spc="50" dirty="0" smtClean="0">
                <a:ln w="11430"/>
                <a:solidFill>
                  <a:srgbClr val="3366FF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venir Medium"/>
                <a:cs typeface="Avenir Medium"/>
              </a:rPr>
              <a:t>obstacles!!!</a:t>
            </a:r>
            <a:endParaRPr lang="en-US" sz="8800" b="1" cap="none" spc="50" dirty="0">
              <a:ln w="11430"/>
              <a:solidFill>
                <a:srgbClr val="3366FF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venir Medium"/>
              <a:cs typeface="Avenir Medium"/>
            </a:endParaRPr>
          </a:p>
        </p:txBody>
      </p:sp>
    </p:spTree>
    <p:extLst>
      <p:ext uri="{BB962C8B-B14F-4D97-AF65-F5344CB8AC3E}">
        <p14:creationId xmlns:p14="http://schemas.microsoft.com/office/powerpoint/2010/main" val="15248161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94" r="5689"/>
          <a:stretch/>
        </p:blipFill>
        <p:spPr>
          <a:xfrm>
            <a:off x="1" y="0"/>
            <a:ext cx="9144000" cy="6942391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solidFill>
                  <a:srgbClr val="98C843"/>
                </a:solidFill>
                <a:latin typeface="Avenir Medium"/>
                <a:cs typeface="Avenir Medium"/>
              </a:rPr>
              <a:t>Competition</a:t>
            </a:r>
            <a:endParaRPr lang="en-US" dirty="0">
              <a:solidFill>
                <a:srgbClr val="98C843"/>
              </a:solidFill>
              <a:latin typeface="Avenir Medium"/>
              <a:cs typeface="Avenir Medium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391400" y="6203350"/>
            <a:ext cx="152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Photo Credit: BigStockPhoto.com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46947754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42" b="5208"/>
          <a:stretch/>
        </p:blipFill>
        <p:spPr>
          <a:xfrm>
            <a:off x="1676399" y="-1"/>
            <a:ext cx="6096001" cy="6858001"/>
          </a:xfrm>
        </p:spPr>
      </p:pic>
      <p:sp>
        <p:nvSpPr>
          <p:cNvPr id="6" name="TextBox 5"/>
          <p:cNvSpPr txBox="1"/>
          <p:nvPr/>
        </p:nvSpPr>
        <p:spPr>
          <a:xfrm>
            <a:off x="6400800" y="6368791"/>
            <a:ext cx="152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Photo Credit: BigStockPhoto.com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363104431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7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31805</TotalTime>
  <Words>330</Words>
  <Application>Microsoft Office PowerPoint</Application>
  <PresentationFormat>On-screen Show (4:3)</PresentationFormat>
  <Paragraphs>97</Paragraphs>
  <Slides>22</Slides>
  <Notes>22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22</vt:i4>
      </vt:variant>
    </vt:vector>
  </HeadingPairs>
  <TitlesOfParts>
    <vt:vector size="24" baseType="lpstr">
      <vt:lpstr>Office Theme</vt:lpstr>
      <vt:lpstr>7_Office Theme</vt:lpstr>
      <vt:lpstr>PowerPoint Presentation</vt:lpstr>
      <vt:lpstr>PowerPoint Presentation</vt:lpstr>
      <vt:lpstr>Get Involved!</vt:lpstr>
      <vt:lpstr>PowerPoint Presentation</vt:lpstr>
      <vt:lpstr>What is a Generosity Network? </vt:lpstr>
      <vt:lpstr>PowerPoint Presentation</vt:lpstr>
      <vt:lpstr>Why Did We Write the Book?</vt:lpstr>
      <vt:lpstr>Competition</vt:lpstr>
      <vt:lpstr>PowerPoint Presentation</vt:lpstr>
      <vt:lpstr>Issues Surrounding Money</vt:lpstr>
      <vt:lpstr>Asking for “help”</vt:lpstr>
      <vt:lpstr>Creating Customers vs. Partners</vt:lpstr>
      <vt:lpstr>First Steps: Know Yourself and Others</vt:lpstr>
      <vt:lpstr>The Power of Story</vt:lpstr>
      <vt:lpstr>PowerPoint Presentation</vt:lpstr>
      <vt:lpstr>The First One on One Meeting</vt:lpstr>
      <vt:lpstr>The Ask</vt:lpstr>
      <vt:lpstr>Collaborative Relationships </vt:lpstr>
      <vt:lpstr>Cultivate Your Relationships</vt:lpstr>
      <vt:lpstr>Expand and deepen your Generosity Network</vt:lpstr>
      <vt:lpstr>What questions do you have about  The Generosity Network? 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What is a Generosity Network? (you) - Book cover slide</dc:title>
  <dc:creator>productivity</dc:creator>
  <cp:lastModifiedBy>Kevin Martone</cp:lastModifiedBy>
  <cp:revision>49</cp:revision>
  <cp:lastPrinted>2013-10-02T14:49:11Z</cp:lastPrinted>
  <dcterms:created xsi:type="dcterms:W3CDTF">2013-09-29T15:37:10Z</dcterms:created>
  <dcterms:modified xsi:type="dcterms:W3CDTF">2014-03-31T20:44:17Z</dcterms:modified>
</cp:coreProperties>
</file>