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1" r:id="rId2"/>
    <p:sldId id="277" r:id="rId3"/>
    <p:sldId id="265" r:id="rId4"/>
    <p:sldId id="262" r:id="rId5"/>
    <p:sldId id="280" r:id="rId6"/>
    <p:sldId id="270" r:id="rId7"/>
    <p:sldId id="274" r:id="rId8"/>
    <p:sldId id="276" r:id="rId9"/>
    <p:sldId id="260" r:id="rId10"/>
    <p:sldId id="269" r:id="rId11"/>
    <p:sldId id="453" r:id="rId1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13"/>
    <p:restoredTop sz="94634"/>
  </p:normalViewPr>
  <p:slideViewPr>
    <p:cSldViewPr snapToGrid="0" snapToObjects="1">
      <p:cViewPr varScale="1">
        <p:scale>
          <a:sx n="176" d="100"/>
          <a:sy n="176" d="100"/>
        </p:scale>
        <p:origin x="216" y="7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2976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B83E9-244C-6349-8B33-5D72C1BF2266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54CB5-3734-F945-801C-1FA6BDC9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92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6B227-8DDD-7D4F-B014-E7D4E902FE3F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46A41-BE42-5043-B732-2E05A1BD8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96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46A41-BE42-5043-B732-2E05A1BD82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43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3A936-0F7D-1C47-B4FF-831F4F91AC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97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CE38-1078-A54A-ADBB-D1215D97EED6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6B7E-B29B-C74B-BB43-8E5082619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10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CE38-1078-A54A-ADBB-D1215D97EED6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6B7E-B29B-C74B-BB43-8E5082619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1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CE38-1078-A54A-ADBB-D1215D97EED6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6B7E-B29B-C74B-BB43-8E5082619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6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CE38-1078-A54A-ADBB-D1215D97EED6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6B7E-B29B-C74B-BB43-8E5082619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9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CE38-1078-A54A-ADBB-D1215D97EED6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6B7E-B29B-C74B-BB43-8E5082619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5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CE38-1078-A54A-ADBB-D1215D97EED6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6B7E-B29B-C74B-BB43-8E5082619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5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CE38-1078-A54A-ADBB-D1215D97EED6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6B7E-B29B-C74B-BB43-8E5082619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50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CE38-1078-A54A-ADBB-D1215D97EED6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6B7E-B29B-C74B-BB43-8E5082619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7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CE38-1078-A54A-ADBB-D1215D97EED6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6B7E-B29B-C74B-BB43-8E5082619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7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CE38-1078-A54A-ADBB-D1215D97EED6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6B7E-B29B-C74B-BB43-8E5082619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CE38-1078-A54A-ADBB-D1215D97EED6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6B7E-B29B-C74B-BB43-8E5082619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9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9CE38-1078-A54A-ADBB-D1215D97EED6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E6B7E-B29B-C74B-BB43-8E5082619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6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84B3D5-7460-FA41-80E4-C361382B1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555" y="243626"/>
            <a:ext cx="10011679" cy="69600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B28BFC-6AE3-2B41-9B39-8BE82766F02C}"/>
              </a:ext>
            </a:extLst>
          </p:cNvPr>
          <p:cNvSpPr/>
          <p:nvPr/>
        </p:nvSpPr>
        <p:spPr>
          <a:xfrm>
            <a:off x="-379141" y="485299"/>
            <a:ext cx="10314878" cy="132343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venir Next Demi Bold" panose="020B0503020202020204" pitchFamily="34" charset="0"/>
                <a:cs typeface="Helvetica Neue"/>
              </a:rPr>
              <a:t>	Seven Habits of Highly Effective (Fundraising) Boards</a:t>
            </a: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109673-750F-724D-A360-EA445CEEC8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015" y="5470069"/>
            <a:ext cx="1048985" cy="855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89CDA6-DA6E-7048-9B02-E43F4A87F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349" y="3339993"/>
            <a:ext cx="3651651" cy="10266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5AD7E0-EF36-7643-BF14-342823582202}"/>
              </a:ext>
            </a:extLst>
          </p:cNvPr>
          <p:cNvSpPr txBox="1"/>
          <p:nvPr/>
        </p:nvSpPr>
        <p:spPr>
          <a:xfrm>
            <a:off x="5047015" y="5605556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Daniel Mansoor</a:t>
            </a:r>
          </a:p>
        </p:txBody>
      </p:sp>
    </p:spTree>
    <p:extLst>
      <p:ext uri="{BB962C8B-B14F-4D97-AF65-F5344CB8AC3E}">
        <p14:creationId xmlns:p14="http://schemas.microsoft.com/office/powerpoint/2010/main" val="3437933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Helvetica Neue"/>
                <a:cs typeface="Helvetica Neue"/>
              </a:rPr>
              <a:t>Fundraising or Development?</a:t>
            </a:r>
            <a:b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Helvetica Neue"/>
                <a:cs typeface="Helvetica Neue"/>
              </a:rPr>
            </a:b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Multiple Measures of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1660"/>
            <a:ext cx="8229600" cy="42745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Getting </a:t>
            </a:r>
            <a:r>
              <a:rPr lang="en-US" sz="3600"/>
              <a:t>the </a:t>
            </a:r>
            <a:r>
              <a:rPr lang="en-US" sz="3600" b="1">
                <a:solidFill>
                  <a:srgbClr val="800000"/>
                </a:solidFill>
              </a:rPr>
              <a:t>gift</a:t>
            </a:r>
          </a:p>
          <a:p>
            <a:pPr marL="0" indent="0">
              <a:buNone/>
            </a:pPr>
            <a:endParaRPr lang="en-US" sz="1600" b="1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3600" dirty="0"/>
              <a:t>Getting the </a:t>
            </a:r>
            <a:r>
              <a:rPr lang="en-US" sz="3600" b="1" dirty="0">
                <a:solidFill>
                  <a:srgbClr val="800000"/>
                </a:solidFill>
              </a:rPr>
              <a:t>appointment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800000"/>
                </a:solidFill>
              </a:rPr>
              <a:t>Learning</a:t>
            </a:r>
            <a:r>
              <a:rPr lang="en-US" sz="3600" dirty="0">
                <a:solidFill>
                  <a:srgbClr val="800000"/>
                </a:solidFill>
              </a:rPr>
              <a:t> </a:t>
            </a:r>
            <a:r>
              <a:rPr lang="en-US" sz="3600" dirty="0"/>
              <a:t>about prospect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800000"/>
                </a:solidFill>
              </a:rPr>
              <a:t>Answering</a:t>
            </a:r>
            <a:r>
              <a:rPr lang="en-US" sz="3600" dirty="0">
                <a:solidFill>
                  <a:srgbClr val="800000"/>
                </a:solidFill>
              </a:rPr>
              <a:t> </a:t>
            </a:r>
            <a:r>
              <a:rPr lang="en-US" sz="3600" dirty="0"/>
              <a:t>prospect’s questions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800000"/>
                </a:solidFill>
              </a:rPr>
              <a:t>Connecting </a:t>
            </a:r>
            <a:r>
              <a:rPr lang="en-US" sz="3600" dirty="0"/>
              <a:t>prospect to staff or students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800000"/>
                </a:solidFill>
              </a:rPr>
              <a:t>Engaging </a:t>
            </a:r>
            <a:r>
              <a:rPr lang="en-US" sz="3600" dirty="0">
                <a:solidFill>
                  <a:srgbClr val="000000"/>
                </a:solidFill>
              </a:rPr>
              <a:t>or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>
                <a:solidFill>
                  <a:srgbClr val="800000"/>
                </a:solidFill>
              </a:rPr>
              <a:t>involving </a:t>
            </a:r>
            <a:r>
              <a:rPr lang="en-US" sz="3600" dirty="0"/>
              <a:t>prospect.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48640" y="2636520"/>
            <a:ext cx="8663940" cy="152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7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ADB566-9543-3F42-AC88-BD67F1350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262" y="937441"/>
            <a:ext cx="1502347" cy="12310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B090FB-73D7-C64D-AE46-597C53D736B1}"/>
              </a:ext>
            </a:extLst>
          </p:cNvPr>
          <p:cNvSpPr txBox="1"/>
          <p:nvPr/>
        </p:nvSpPr>
        <p:spPr>
          <a:xfrm>
            <a:off x="2088992" y="2700057"/>
            <a:ext cx="59020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</a:rPr>
              <a:t>Daniel Mansoor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latin typeface="Avenir Next Demi Bold" panose="020B0503020202020204" pitchFamily="34" charset="0"/>
              </a:rPr>
              <a:t>Dan@GoodWorksGroup.com</a:t>
            </a:r>
            <a:endParaRPr lang="en-US" sz="3200" b="1" dirty="0">
              <a:latin typeface="Avenir Next Demi Bold" panose="020B05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venir Next Demi Bold" panose="020B0503020202020204" pitchFamily="34" charset="0"/>
              </a:rPr>
              <a:t>917 974 2325</a:t>
            </a:r>
          </a:p>
        </p:txBody>
      </p:sp>
    </p:spTree>
    <p:extLst>
      <p:ext uri="{BB962C8B-B14F-4D97-AF65-F5344CB8AC3E}">
        <p14:creationId xmlns:p14="http://schemas.microsoft.com/office/powerpoint/2010/main" val="332922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47746"/>
            <a:ext cx="8229600" cy="3566095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None/>
            </a:pPr>
            <a:endParaRPr lang="en-US" sz="1800" b="1" dirty="0">
              <a:solidFill>
                <a:schemeClr val="accent5">
                  <a:lumMod val="50000"/>
                </a:schemeClr>
              </a:solidFill>
              <a:latin typeface="Helvetica Neue"/>
              <a:cs typeface="Helvetica Neue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Helvetica Neue"/>
                <a:cs typeface="Helvetica Neue"/>
              </a:rPr>
              <a:t>Governance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or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Helvetica Neue"/>
                <a:cs typeface="Helvetica Neue"/>
              </a:rPr>
              <a:t>Management?</a:t>
            </a:r>
            <a:endParaRPr lang="en-US" sz="4400" b="1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60"/>
            <a:ext cx="9166590" cy="258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9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495" y="3033276"/>
            <a:ext cx="8229600" cy="3566095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enir Next" panose="020B0503020202020204" pitchFamily="34" charset="0"/>
                <a:cs typeface="Helvetica Neue"/>
              </a:rPr>
              <a:t>Honorary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800000"/>
                </a:solidFill>
                <a:latin typeface="Avenir Next" panose="020B0503020202020204" pitchFamily="34" charset="0"/>
                <a:cs typeface="Helvetica Neue"/>
              </a:rPr>
              <a:t>Functional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Avenir Next" panose="020B0503020202020204" pitchFamily="34" charset="0"/>
                <a:cs typeface="Helvetica Neue"/>
              </a:rPr>
              <a:t>Strategic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Avenir Next" panose="020B0503020202020204" pitchFamily="34" charset="0"/>
                <a:cs typeface="Helvetica Neue"/>
              </a:rPr>
              <a:t>Fundraising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0000"/>
                </a:solidFill>
                <a:latin typeface="Avenir Next" panose="020B0503020202020204" pitchFamily="34" charset="0"/>
                <a:cs typeface="Helvetica Neue"/>
              </a:rPr>
              <a:t>Integrated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60"/>
            <a:ext cx="9166590" cy="258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5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dirty="0">
                <a:latin typeface="Avenir Next Demi Bold" panose="020B0503020202020204" pitchFamily="34" charset="0"/>
                <a:cs typeface="Helvetica Neue"/>
              </a:rPr>
              <a:t>Robert Greenleaf: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venir Next Demi Bold" panose="020B0503020202020204" pitchFamily="34" charset="0"/>
                <a:cs typeface="Helvetica Neue"/>
              </a:rPr>
              <a:t>Servant Leadership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b="1" dirty="0">
                <a:latin typeface="Avenir Next Demi Bold" panose="020B0503020202020204" pitchFamily="34" charset="0"/>
                <a:cs typeface="Helvetica Neue Medium"/>
              </a:rPr>
              <a:t>Listening</a:t>
            </a:r>
          </a:p>
          <a:p>
            <a:pPr>
              <a:lnSpc>
                <a:spcPct val="140000"/>
              </a:lnSpc>
            </a:pPr>
            <a:r>
              <a:rPr lang="en-US" b="1" dirty="0">
                <a:latin typeface="Avenir Next Demi Bold" panose="020B0503020202020204" pitchFamily="34" charset="0"/>
                <a:cs typeface="Helvetica Neue Medium"/>
              </a:rPr>
              <a:t>Empathy</a:t>
            </a:r>
          </a:p>
          <a:p>
            <a:pPr>
              <a:lnSpc>
                <a:spcPct val="140000"/>
              </a:lnSpc>
            </a:pPr>
            <a:r>
              <a:rPr lang="en-US" b="1" dirty="0">
                <a:latin typeface="Avenir Next Demi Bold" panose="020B0503020202020204" pitchFamily="34" charset="0"/>
                <a:cs typeface="Helvetica Neue Medium"/>
              </a:rPr>
              <a:t>Healing</a:t>
            </a:r>
          </a:p>
          <a:p>
            <a:pPr>
              <a:lnSpc>
                <a:spcPct val="140000"/>
              </a:lnSpc>
            </a:pPr>
            <a:r>
              <a:rPr lang="en-US" b="1" dirty="0">
                <a:latin typeface="Avenir Next Demi Bold" panose="020B0503020202020204" pitchFamily="34" charset="0"/>
                <a:cs typeface="Helvetica Neue Medium"/>
              </a:rPr>
              <a:t>Awareness</a:t>
            </a:r>
          </a:p>
          <a:p>
            <a:pPr>
              <a:lnSpc>
                <a:spcPct val="140000"/>
              </a:lnSpc>
            </a:pPr>
            <a:r>
              <a:rPr lang="en-US" b="1" dirty="0">
                <a:latin typeface="Avenir Next Demi Bold" panose="020B0503020202020204" pitchFamily="34" charset="0"/>
                <a:cs typeface="Helvetica Neue Medium"/>
              </a:rPr>
              <a:t>Persuasion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041913" y="1600200"/>
            <a:ext cx="5102087" cy="452596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b="1" dirty="0">
                <a:latin typeface="Avenir Next Demi Bold" panose="020B0503020202020204" pitchFamily="34" charset="0"/>
                <a:cs typeface="Helvetica Neue Medium"/>
              </a:rPr>
              <a:t>Conceptualization</a:t>
            </a:r>
          </a:p>
          <a:p>
            <a:pPr>
              <a:lnSpc>
                <a:spcPct val="130000"/>
              </a:lnSpc>
            </a:pPr>
            <a:r>
              <a:rPr lang="en-US" b="1" dirty="0">
                <a:latin typeface="Avenir Next Demi Bold" panose="020B0503020202020204" pitchFamily="34" charset="0"/>
                <a:cs typeface="Helvetica Neue Medium"/>
              </a:rPr>
              <a:t>Foresight</a:t>
            </a:r>
          </a:p>
          <a:p>
            <a:pPr>
              <a:lnSpc>
                <a:spcPct val="130000"/>
              </a:lnSpc>
            </a:pPr>
            <a:r>
              <a:rPr lang="en-US" b="1" dirty="0">
                <a:latin typeface="Avenir Next Demi Bold" panose="020B0503020202020204" pitchFamily="34" charset="0"/>
                <a:cs typeface="Helvetica Neue Medium"/>
              </a:rPr>
              <a:t>Stewardship</a:t>
            </a:r>
          </a:p>
          <a:p>
            <a:pPr>
              <a:lnSpc>
                <a:spcPct val="130000"/>
              </a:lnSpc>
            </a:pPr>
            <a:r>
              <a:rPr lang="en-US" b="1" dirty="0">
                <a:latin typeface="Avenir Next Demi Bold" panose="020B0503020202020204" pitchFamily="34" charset="0"/>
                <a:cs typeface="Helvetica Neue Medium"/>
              </a:rPr>
              <a:t>Commitment to the growth of people</a:t>
            </a:r>
          </a:p>
          <a:p>
            <a:pPr>
              <a:lnSpc>
                <a:spcPct val="130000"/>
              </a:lnSpc>
            </a:pPr>
            <a:r>
              <a:rPr lang="en-US" b="1" dirty="0">
                <a:latin typeface="Avenir Next Demi Bold" panose="020B0503020202020204" pitchFamily="34" charset="0"/>
                <a:cs typeface="Helvetica Neue Medium"/>
              </a:rPr>
              <a:t>Building community</a:t>
            </a:r>
          </a:p>
          <a:p>
            <a:pPr marL="0" indent="0">
              <a:buNone/>
            </a:pPr>
            <a:endParaRPr lang="en-US" b="1" dirty="0">
              <a:latin typeface="Avenir Next Demi Bold" panose="020B0503020202020204" pitchFamily="34" charset="0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4953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Avenir Next" panose="020B0503020202020204" pitchFamily="34" charset="0"/>
              </a:rPr>
              <a:t>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latin typeface="Avenir Next Demi Bold" panose="020B0503020202020204" pitchFamily="34" charset="0"/>
              </a:rPr>
              <a:t>1:   Valuing the Role of Volunteers</a:t>
            </a:r>
          </a:p>
          <a:p>
            <a:pPr marL="0" indent="0">
              <a:buNone/>
            </a:pPr>
            <a:r>
              <a:rPr lang="en-US" b="1" dirty="0">
                <a:latin typeface="Avenir Next Demi Bold" panose="020B0503020202020204" pitchFamily="34" charset="0"/>
              </a:rPr>
              <a:t>2:   Defining Expectations</a:t>
            </a:r>
          </a:p>
          <a:p>
            <a:pPr marL="0" indent="0">
              <a:buNone/>
            </a:pPr>
            <a:r>
              <a:rPr lang="en-US" b="1" dirty="0">
                <a:latin typeface="Avenir Next Demi Bold" panose="020B0503020202020204" pitchFamily="34" charset="0"/>
              </a:rPr>
              <a:t>3:   Developing Volunteer Management Skills</a:t>
            </a:r>
          </a:p>
          <a:p>
            <a:pPr marL="0" indent="0">
              <a:buNone/>
            </a:pPr>
            <a:r>
              <a:rPr lang="en-US" b="1" dirty="0">
                <a:latin typeface="Avenir Next Demi Bold" panose="020B0503020202020204" pitchFamily="34" charset="0"/>
              </a:rPr>
              <a:t>4:   Creating Clear Assignments w/ deadlines</a:t>
            </a:r>
          </a:p>
          <a:p>
            <a:pPr marL="0" indent="0">
              <a:buNone/>
            </a:pPr>
            <a:r>
              <a:rPr lang="en-US" b="1" dirty="0">
                <a:latin typeface="Avenir Next Demi Bold" panose="020B0503020202020204" pitchFamily="34" charset="0"/>
              </a:rPr>
              <a:t>5:   Orienting and Training Volunteers</a:t>
            </a:r>
          </a:p>
          <a:p>
            <a:pPr marL="0" indent="0">
              <a:buNone/>
            </a:pPr>
            <a:r>
              <a:rPr lang="en-US" b="1" dirty="0">
                <a:latin typeface="Avenir Next Demi Bold" panose="020B0503020202020204" pitchFamily="34" charset="0"/>
              </a:rPr>
              <a:t>6:   Providing Supervision</a:t>
            </a:r>
          </a:p>
          <a:p>
            <a:pPr marL="0" indent="0">
              <a:buNone/>
            </a:pPr>
            <a:r>
              <a:rPr lang="en-US" b="1" dirty="0">
                <a:latin typeface="Avenir Next Demi Bold" panose="020B0503020202020204" pitchFamily="34" charset="0"/>
              </a:rPr>
              <a:t>7:   Making Volunteers Feel They Belong</a:t>
            </a:r>
          </a:p>
          <a:p>
            <a:pPr marL="0" indent="0">
              <a:buNone/>
            </a:pPr>
            <a:r>
              <a:rPr lang="en-US" b="1" dirty="0">
                <a:latin typeface="Avenir Next Demi Bold" panose="020B0503020202020204" pitchFamily="34" charset="0"/>
              </a:rPr>
              <a:t>8:   Recognizing Volunteer Contributions</a:t>
            </a:r>
          </a:p>
          <a:p>
            <a:pPr marL="0" indent="0">
              <a:buNone/>
            </a:pPr>
            <a:endParaRPr lang="en-US" b="1" dirty="0">
              <a:latin typeface="Avenir Next Demi Bold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91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94936" cy="114300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>
                <a:solidFill>
                  <a:schemeClr val="accent4">
                    <a:lumMod val="50000"/>
                  </a:schemeClr>
                </a:solidFill>
                <a:latin typeface="Avenir Next Demi Bold" panose="020B0503020202020204" pitchFamily="34" charset="0"/>
                <a:cs typeface="Helvetica Neue"/>
              </a:rPr>
              <a:t>7 Habits of Highly Effective Boards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94936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venir Next Demi Bold" panose="020B0503020202020204" pitchFamily="34" charset="0"/>
                <a:cs typeface="Helvetica Neue"/>
              </a:rPr>
              <a:t>Needs assessment (org. and volunteer)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venir Next Demi Bold" panose="020B0503020202020204" pitchFamily="34" charset="0"/>
                <a:cs typeface="Helvetica Neue"/>
              </a:rPr>
              <a:t>Position descriptions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800000"/>
                </a:solidFill>
                <a:latin typeface="Avenir Next Demi Bold" panose="020B0503020202020204" pitchFamily="34" charset="0"/>
                <a:cs typeface="Helvetica Neue"/>
              </a:rPr>
              <a:t>Recruitment</a:t>
            </a:r>
            <a:r>
              <a:rPr lang="en-US" b="1" dirty="0">
                <a:solidFill>
                  <a:srgbClr val="A6A6A6"/>
                </a:solidFill>
                <a:latin typeface="Avenir Next Demi Bold" panose="020B0503020202020204" pitchFamily="34" charset="0"/>
                <a:cs typeface="Helvetica Neue"/>
              </a:rPr>
              <a:t>:</a:t>
            </a:r>
            <a:r>
              <a:rPr lang="en-US" b="1" dirty="0">
                <a:latin typeface="Avenir Next Demi Bold" panose="020B0503020202020204" pitchFamily="34" charset="0"/>
                <a:cs typeface="Helvetica Neue"/>
              </a:rPr>
              <a:t> id, review, commit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venir Next Demi Bold" panose="020B0503020202020204" pitchFamily="34" charset="0"/>
                <a:cs typeface="Helvetica Neue"/>
              </a:rPr>
              <a:t>Orientation</a:t>
            </a:r>
            <a:r>
              <a:rPr lang="en-US" b="1" dirty="0">
                <a:solidFill>
                  <a:srgbClr val="A6A6A6"/>
                </a:solidFill>
                <a:latin typeface="Avenir Next Demi Bold" panose="020B0503020202020204" pitchFamily="34" charset="0"/>
                <a:cs typeface="Helvetica Neue"/>
              </a:rPr>
              <a:t>:</a:t>
            </a:r>
            <a:r>
              <a:rPr lang="en-US" b="1" dirty="0">
                <a:latin typeface="Avenir Next Demi Bold" panose="020B0503020202020204" pitchFamily="34" charset="0"/>
                <a:cs typeface="Helvetica Neue"/>
              </a:rPr>
              <a:t> program, mentors, training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venir Next Demi Bold" panose="020B0503020202020204" pitchFamily="34" charset="0"/>
                <a:cs typeface="Helvetica Neue"/>
              </a:rPr>
              <a:t>Programming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00FF"/>
                </a:solidFill>
                <a:latin typeface="Avenir Next Demi Bold" panose="020B0503020202020204" pitchFamily="34" charset="0"/>
                <a:cs typeface="Helvetica Neue"/>
              </a:rPr>
              <a:t>Evaluation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Avenir Next Demi Bold" panose="020B0503020202020204" pitchFamily="34" charset="0"/>
                <a:cs typeface="Helvetica Neue"/>
              </a:rPr>
              <a:t>:</a:t>
            </a:r>
            <a:r>
              <a:rPr lang="en-US" b="1" dirty="0">
                <a:latin typeface="Avenir Next Demi Bold" panose="020B0503020202020204" pitchFamily="34" charset="0"/>
                <a:cs typeface="Helvetica Neue"/>
              </a:rPr>
              <a:t> collective, individual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Demi Bold" panose="020B0503020202020204" pitchFamily="34" charset="0"/>
                <a:cs typeface="Helvetica Neue"/>
              </a:rPr>
              <a:t>Continuity (inspiration)</a:t>
            </a:r>
          </a:p>
        </p:txBody>
      </p:sp>
    </p:spTree>
    <p:extLst>
      <p:ext uri="{BB962C8B-B14F-4D97-AF65-F5344CB8AC3E}">
        <p14:creationId xmlns:p14="http://schemas.microsoft.com/office/powerpoint/2010/main" val="265026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0129" y="1516796"/>
            <a:ext cx="2941060" cy="294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rgbClr val="800000"/>
                </a:solidFill>
                <a:latin typeface="Helvetica Neue"/>
                <a:cs typeface="Helvetica Neue"/>
              </a:rPr>
              <a:t>Roles of Boards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Helvetica Neue"/>
              <a:cs typeface="Helvetica Neue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843" y="2130961"/>
            <a:ext cx="4038600" cy="2690021"/>
          </a:xfrm>
          <a:ln w="38100"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593" y="2130961"/>
            <a:ext cx="3543629" cy="269002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192192" y="5185458"/>
            <a:ext cx="2775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Helvetica Neue"/>
                <a:cs typeface="Helvetica Neue"/>
              </a:rPr>
              <a:t>Fundraising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6170" y="5185458"/>
            <a:ext cx="3097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Helvetica Neue"/>
                <a:cs typeface="Helvetica Neue"/>
              </a:rPr>
              <a:t>Development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2709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0206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Boards and Fundraising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178" y="1587577"/>
            <a:ext cx="5184208" cy="453858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Helvetica Neue"/>
                <a:cs typeface="Helvetica Neue"/>
              </a:rPr>
              <a:t>Identification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Helvetica Neue"/>
                <a:cs typeface="Helvetica Neue"/>
              </a:rPr>
              <a:t>Information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Helvetica Neue"/>
                <a:cs typeface="Helvetica Neue"/>
              </a:rPr>
              <a:t>Awareness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Helvetica Neue"/>
                <a:cs typeface="Helvetica Neue"/>
              </a:rPr>
              <a:t>Understanding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Helvetica Neue"/>
                <a:cs typeface="Helvetica Neue"/>
              </a:rPr>
              <a:t>Interest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C00000"/>
                </a:solidFill>
                <a:latin typeface="Helvetica Neue"/>
                <a:cs typeface="Helvetica Neue"/>
              </a:rPr>
              <a:t>Cultivation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C00000"/>
                </a:solidFill>
                <a:latin typeface="Helvetica Neue"/>
                <a:cs typeface="Helvetica Neue"/>
              </a:rPr>
              <a:t>Solicitation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C00000"/>
                </a:solidFill>
                <a:latin typeface="Helvetica Neue"/>
                <a:cs typeface="Helvetica Neue"/>
              </a:rPr>
              <a:t>Stewardship</a:t>
            </a:r>
          </a:p>
        </p:txBody>
      </p:sp>
      <p:sp>
        <p:nvSpPr>
          <p:cNvPr id="4" name="Bent Arrow 3"/>
          <p:cNvSpPr/>
          <p:nvPr/>
        </p:nvSpPr>
        <p:spPr>
          <a:xfrm flipH="1">
            <a:off x="4457282" y="4434840"/>
            <a:ext cx="432618" cy="1219200"/>
          </a:xfrm>
          <a:prstGeom prst="ben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402080" y="1859280"/>
            <a:ext cx="190500" cy="364236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1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4539</TotalTime>
  <Words>176</Words>
  <Application>Microsoft Macintosh PowerPoint</Application>
  <PresentationFormat>On-screen Show (4:3)</PresentationFormat>
  <Paragraphs>64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Avenir Next</vt:lpstr>
      <vt:lpstr>Avenir Next Demi Bold</vt:lpstr>
      <vt:lpstr>Calibri</vt:lpstr>
      <vt:lpstr>Helvetica Neue</vt:lpstr>
      <vt:lpstr>Helvetica Neue Medium</vt:lpstr>
      <vt:lpstr>Office Theme</vt:lpstr>
      <vt:lpstr>PowerPoint Presentation</vt:lpstr>
      <vt:lpstr>PowerPoint Presentation</vt:lpstr>
      <vt:lpstr>PowerPoint Presentation</vt:lpstr>
      <vt:lpstr>Robert Greenleaf: Servant Leadership</vt:lpstr>
      <vt:lpstr>Best Practices</vt:lpstr>
      <vt:lpstr>7 Habits of Highly Effective Boards</vt:lpstr>
      <vt:lpstr>PowerPoint Presentation</vt:lpstr>
      <vt:lpstr>Roles of Boards</vt:lpstr>
      <vt:lpstr>Boards and Fundraising</vt:lpstr>
      <vt:lpstr>Fundraising or Development? Multiple Measures of Success</vt:lpstr>
      <vt:lpstr>PowerPoint Presentation</vt:lpstr>
    </vt:vector>
  </TitlesOfParts>
  <Company>GoodWorks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Highly Effective Boards Highly Rewarding Experiences</dc:title>
  <dc:creator>Daniel Mansoor</dc:creator>
  <cp:lastModifiedBy/>
  <cp:revision>52</cp:revision>
  <cp:lastPrinted>2016-10-24T00:37:05Z</cp:lastPrinted>
  <dcterms:created xsi:type="dcterms:W3CDTF">2016-02-07T03:37:15Z</dcterms:created>
  <dcterms:modified xsi:type="dcterms:W3CDTF">2019-11-13T15:49:59Z</dcterms:modified>
</cp:coreProperties>
</file>