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77" r:id="rId2"/>
    <p:sldId id="422" r:id="rId3"/>
    <p:sldId id="259" r:id="rId4"/>
    <p:sldId id="260" r:id="rId5"/>
    <p:sldId id="261" r:id="rId6"/>
    <p:sldId id="278" r:id="rId7"/>
    <p:sldId id="486" r:id="rId8"/>
    <p:sldId id="276" r:id="rId9"/>
    <p:sldId id="258" r:id="rId10"/>
    <p:sldId id="271" r:id="rId11"/>
    <p:sldId id="275" r:id="rId12"/>
    <p:sldId id="274" r:id="rId13"/>
    <p:sldId id="431" r:id="rId14"/>
    <p:sldId id="396" r:id="rId15"/>
    <p:sldId id="285" r:id="rId16"/>
    <p:sldId id="440" r:id="rId17"/>
    <p:sldId id="314" r:id="rId18"/>
    <p:sldId id="450" r:id="rId19"/>
    <p:sldId id="443" r:id="rId20"/>
    <p:sldId id="442" r:id="rId21"/>
    <p:sldId id="454" r:id="rId22"/>
    <p:sldId id="447" r:id="rId23"/>
    <p:sldId id="469" r:id="rId24"/>
    <p:sldId id="379" r:id="rId25"/>
    <p:sldId id="489" r:id="rId26"/>
    <p:sldId id="355" r:id="rId27"/>
    <p:sldId id="356" r:id="rId28"/>
    <p:sldId id="357" r:id="rId29"/>
    <p:sldId id="490" r:id="rId30"/>
    <p:sldId id="453" r:id="rId31"/>
    <p:sldId id="491" r:id="rId32"/>
    <p:sldId id="4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1" clrIdx="0">
    <p:extLst>
      <p:ext uri="{19B8F6BF-5375-455C-9EA6-DF929625EA0E}">
        <p15:presenceInfo xmlns:p15="http://schemas.microsoft.com/office/powerpoint/2012/main" userId="81c2fc4c0e8f07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130"/>
    <p:restoredTop sz="80632"/>
  </p:normalViewPr>
  <p:slideViewPr>
    <p:cSldViewPr snapToGrid="0" snapToObjects="1">
      <p:cViewPr>
        <p:scale>
          <a:sx n="67" d="100"/>
          <a:sy n="67" d="100"/>
        </p:scale>
        <p:origin x="1760" y="9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06T15:15:10.765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DF66A3-7FD8-D54F-BE82-72ADDEA0A346}" type="doc">
      <dgm:prSet loTypeId="urn:microsoft.com/office/officeart/2009/3/layout/BlockDescendingList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45E4020-3827-B14F-AED9-1E6DDD47F010}">
      <dgm:prSet phldrT="[Text]"/>
      <dgm:spPr/>
      <dgm:t>
        <a:bodyPr/>
        <a:lstStyle/>
        <a:p>
          <a:pPr rtl="0"/>
          <a:r>
            <a:rPr lang="en-US" dirty="0"/>
            <a:t>BANKING</a:t>
          </a:r>
        </a:p>
      </dgm:t>
    </dgm:pt>
    <dgm:pt modelId="{6C798371-85A5-714B-9FC7-FDCF455810A1}" type="parTrans" cxnId="{C41F1E21-FA9B-EE4F-B0CB-5F5EE2C8D71D}">
      <dgm:prSet/>
      <dgm:spPr/>
      <dgm:t>
        <a:bodyPr/>
        <a:lstStyle/>
        <a:p>
          <a:endParaRPr lang="en-US"/>
        </a:p>
      </dgm:t>
    </dgm:pt>
    <dgm:pt modelId="{C25FC9E0-6805-9047-8776-3FE020D4354A}" type="sibTrans" cxnId="{C41F1E21-FA9B-EE4F-B0CB-5F5EE2C8D71D}">
      <dgm:prSet/>
      <dgm:spPr/>
      <dgm:t>
        <a:bodyPr/>
        <a:lstStyle/>
        <a:p>
          <a:endParaRPr lang="en-US"/>
        </a:p>
      </dgm:t>
    </dgm:pt>
    <dgm:pt modelId="{DCEFFECE-0AE3-2C48-8729-8169EB6902C3}">
      <dgm:prSet phldrT="[Text]"/>
      <dgm:spPr/>
      <dgm:t>
        <a:bodyPr/>
        <a:lstStyle/>
        <a:p>
          <a:r>
            <a:rPr lang="en-US" dirty="0"/>
            <a:t>SHOES</a:t>
          </a:r>
        </a:p>
      </dgm:t>
    </dgm:pt>
    <dgm:pt modelId="{1668E771-C633-4A46-8C67-93B014C97C1C}" type="parTrans" cxnId="{5B459E7E-16E2-CE49-B689-15C2AFDE1D20}">
      <dgm:prSet/>
      <dgm:spPr/>
      <dgm:t>
        <a:bodyPr/>
        <a:lstStyle/>
        <a:p>
          <a:endParaRPr lang="en-US"/>
        </a:p>
      </dgm:t>
    </dgm:pt>
    <dgm:pt modelId="{46CB80E5-3D1C-5642-9BFE-A492824A270F}" type="sibTrans" cxnId="{5B459E7E-16E2-CE49-B689-15C2AFDE1D20}">
      <dgm:prSet/>
      <dgm:spPr/>
      <dgm:t>
        <a:bodyPr/>
        <a:lstStyle/>
        <a:p>
          <a:endParaRPr lang="en-US"/>
        </a:p>
      </dgm:t>
    </dgm:pt>
    <dgm:pt modelId="{60EDD9EC-635F-D24E-993F-5FFA885FF51C}">
      <dgm:prSet phldrT="[Text]"/>
      <dgm:spPr/>
      <dgm:t>
        <a:bodyPr/>
        <a:lstStyle/>
        <a:p>
          <a:pPr rtl="0"/>
          <a:r>
            <a:rPr lang="en-US" dirty="0"/>
            <a:t>BOOKS</a:t>
          </a:r>
        </a:p>
      </dgm:t>
    </dgm:pt>
    <dgm:pt modelId="{4205B337-A059-3B40-9FD6-151CE6E18651}" type="parTrans" cxnId="{B4AE6F07-75C8-C845-A08C-D12F17BACEB1}">
      <dgm:prSet/>
      <dgm:spPr/>
      <dgm:t>
        <a:bodyPr/>
        <a:lstStyle/>
        <a:p>
          <a:endParaRPr lang="en-US"/>
        </a:p>
      </dgm:t>
    </dgm:pt>
    <dgm:pt modelId="{A721ADD3-0BB2-FA40-9ECE-C1EC66ACA580}" type="sibTrans" cxnId="{B4AE6F07-75C8-C845-A08C-D12F17BACEB1}">
      <dgm:prSet/>
      <dgm:spPr/>
      <dgm:t>
        <a:bodyPr/>
        <a:lstStyle/>
        <a:p>
          <a:endParaRPr lang="en-US"/>
        </a:p>
      </dgm:t>
    </dgm:pt>
    <dgm:pt modelId="{972A192B-EE6E-BB49-9840-4AB61FAAC1FF}">
      <dgm:prSet phldrT="[Text]"/>
      <dgm:spPr/>
      <dgm:t>
        <a:bodyPr/>
        <a:lstStyle/>
        <a:p>
          <a:pPr rtl="0"/>
          <a:r>
            <a:rPr lang="en-US" dirty="0"/>
            <a:t>TRAVEL</a:t>
          </a:r>
        </a:p>
      </dgm:t>
    </dgm:pt>
    <dgm:pt modelId="{62C2DE88-C32C-874F-8804-A914F1678E94}" type="parTrans" cxnId="{79F04B68-1019-264D-B493-14BF38C6F3A6}">
      <dgm:prSet/>
      <dgm:spPr/>
      <dgm:t>
        <a:bodyPr/>
        <a:lstStyle/>
        <a:p>
          <a:endParaRPr lang="en-US"/>
        </a:p>
      </dgm:t>
    </dgm:pt>
    <dgm:pt modelId="{0D8681BF-4339-A940-B51F-60CDC0799E57}" type="sibTrans" cxnId="{79F04B68-1019-264D-B493-14BF38C6F3A6}">
      <dgm:prSet/>
      <dgm:spPr/>
      <dgm:t>
        <a:bodyPr/>
        <a:lstStyle/>
        <a:p>
          <a:endParaRPr lang="en-US"/>
        </a:p>
      </dgm:t>
    </dgm:pt>
    <dgm:pt modelId="{B5ECCAC9-D3FC-0B42-BD72-2A470F162D5F}">
      <dgm:prSet phldrT="[Text]"/>
      <dgm:spPr>
        <a:solidFill>
          <a:srgbClr val="FF0000"/>
        </a:solidFill>
      </dgm:spPr>
      <dgm:t>
        <a:bodyPr/>
        <a:lstStyle/>
        <a:p>
          <a:pPr rtl="0"/>
          <a:endParaRPr lang="en-US" dirty="0"/>
        </a:p>
      </dgm:t>
    </dgm:pt>
    <dgm:pt modelId="{D1B37944-0186-EC4E-A143-ECCF8C91B0D3}" type="parTrans" cxnId="{FC6C9456-C993-0F40-B71A-ED96A739BAC0}">
      <dgm:prSet/>
      <dgm:spPr/>
    </dgm:pt>
    <dgm:pt modelId="{A1B50B40-D2AD-5449-8835-E040CE3F882E}" type="sibTrans" cxnId="{FC6C9456-C993-0F40-B71A-ED96A739BAC0}">
      <dgm:prSet/>
      <dgm:spPr/>
    </dgm:pt>
    <dgm:pt modelId="{C3E43C2E-EC72-FB4C-A0FB-FE46DA608732}" type="pres">
      <dgm:prSet presAssocID="{29DF66A3-7FD8-D54F-BE82-72ADDEA0A34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5F4B70C5-5F69-2348-92BF-BA110CDD787E}" type="pres">
      <dgm:prSet presAssocID="{345E4020-3827-B14F-AED9-1E6DDD47F010}" presName="parentText_1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05071A2C-4A7D-1341-95F2-963AD67FB05C}" type="pres">
      <dgm:prSet presAssocID="{345E4020-3827-B14F-AED9-1E6DDD47F010}" presName="childText_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A442911-E9EE-7948-83FB-18B9088DDE99}" type="pres">
      <dgm:prSet presAssocID="{345E4020-3827-B14F-AED9-1E6DDD47F010}" presName="accentShape_1" presStyleCnt="0"/>
      <dgm:spPr/>
    </dgm:pt>
    <dgm:pt modelId="{9A442A9C-C093-5C4F-9EF4-F55FDB7C58BF}" type="pres">
      <dgm:prSet presAssocID="{345E4020-3827-B14F-AED9-1E6DDD47F010}" presName="imageRepeatNode" presStyleLbl="node1" presStyleIdx="0" presStyleCnt="5"/>
      <dgm:spPr/>
    </dgm:pt>
    <dgm:pt modelId="{46D637C6-2CCA-2640-B8E4-AEFCE3751CA6}" type="pres">
      <dgm:prSet presAssocID="{972A192B-EE6E-BB49-9840-4AB61FAAC1FF}" presName="parentText_2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A9275845-9A37-9348-8F9F-9372BE40D3B5}" type="pres">
      <dgm:prSet presAssocID="{972A192B-EE6E-BB49-9840-4AB61FAAC1FF}" presName="childText_2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9E534CA-34C2-224E-8F6D-9ECE6A176854}" type="pres">
      <dgm:prSet presAssocID="{972A192B-EE6E-BB49-9840-4AB61FAAC1FF}" presName="accentShape_2" presStyleCnt="0"/>
      <dgm:spPr/>
    </dgm:pt>
    <dgm:pt modelId="{4AA4BBE6-938A-A24A-94B2-931287D4DC1D}" type="pres">
      <dgm:prSet presAssocID="{972A192B-EE6E-BB49-9840-4AB61FAAC1FF}" presName="imageRepeatNode" presStyleLbl="node1" presStyleIdx="1" presStyleCnt="5" custScaleY="103942" custLinFactNeighborX="2240" custLinFactNeighborY="-1587"/>
      <dgm:spPr/>
    </dgm:pt>
    <dgm:pt modelId="{402617EA-D1BC-014C-AC3B-196F8120B15F}" type="pres">
      <dgm:prSet presAssocID="{60EDD9EC-635F-D24E-993F-5FFA885FF51C}" presName="parentText_3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41C7ADFF-C8AF-BC41-9D1B-78A0C2A71D8F}" type="pres">
      <dgm:prSet presAssocID="{60EDD9EC-635F-D24E-993F-5FFA885FF51C}" presName="childText_3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5BEA83F-545E-BC4C-B9E0-8AF87ECB7E94}" type="pres">
      <dgm:prSet presAssocID="{60EDD9EC-635F-D24E-993F-5FFA885FF51C}" presName="accentShape_3" presStyleCnt="0"/>
      <dgm:spPr/>
    </dgm:pt>
    <dgm:pt modelId="{DC3D3B0D-938C-8244-B77D-A75EF814053B}" type="pres">
      <dgm:prSet presAssocID="{60EDD9EC-635F-D24E-993F-5FFA885FF51C}" presName="imageRepeatNode" presStyleLbl="node1" presStyleIdx="2" presStyleCnt="5" custScaleX="98881" custScaleY="119335" custLinFactNeighborX="-28" custLinFactNeighborY="-9781"/>
      <dgm:spPr/>
    </dgm:pt>
    <dgm:pt modelId="{0EAAA3AC-6E43-C346-A05F-335ABC47EDCB}" type="pres">
      <dgm:prSet presAssocID="{DCEFFECE-0AE3-2C48-8729-8169EB6902C3}" presName="parentText_4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DAE399F6-67DD-B94C-BEF8-2FF9DA14C21F}" type="pres">
      <dgm:prSet presAssocID="{DCEFFECE-0AE3-2C48-8729-8169EB6902C3}" presName="childText_4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8E211F55-F9BE-9B48-8637-17501D1A267D}" type="pres">
      <dgm:prSet presAssocID="{DCEFFECE-0AE3-2C48-8729-8169EB6902C3}" presName="accentShape_4" presStyleCnt="0"/>
      <dgm:spPr/>
    </dgm:pt>
    <dgm:pt modelId="{5DB85988-819D-D447-A948-07115C2F5BB0}" type="pres">
      <dgm:prSet presAssocID="{DCEFFECE-0AE3-2C48-8729-8169EB6902C3}" presName="imageRepeatNode" presStyleLbl="node1" presStyleIdx="3" presStyleCnt="5"/>
      <dgm:spPr/>
    </dgm:pt>
    <dgm:pt modelId="{7CACCD2D-3239-E648-906B-8D45095FB3C3}" type="pres">
      <dgm:prSet presAssocID="{B5ECCAC9-D3FC-0B42-BD72-2A470F162D5F}" presName="parentText_5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1D0B7DB1-145F-C24A-A71D-4F52A678DDC2}" type="pres">
      <dgm:prSet presAssocID="{B5ECCAC9-D3FC-0B42-BD72-2A470F162D5F}" presName="childText_5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7F52F7CA-AF59-D149-99A6-DB88118A0C8F}" type="pres">
      <dgm:prSet presAssocID="{B5ECCAC9-D3FC-0B42-BD72-2A470F162D5F}" presName="accentShape_5" presStyleCnt="0"/>
      <dgm:spPr/>
    </dgm:pt>
    <dgm:pt modelId="{AAA834CB-C807-A74D-9E67-B2FD6CB912C2}" type="pres">
      <dgm:prSet presAssocID="{B5ECCAC9-D3FC-0B42-BD72-2A470F162D5F}" presName="imageRepeatNode" presStyleLbl="node1" presStyleIdx="4" presStyleCnt="5" custFlipVert="1" custScaleY="25071" custLinFactNeighborY="37601"/>
      <dgm:spPr/>
    </dgm:pt>
  </dgm:ptLst>
  <dgm:cxnLst>
    <dgm:cxn modelId="{B4AE6F07-75C8-C845-A08C-D12F17BACEB1}" srcId="{29DF66A3-7FD8-D54F-BE82-72ADDEA0A346}" destId="{60EDD9EC-635F-D24E-993F-5FFA885FF51C}" srcOrd="2" destOrd="0" parTransId="{4205B337-A059-3B40-9FD6-151CE6E18651}" sibTransId="{A721ADD3-0BB2-FA40-9ECE-C1EC66ACA580}"/>
    <dgm:cxn modelId="{90B97C1A-D5B7-7646-9096-C0673F58A2DE}" type="presOf" srcId="{B5ECCAC9-D3FC-0B42-BD72-2A470F162D5F}" destId="{AAA834CB-C807-A74D-9E67-B2FD6CB912C2}" srcOrd="1" destOrd="0" presId="urn:microsoft.com/office/officeart/2009/3/layout/BlockDescendingList"/>
    <dgm:cxn modelId="{34D5701C-199C-E842-B596-0B7D864BBABF}" type="presOf" srcId="{29DF66A3-7FD8-D54F-BE82-72ADDEA0A346}" destId="{C3E43C2E-EC72-FB4C-A0FB-FE46DA608732}" srcOrd="0" destOrd="0" presId="urn:microsoft.com/office/officeart/2009/3/layout/BlockDescendingList"/>
    <dgm:cxn modelId="{C41F1E21-FA9B-EE4F-B0CB-5F5EE2C8D71D}" srcId="{29DF66A3-7FD8-D54F-BE82-72ADDEA0A346}" destId="{345E4020-3827-B14F-AED9-1E6DDD47F010}" srcOrd="0" destOrd="0" parTransId="{6C798371-85A5-714B-9FC7-FDCF455810A1}" sibTransId="{C25FC9E0-6805-9047-8776-3FE020D4354A}"/>
    <dgm:cxn modelId="{3DD6D62F-671A-CE49-9FCC-EDB38E30E6BD}" type="presOf" srcId="{DCEFFECE-0AE3-2C48-8729-8169EB6902C3}" destId="{0EAAA3AC-6E43-C346-A05F-335ABC47EDCB}" srcOrd="0" destOrd="0" presId="urn:microsoft.com/office/officeart/2009/3/layout/BlockDescendingList"/>
    <dgm:cxn modelId="{1811C639-0770-0C4C-A666-D52049ABB006}" type="presOf" srcId="{972A192B-EE6E-BB49-9840-4AB61FAAC1FF}" destId="{46D637C6-2CCA-2640-B8E4-AEFCE3751CA6}" srcOrd="0" destOrd="0" presId="urn:microsoft.com/office/officeart/2009/3/layout/BlockDescendingList"/>
    <dgm:cxn modelId="{5ED1654F-3130-8043-B6CC-EDC8685B1F47}" type="presOf" srcId="{DCEFFECE-0AE3-2C48-8729-8169EB6902C3}" destId="{5DB85988-819D-D447-A948-07115C2F5BB0}" srcOrd="1" destOrd="0" presId="urn:microsoft.com/office/officeart/2009/3/layout/BlockDescendingList"/>
    <dgm:cxn modelId="{AA4E1354-C024-D140-AAA6-72B40EB3C080}" type="presOf" srcId="{B5ECCAC9-D3FC-0B42-BD72-2A470F162D5F}" destId="{7CACCD2D-3239-E648-906B-8D45095FB3C3}" srcOrd="0" destOrd="0" presId="urn:microsoft.com/office/officeart/2009/3/layout/BlockDescendingList"/>
    <dgm:cxn modelId="{FC6C9456-C993-0F40-B71A-ED96A739BAC0}" srcId="{29DF66A3-7FD8-D54F-BE82-72ADDEA0A346}" destId="{B5ECCAC9-D3FC-0B42-BD72-2A470F162D5F}" srcOrd="4" destOrd="0" parTransId="{D1B37944-0186-EC4E-A143-ECCF8C91B0D3}" sibTransId="{A1B50B40-D2AD-5449-8835-E040CE3F882E}"/>
    <dgm:cxn modelId="{79F04B68-1019-264D-B493-14BF38C6F3A6}" srcId="{29DF66A3-7FD8-D54F-BE82-72ADDEA0A346}" destId="{972A192B-EE6E-BB49-9840-4AB61FAAC1FF}" srcOrd="1" destOrd="0" parTransId="{62C2DE88-C32C-874F-8804-A914F1678E94}" sibTransId="{0D8681BF-4339-A940-B51F-60CDC0799E57}"/>
    <dgm:cxn modelId="{34CE1269-44D3-9D48-AC72-B5D37AFED5CF}" type="presOf" srcId="{972A192B-EE6E-BB49-9840-4AB61FAAC1FF}" destId="{4AA4BBE6-938A-A24A-94B2-931287D4DC1D}" srcOrd="1" destOrd="0" presId="urn:microsoft.com/office/officeart/2009/3/layout/BlockDescendingList"/>
    <dgm:cxn modelId="{5B459E7E-16E2-CE49-B689-15C2AFDE1D20}" srcId="{29DF66A3-7FD8-D54F-BE82-72ADDEA0A346}" destId="{DCEFFECE-0AE3-2C48-8729-8169EB6902C3}" srcOrd="3" destOrd="0" parTransId="{1668E771-C633-4A46-8C67-93B014C97C1C}" sibTransId="{46CB80E5-3D1C-5642-9BFE-A492824A270F}"/>
    <dgm:cxn modelId="{CD7AE384-1188-EB41-9306-C65E523D03B4}" type="presOf" srcId="{60EDD9EC-635F-D24E-993F-5FFA885FF51C}" destId="{DC3D3B0D-938C-8244-B77D-A75EF814053B}" srcOrd="1" destOrd="0" presId="urn:microsoft.com/office/officeart/2009/3/layout/BlockDescendingList"/>
    <dgm:cxn modelId="{63C5288D-7F27-7548-AC15-76C37F308C6E}" type="presOf" srcId="{345E4020-3827-B14F-AED9-1E6DDD47F010}" destId="{5F4B70C5-5F69-2348-92BF-BA110CDD787E}" srcOrd="0" destOrd="0" presId="urn:microsoft.com/office/officeart/2009/3/layout/BlockDescendingList"/>
    <dgm:cxn modelId="{B94658AE-B534-E842-A3C7-32ECCE81F4E6}" type="presOf" srcId="{345E4020-3827-B14F-AED9-1E6DDD47F010}" destId="{9A442A9C-C093-5C4F-9EF4-F55FDB7C58BF}" srcOrd="1" destOrd="0" presId="urn:microsoft.com/office/officeart/2009/3/layout/BlockDescendingList"/>
    <dgm:cxn modelId="{E629F9DF-6EF4-3642-8820-7D3882F23FFD}" type="presOf" srcId="{60EDD9EC-635F-D24E-993F-5FFA885FF51C}" destId="{402617EA-D1BC-014C-AC3B-196F8120B15F}" srcOrd="0" destOrd="0" presId="urn:microsoft.com/office/officeart/2009/3/layout/BlockDescendingList"/>
    <dgm:cxn modelId="{D77BD829-96CD-9743-8AEF-87F45DE48CE6}" type="presParOf" srcId="{C3E43C2E-EC72-FB4C-A0FB-FE46DA608732}" destId="{5F4B70C5-5F69-2348-92BF-BA110CDD787E}" srcOrd="0" destOrd="0" presId="urn:microsoft.com/office/officeart/2009/3/layout/BlockDescendingList"/>
    <dgm:cxn modelId="{64683538-8A0C-B74A-B431-5E58B71DEA8F}" type="presParOf" srcId="{C3E43C2E-EC72-FB4C-A0FB-FE46DA608732}" destId="{05071A2C-4A7D-1341-95F2-963AD67FB05C}" srcOrd="1" destOrd="0" presId="urn:microsoft.com/office/officeart/2009/3/layout/BlockDescendingList"/>
    <dgm:cxn modelId="{2C4D7C25-E048-9D49-8A9F-53F296F38059}" type="presParOf" srcId="{C3E43C2E-EC72-FB4C-A0FB-FE46DA608732}" destId="{3A442911-E9EE-7948-83FB-18B9088DDE99}" srcOrd="2" destOrd="0" presId="urn:microsoft.com/office/officeart/2009/3/layout/BlockDescendingList"/>
    <dgm:cxn modelId="{FF3601FA-4A17-234F-AFEC-6CEB8300A5EB}" type="presParOf" srcId="{3A442911-E9EE-7948-83FB-18B9088DDE99}" destId="{9A442A9C-C093-5C4F-9EF4-F55FDB7C58BF}" srcOrd="0" destOrd="0" presId="urn:microsoft.com/office/officeart/2009/3/layout/BlockDescendingList"/>
    <dgm:cxn modelId="{CB2CD987-F617-D749-AB0F-2E6E842B9CE2}" type="presParOf" srcId="{C3E43C2E-EC72-FB4C-A0FB-FE46DA608732}" destId="{46D637C6-2CCA-2640-B8E4-AEFCE3751CA6}" srcOrd="3" destOrd="0" presId="urn:microsoft.com/office/officeart/2009/3/layout/BlockDescendingList"/>
    <dgm:cxn modelId="{90C0F202-2F92-2846-9E69-83A23ED4AC59}" type="presParOf" srcId="{C3E43C2E-EC72-FB4C-A0FB-FE46DA608732}" destId="{A9275845-9A37-9348-8F9F-9372BE40D3B5}" srcOrd="4" destOrd="0" presId="urn:microsoft.com/office/officeart/2009/3/layout/BlockDescendingList"/>
    <dgm:cxn modelId="{0A2C346A-8ED6-CC43-B7C3-BDCC0ABCD60C}" type="presParOf" srcId="{C3E43C2E-EC72-FB4C-A0FB-FE46DA608732}" destId="{49E534CA-34C2-224E-8F6D-9ECE6A176854}" srcOrd="5" destOrd="0" presId="urn:microsoft.com/office/officeart/2009/3/layout/BlockDescendingList"/>
    <dgm:cxn modelId="{06E43F38-2DEB-1147-9AE3-C3D75AADB3DA}" type="presParOf" srcId="{49E534CA-34C2-224E-8F6D-9ECE6A176854}" destId="{4AA4BBE6-938A-A24A-94B2-931287D4DC1D}" srcOrd="0" destOrd="0" presId="urn:microsoft.com/office/officeart/2009/3/layout/BlockDescendingList"/>
    <dgm:cxn modelId="{3ACD05F6-7A8B-2240-9136-07455C9A9CF1}" type="presParOf" srcId="{C3E43C2E-EC72-FB4C-A0FB-FE46DA608732}" destId="{402617EA-D1BC-014C-AC3B-196F8120B15F}" srcOrd="6" destOrd="0" presId="urn:microsoft.com/office/officeart/2009/3/layout/BlockDescendingList"/>
    <dgm:cxn modelId="{E101658C-AFA9-1245-97FE-92D5EDCB801A}" type="presParOf" srcId="{C3E43C2E-EC72-FB4C-A0FB-FE46DA608732}" destId="{41C7ADFF-C8AF-BC41-9D1B-78A0C2A71D8F}" srcOrd="7" destOrd="0" presId="urn:microsoft.com/office/officeart/2009/3/layout/BlockDescendingList"/>
    <dgm:cxn modelId="{F1A8B9FA-F9C4-7341-A4C5-97CC4C5DB4B0}" type="presParOf" srcId="{C3E43C2E-EC72-FB4C-A0FB-FE46DA608732}" destId="{35BEA83F-545E-BC4C-B9E0-8AF87ECB7E94}" srcOrd="8" destOrd="0" presId="urn:microsoft.com/office/officeart/2009/3/layout/BlockDescendingList"/>
    <dgm:cxn modelId="{CE058702-15D8-DC4A-9A6E-FC3A7286F0AB}" type="presParOf" srcId="{35BEA83F-545E-BC4C-B9E0-8AF87ECB7E94}" destId="{DC3D3B0D-938C-8244-B77D-A75EF814053B}" srcOrd="0" destOrd="0" presId="urn:microsoft.com/office/officeart/2009/3/layout/BlockDescendingList"/>
    <dgm:cxn modelId="{BE315B35-6FE0-D94A-9959-713FE4CD95E9}" type="presParOf" srcId="{C3E43C2E-EC72-FB4C-A0FB-FE46DA608732}" destId="{0EAAA3AC-6E43-C346-A05F-335ABC47EDCB}" srcOrd="9" destOrd="0" presId="urn:microsoft.com/office/officeart/2009/3/layout/BlockDescendingList"/>
    <dgm:cxn modelId="{11A47C04-ED15-5F4A-980A-A50C059831AD}" type="presParOf" srcId="{C3E43C2E-EC72-FB4C-A0FB-FE46DA608732}" destId="{DAE399F6-67DD-B94C-BEF8-2FF9DA14C21F}" srcOrd="10" destOrd="0" presId="urn:microsoft.com/office/officeart/2009/3/layout/BlockDescendingList"/>
    <dgm:cxn modelId="{529D8BD4-6BF4-4A4E-8F3E-6F17408D8904}" type="presParOf" srcId="{C3E43C2E-EC72-FB4C-A0FB-FE46DA608732}" destId="{8E211F55-F9BE-9B48-8637-17501D1A267D}" srcOrd="11" destOrd="0" presId="urn:microsoft.com/office/officeart/2009/3/layout/BlockDescendingList"/>
    <dgm:cxn modelId="{23F850DC-A2BA-B843-8BB0-9D65E065EEC2}" type="presParOf" srcId="{8E211F55-F9BE-9B48-8637-17501D1A267D}" destId="{5DB85988-819D-D447-A948-07115C2F5BB0}" srcOrd="0" destOrd="0" presId="urn:microsoft.com/office/officeart/2009/3/layout/BlockDescendingList"/>
    <dgm:cxn modelId="{F524A8A3-AC44-8444-8FFF-A12E0CAF145A}" type="presParOf" srcId="{C3E43C2E-EC72-FB4C-A0FB-FE46DA608732}" destId="{7CACCD2D-3239-E648-906B-8D45095FB3C3}" srcOrd="12" destOrd="0" presId="urn:microsoft.com/office/officeart/2009/3/layout/BlockDescendingList"/>
    <dgm:cxn modelId="{218226DB-6784-DC4E-9193-4BB5288A4B9E}" type="presParOf" srcId="{C3E43C2E-EC72-FB4C-A0FB-FE46DA608732}" destId="{1D0B7DB1-145F-C24A-A71D-4F52A678DDC2}" srcOrd="13" destOrd="0" presId="urn:microsoft.com/office/officeart/2009/3/layout/BlockDescendingList"/>
    <dgm:cxn modelId="{703614F1-9F15-A346-BE11-5AB9BBCEB62D}" type="presParOf" srcId="{C3E43C2E-EC72-FB4C-A0FB-FE46DA608732}" destId="{7F52F7CA-AF59-D149-99A6-DB88118A0C8F}" srcOrd="14" destOrd="0" presId="urn:microsoft.com/office/officeart/2009/3/layout/BlockDescendingList"/>
    <dgm:cxn modelId="{68063F77-3DB7-144C-842C-045AED4BCEFD}" type="presParOf" srcId="{7F52F7CA-AF59-D149-99A6-DB88118A0C8F}" destId="{AAA834CB-C807-A74D-9E67-B2FD6CB912C2}" srcOrd="0" destOrd="0" presId="urn:microsoft.com/office/officeart/2009/3/layout/BlockDescending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834CB-C807-A74D-9E67-B2FD6CB912C2}">
      <dsp:nvSpPr>
        <dsp:cNvPr id="0" name=""/>
        <dsp:cNvSpPr/>
      </dsp:nvSpPr>
      <dsp:spPr>
        <a:xfrm flipV="1">
          <a:off x="7849892" y="3646318"/>
          <a:ext cx="1540368" cy="540661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 rot="16200000">
        <a:off x="8901475" y="3689368"/>
        <a:ext cx="486595" cy="400495"/>
      </dsp:txXfrm>
    </dsp:sp>
    <dsp:sp modelId="{5DB85988-819D-D447-A948-07115C2F5BB0}">
      <dsp:nvSpPr>
        <dsp:cNvPr id="0" name=""/>
        <dsp:cNvSpPr/>
      </dsp:nvSpPr>
      <dsp:spPr>
        <a:xfrm>
          <a:off x="6168535" y="1478809"/>
          <a:ext cx="1540368" cy="2705226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SHOES</a:t>
          </a:r>
        </a:p>
      </dsp:txBody>
      <dsp:txXfrm rot="16200000">
        <a:off x="6246064" y="2495913"/>
        <a:ext cx="2434704" cy="400495"/>
      </dsp:txXfrm>
    </dsp:sp>
    <dsp:sp modelId="{DC3D3B0D-938C-8244-B77D-A75EF814053B}">
      <dsp:nvSpPr>
        <dsp:cNvPr id="0" name=""/>
        <dsp:cNvSpPr/>
      </dsp:nvSpPr>
      <dsp:spPr>
        <a:xfrm>
          <a:off x="4496240" y="286350"/>
          <a:ext cx="1523131" cy="3893982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BOOKS</a:t>
          </a:r>
        </a:p>
      </dsp:txBody>
      <dsp:txXfrm rot="16200000">
        <a:off x="4024340" y="1840635"/>
        <a:ext cx="3504584" cy="396014"/>
      </dsp:txXfrm>
    </dsp:sp>
    <dsp:sp modelId="{4AA4BBE6-938A-A24A-94B2-931287D4DC1D}">
      <dsp:nvSpPr>
        <dsp:cNvPr id="0" name=""/>
        <dsp:cNvSpPr/>
      </dsp:nvSpPr>
      <dsp:spPr>
        <a:xfrm>
          <a:off x="2841200" y="236641"/>
          <a:ext cx="1540368" cy="3962032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TRAVEL</a:t>
          </a:r>
        </a:p>
      </dsp:txBody>
      <dsp:txXfrm rot="16200000">
        <a:off x="2353167" y="1819308"/>
        <a:ext cx="3565828" cy="400495"/>
      </dsp:txXfrm>
    </dsp:sp>
    <dsp:sp modelId="{9A442A9C-C093-5C4F-9EF4-F55FDB7C58BF}">
      <dsp:nvSpPr>
        <dsp:cNvPr id="0" name=""/>
        <dsp:cNvSpPr/>
      </dsp:nvSpPr>
      <dsp:spPr>
        <a:xfrm>
          <a:off x="1125339" y="-148155"/>
          <a:ext cx="1540368" cy="43304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148590" bIns="33020" numCol="1" spcCol="1270" anchor="ctr" anchorCtr="0">
          <a:noAutofit/>
        </a:bodyPr>
        <a:lstStyle/>
        <a:p>
          <a:pPr marL="0" lvl="0" indent="0" algn="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BANKING</a:t>
          </a:r>
        </a:p>
      </dsp:txBody>
      <dsp:txXfrm rot="16200000">
        <a:off x="471517" y="1600299"/>
        <a:ext cx="3897406" cy="4004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01A38-9699-5A4A-8DB4-46CEB56A63CA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D927D-E028-A444-A9BC-C07072A5B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10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927D-E028-A444-A9BC-C07072A5B9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4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047AD6BE-C1E6-1043-B10E-1D672515E4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B5279543-9454-914B-BDD6-41A00C114C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80FAB4BB-3C71-F14A-A669-8A4D9F578E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3B9369-9C2B-0145-A4D1-7B781949CE48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6610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>
            <a:extLst>
              <a:ext uri="{FF2B5EF4-FFF2-40B4-BE49-F238E27FC236}">
                <a16:creationId xmlns:a16="http://schemas.microsoft.com/office/drawing/2014/main" id="{E9C720C9-10CC-A040-9257-AF5ABC9442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>
            <a:extLst>
              <a:ext uri="{FF2B5EF4-FFF2-40B4-BE49-F238E27FC236}">
                <a16:creationId xmlns:a16="http://schemas.microsoft.com/office/drawing/2014/main" id="{FA4B4EA0-3510-6045-A1C7-F29E1C5619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8371" name="Slide Number Placeholder 3">
            <a:extLst>
              <a:ext uri="{FF2B5EF4-FFF2-40B4-BE49-F238E27FC236}">
                <a16:creationId xmlns:a16="http://schemas.microsoft.com/office/drawing/2014/main" id="{BDDC04FB-9A7D-E840-935F-A1C676772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04AA5C-8C25-6B42-8766-A64DC01E1883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365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1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our nature</a:t>
            </a:r>
          </a:p>
          <a:p>
            <a:r>
              <a:rPr lang="en-US" dirty="0"/>
              <a:t>Demonstrated generosity</a:t>
            </a:r>
          </a:p>
          <a:p>
            <a:r>
              <a:rPr lang="en-US" dirty="0"/>
              <a:t>We’re irrational - behavior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1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new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927D-E028-A444-A9BC-C07072A5B9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4 billion pieces of solicitation mail</a:t>
            </a:r>
          </a:p>
          <a:p>
            <a:r>
              <a:rPr lang="en-US" dirty="0"/>
              <a:t>58% increase in telemarketing – </a:t>
            </a:r>
            <a:r>
              <a:rPr lang="en-US" dirty="0" err="1"/>
              <a:t>robo</a:t>
            </a:r>
            <a:r>
              <a:rPr lang="en-US" dirty="0"/>
              <a:t> calls last year</a:t>
            </a:r>
          </a:p>
          <a:p>
            <a:endParaRPr lang="en-US" dirty="0"/>
          </a:p>
          <a:p>
            <a:r>
              <a:rPr lang="en-US" dirty="0"/>
              <a:t>Half of fundraisers in the top job would like to quit</a:t>
            </a:r>
          </a:p>
          <a:p>
            <a:endParaRPr lang="en-US" dirty="0"/>
          </a:p>
          <a:p>
            <a:r>
              <a:rPr lang="en-US" dirty="0"/>
              <a:t>3.7 hours on devices daily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927D-E028-A444-A9BC-C07072A5B9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02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D927D-E028-A444-A9BC-C07072A5B9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ordered a book? Or could order a book</a:t>
            </a:r>
          </a:p>
          <a:p>
            <a:r>
              <a:rPr lang="en-US" dirty="0"/>
              <a:t>Using</a:t>
            </a:r>
            <a:r>
              <a:rPr lang="en-US" baseline="0" dirty="0"/>
              <a:t> today’s technology it’s easier to buy a book about hurricanes than help its victims.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23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17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Distinguish between what we know about the tactics</a:t>
            </a:r>
            <a:r>
              <a:rPr lang="en-US" baseline="0" dirty="0"/>
              <a:t> and strategies of fundraising and what is in the head and minds of the donors.</a:t>
            </a:r>
          </a:p>
          <a:p>
            <a:r>
              <a:rPr lang="en-US" baseline="0" dirty="0"/>
              <a:t>Now one approach is simply to say, “Why don’t we ask them?” and this would be a great start.</a:t>
            </a:r>
          </a:p>
          <a:p>
            <a:r>
              <a:rPr lang="en-US" baseline="0" dirty="0"/>
              <a:t>In fact I strongly urge you and your colleagues to spend a great deal of time asking your donors why they gave.</a:t>
            </a:r>
          </a:p>
          <a:p>
            <a:r>
              <a:rPr lang="en-US" baseline="0" dirty="0"/>
              <a:t>They will in most likelihood be incredibly frank and honest and in the process reveal things you never considered.</a:t>
            </a:r>
          </a:p>
          <a:p>
            <a:endParaRPr lang="en-US" baseline="0" dirty="0"/>
          </a:p>
          <a:p>
            <a:r>
              <a:rPr lang="en-US" baseline="0" dirty="0"/>
              <a:t>HOWEVER, this approach assumes that donors themselves know why they behave the way they do.</a:t>
            </a:r>
          </a:p>
          <a:p>
            <a:r>
              <a:rPr lang="en-US" baseline="0" dirty="0"/>
              <a:t>Often they are influenced by a number of factors that they have no control over and are not aware of.</a:t>
            </a:r>
          </a:p>
          <a:p>
            <a:endParaRPr lang="en-US" baseline="0" dirty="0"/>
          </a:p>
          <a:p>
            <a:r>
              <a:rPr lang="en-US" baseline="0" dirty="0"/>
              <a:t>Let’s start with a few. </a:t>
            </a:r>
          </a:p>
          <a:p>
            <a:endParaRPr lang="en-US" baseline="0" dirty="0"/>
          </a:p>
          <a:p>
            <a:r>
              <a:rPr lang="en-US" baseline="0" dirty="0"/>
              <a:t>NEXT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55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Matthew vs Nicole</a:t>
            </a:r>
          </a:p>
          <a:p>
            <a:r>
              <a:rPr lang="en-US" dirty="0"/>
              <a:t>More about conscious and unconscious perception and the subsequent behavior.</a:t>
            </a:r>
          </a:p>
          <a:p>
            <a:endParaRPr lang="en-US" dirty="0"/>
          </a:p>
          <a:p>
            <a:r>
              <a:rPr lang="en-US" dirty="0"/>
              <a:t>1953</a:t>
            </a:r>
            <a:r>
              <a:rPr lang="en-US" baseline="0" dirty="0"/>
              <a:t> (WOMENS NAMES)</a:t>
            </a:r>
            <a:r>
              <a:rPr lang="en-US" dirty="0"/>
              <a:t> and 1979 (MENS NAMES), too</a:t>
            </a:r>
          </a:p>
          <a:p>
            <a:endParaRPr lang="en-US" dirty="0"/>
          </a:p>
          <a:p>
            <a:r>
              <a:rPr lang="en-US" dirty="0"/>
              <a:t>45 woman</a:t>
            </a:r>
          </a:p>
          <a:p>
            <a:r>
              <a:rPr lang="en-US" dirty="0"/>
              <a:t>23</a:t>
            </a:r>
            <a:r>
              <a:rPr lang="en-US" baseline="0" dirty="0"/>
              <a:t> men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Mr</a:t>
            </a:r>
            <a:r>
              <a:rPr lang="en-US" dirty="0"/>
              <a:t> and </a:t>
            </a:r>
            <a:r>
              <a:rPr lang="en-US" dirty="0" err="1"/>
              <a:t>Mrs</a:t>
            </a:r>
            <a:r>
              <a:rPr lang="en-US" dirty="0"/>
              <a:t> Hurricane</a:t>
            </a:r>
          </a:p>
          <a:p>
            <a:r>
              <a:rPr lang="en-US" dirty="0"/>
              <a:t>Tiffany vs Bruno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3A936-0F7D-1C47-B4FF-831F4F91AC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4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D82D0-AA05-3946-890F-56D388B94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6DD70-A260-124E-A51C-FEE1D5DCA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E5B35-3D7D-DE4C-BE55-957A5FC7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351E9-BA83-3D45-B070-7217FC30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EB815-97DD-AA47-B36F-4D4005B9D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46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24F4A-11A8-934E-8CC6-2DD59E4DA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8B424-4680-474E-A440-32A853C84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D3EE-0758-BB45-B77C-38656D4F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0F1F1-4EE5-2D41-8EF6-72CEFFAC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388B5-1E66-0D4A-8933-6D4C56983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1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4C61B-CCC9-4B4B-8ADE-AB8FE7795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1DC1-BA45-4E4B-BFCF-E46797C56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0F438-8F39-7040-87A3-2290F38D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E0861-5F1D-1A4C-B714-24A60AD4C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7A075-1760-3941-945E-2B586B43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45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3DD9-976F-9A40-BEF9-0ACBA9E5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9D657-AAB1-2547-9A2C-079709F5A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28D61-AD74-1A4E-9216-AB142AFE7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14F0D-FB83-DF4E-9A0A-F029C9F90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F45D3-7E6C-4245-B919-CBDFDEBA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1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078D0-D8FD-5E4A-92F6-EBA083BC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6E6DD-D1F9-334C-8850-E1647E294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BCAE7-D5A9-A740-BAF7-333874AA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D3F06-CD3C-8846-BF3A-E6AC482D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3BA2B-7C07-7046-A2C4-9C48C2028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AC6A-74B6-8347-B9A7-F56169D91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896A-AC2B-FD4D-AABD-5F6539309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76915-B085-F542-98E4-76AD784E6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ED318-7CBA-3E49-BB2A-5FD656882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F7A5-F527-B342-888E-639412763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0D4F8-53EE-5A4E-9CFB-B6D99DE40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8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D09E3-A96D-7B43-9619-1F1BD2BE9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54214-6F79-7740-BD37-33C1FE2E4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91CF1-EB8D-1F48-AEDE-718E69EF7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298CD-29C3-644A-880F-DFB1F70F0A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823977-6836-364A-9352-527BF5DCEE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73CA3F-79A0-9C4B-B838-DD43FD4A7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ACDEE-7E02-A64F-B433-36FE2ED5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894F1C-A76E-7540-9696-53F6357A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77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EE7AF-D9FA-2E45-AECF-E4E45EE5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C0AB7-6C74-6745-93E3-3B5B1DFE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3221C-7B8D-3F46-8A56-5F17908C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617A6-E19D-0047-8408-65B5F2F3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1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9FE83D-4593-434D-A9CF-9FA514478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699DD-C9EA-7049-AC19-B894CE4A0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7D8B4-3DCD-5B40-B100-FC9A22D7D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329E-B55B-EE4B-802C-8FFDE0DAA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83F8C-FAEB-2840-967E-A84C3F928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996ED3-629A-664D-A61A-D9BAF8B1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1702E-DE4B-984D-BC63-DD0F25F6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80144B-3754-A042-9393-6DB61F0B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FD093-2D45-614E-8C54-D53A56FC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9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446A-6921-5F47-96C2-039F24D5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ED07DA-E420-2547-A875-58A661841B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82D07-167F-FA4B-B940-2B669F5A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A24AC-C25F-CE45-888E-C23075FA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1AC5C-72A8-2644-ADF9-A1F7EA141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407662-E675-D64C-B414-1AC2C1FC9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09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D2BEB2-06C7-A542-BDC8-12D7FFFCD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249089-3C3D-9C49-AAC5-36DB484B1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8D5CE-1E96-164A-B8B9-8CA4CD36E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FD2B-F429-124F-9169-2E821A4EF595}" type="datetimeFigureOut">
              <a:rPr lang="en-US" smtClean="0"/>
              <a:t>10/18/19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56021-737F-5D4B-BFCB-A69504BE8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3C941-5228-BC44-AC33-48F823793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7E201-0231-9746-BC9A-C9EC8F9BC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hyperlink" Target="https://www.google.com/url?sa=i&amp;rct=j&amp;q=&amp;esrc=s&amp;source=images&amp;cd=&amp;ved=2ahUKEwjwl43do4fiAhUPeawKHb_UABUQjRx6BAgBEAU&amp;url=https://www.cof.org/content/giving-days&amp;psig=AOvVaw2TrA0jtgEHZR68mL1fqaAR&amp;ust=155724496577763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rct=j&amp;q=&amp;esrc=s&amp;source=images&amp;cd=&amp;ved=2ahUKEwjuiPH_o4fiAhVCWq0KHewBAnwQjRx6BAgBEAU&amp;url=https://www.salesforce.org/stories/donorschoose-org/&amp;psig=AOvVaw3lwWgYzpyv-28XQyBHe9gB&amp;ust=1557245028471352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s://www.google.com/url?sa=i&amp;rct=j&amp;q=&amp;esrc=s&amp;source=images&amp;cd=&amp;ved=2ahUKEwiuzYXmo4fiAhVRXK0KHVzQDZsQjRx6BAgBEAU&amp;url=https://www.basiconline.com/beyond-basic-charity-water/&amp;psig=AOvVaw10TH12GWS3nNwKniLgbRYZ&amp;ust=155724498567157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google.com/url?sa=i&amp;rct=j&amp;q=&amp;esrc=s&amp;source=images&amp;cd=&amp;ved=2ahUKEwihi8mY0ofiAhXxQd8KHfXOAx0QjRx6BAgBEAU&amp;url=https://www.salesforce.com/blog/2017/08/how-millennials-are-redefining-customer-service.html&amp;psig=AOvVaw1i13Pe1LDinfEZl0qWfGsO&amp;ust=155725743115367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om/url?sa=i&amp;rct=j&amp;q=&amp;esrc=s&amp;source=images&amp;cd=&amp;ved=2ahUKEwiOu8ym0YfiAhUuh-AKHeFMDQ8QjRx6BAgBEAU&amp;url=https://www.dmss.co.uk/projects/big-lottery-fund-women-and-girls-initiative&amp;psig=AOvVaw28YUzFC2wZuK5Rcz0BMhw8&amp;ust=155725719683106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P25HLn4fiAhUI7qwKHR9TAx8QjRx6BAgBEAU&amp;url=https://www.today.com/health/how-much-neanderthal-dna-do-humans-have-what-does-it-t126372&amp;psig=AOvVaw3SbppGXvXtXzRBUYbSCT5b&amp;ust=155724368188871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google.com/url?sa=i&amp;rct=j&amp;q=&amp;esrc=s&amp;source=images&amp;cd=&amp;ved=2ahUKEwjs1c2VnofiAhUFSa0KHWFjB3wQjRx6BAgBEAU&amp;url=https://www.smithsonianmag.com/arts-culture/the-story-of-the-first-postage-stamp-14931961/&amp;psig=AOvVaw3Ls1k0_tUZIk-edqQ2bU9F&amp;ust=1557243367162586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/url?sa=i&amp;rct=j&amp;q=&amp;esrc=s&amp;source=images&amp;cd=&amp;ved=2ahUKEwjrnL2wnofiAhVR0KwKHa49AlIQjRx6BAgBEAU&amp;url=https://www.youtube.com/watch?v%3DBKQwih1uLdk&amp;psig=AOvVaw35cYf-X141zYOlAX4FsrqM&amp;ust=1557243531401469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google.com/url?sa=i&amp;rct=j&amp;q=&amp;esrc=s&amp;source=images&amp;cd=&amp;ved=2ahUKEwif2-r0n4fiAhUPeKwKHUn4DfsQjRx6BAgBEAU&amp;url=https://www.theover40runner.com/giving-tuesday-donor-fatigue/&amp;psig=AOvVaw1uS5ao2zr4GbAinRyiNnqw&amp;ust=1557243940604749" TargetMode="External"/><Relationship Id="rId7" Type="http://schemas.openxmlformats.org/officeDocument/2006/relationships/hyperlink" Target="https://www.google.com/url?sa=i&amp;rct=j&amp;q=&amp;esrc=s&amp;source=images&amp;cd=&amp;ved=2ahUKEwi-74XXoIfiAhUO1qwKHRMqARYQjRx6BAgBEAU&amp;url=https://www.webmd.com/add-adhd/ss/slideshow-adhd-in-adults&amp;psig=AOvVaw3888CtDLLgAXu6-dAuj43b&amp;ust=155724414555054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hyperlink" Target="https://www.google.com/url?sa=i&amp;rct=j&amp;q=&amp;esrc=s&amp;source=images&amp;cd=&amp;ved=2ahUKEwjy8qW2oIfiAhVL0KwKHc6pBa4QjRx6BAgBEAU&amp;url=https://rc-naturheilpraxis.de/2015/11/18/caution-with-these-supplements-when-you-have-a-heavy-metal-burden/&amp;psig=AOvVaw1Let0jWwqKQqoZQSMy56vI&amp;ust=1557244060685490" TargetMode="Externa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F65EC3-729B-974F-BA5B-2DAD041D3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714" y="-228600"/>
            <a:ext cx="10069286" cy="51546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772D59-CBF6-3648-B6F6-5DFCE30AD757}"/>
              </a:ext>
            </a:extLst>
          </p:cNvPr>
          <p:cNvSpPr txBox="1"/>
          <p:nvPr/>
        </p:nvSpPr>
        <p:spPr>
          <a:xfrm>
            <a:off x="5976002" y="5539738"/>
            <a:ext cx="5590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venir Next" panose="020B0503020202020204" pitchFamily="34" charset="0"/>
              </a:rPr>
              <a:t>Daniel Mansoor – GoodWorks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12F98A-2F00-E249-A18D-F33362550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98" y="5154621"/>
            <a:ext cx="43815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98E3-6399-2E47-A7F3-470DD459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venir Next" panose="020B0503020202020204" pitchFamily="34" charset="0"/>
              </a:rPr>
              <a:t>Trend</a:t>
            </a:r>
            <a:r>
              <a:rPr lang="en-US" b="1" dirty="0">
                <a:solidFill>
                  <a:srgbClr val="FF0000"/>
                </a:solidFill>
                <a:latin typeface="Avenir Next" panose="020B0503020202020204" pitchFamily="34" charset="0"/>
              </a:rPr>
              <a:t>y</a:t>
            </a:r>
          </a:p>
        </p:txBody>
      </p:sp>
      <p:pic>
        <p:nvPicPr>
          <p:cNvPr id="5124" name="Picture 4" descr="Image result for giving days">
            <a:hlinkClick r:id="rId2"/>
            <a:extLst>
              <a:ext uri="{FF2B5EF4-FFF2-40B4-BE49-F238E27FC236}">
                <a16:creationId xmlns:a16="http://schemas.microsoft.com/office/drawing/2014/main" id="{C3715E76-09B4-4041-834E-5741BC2FA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032" y="1510845"/>
            <a:ext cx="2830286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charity water">
            <a:hlinkClick r:id="rId4"/>
            <a:extLst>
              <a:ext uri="{FF2B5EF4-FFF2-40B4-BE49-F238E27FC236}">
                <a16:creationId xmlns:a16="http://schemas.microsoft.com/office/drawing/2014/main" id="{4447DEFB-B696-8144-9193-31CCC46E1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491" y="1448707"/>
            <a:ext cx="3331055" cy="2892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8" name="Picture 8" descr="Image result for donors choose">
            <a:hlinkClick r:id="rId6"/>
            <a:extLst>
              <a:ext uri="{FF2B5EF4-FFF2-40B4-BE49-F238E27FC236}">
                <a16:creationId xmlns:a16="http://schemas.microsoft.com/office/drawing/2014/main" id="{6E41249A-9D2F-5B40-AAC2-DE9F63D0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125" y="1777546"/>
            <a:ext cx="3636734" cy="22968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8496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8E0A-8DE9-C147-9EB5-BFED8271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Millennials</a:t>
            </a:r>
          </a:p>
        </p:txBody>
      </p:sp>
      <p:pic>
        <p:nvPicPr>
          <p:cNvPr id="31746" name="Picture 2" descr="Image result for millennials">
            <a:hlinkClick r:id="rId2"/>
            <a:extLst>
              <a:ext uri="{FF2B5EF4-FFF2-40B4-BE49-F238E27FC236}">
                <a16:creationId xmlns:a16="http://schemas.microsoft.com/office/drawing/2014/main" id="{4C048EE7-7538-4540-AB93-95B2906C4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612322"/>
            <a:ext cx="7903029" cy="527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26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F7753-D199-2842-9C7F-C9FBDF2E0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</a:p>
        </p:txBody>
      </p:sp>
      <p:pic>
        <p:nvPicPr>
          <p:cNvPr id="30724" name="Picture 4" descr="Image result for women and girls initiative">
            <a:hlinkClick r:id="rId2"/>
            <a:extLst>
              <a:ext uri="{FF2B5EF4-FFF2-40B4-BE49-F238E27FC236}">
                <a16:creationId xmlns:a16="http://schemas.microsoft.com/office/drawing/2014/main" id="{39325857-6E7B-6946-A034-F81C9132F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9709" y="792842"/>
            <a:ext cx="8602291" cy="484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44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00" y="1825625"/>
            <a:ext cx="596370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“Identify and then eliminate the obstacles standing in the way of the desired behavior.”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3200" b="1" dirty="0">
                <a:latin typeface="American Typewriter" charset="0"/>
                <a:ea typeface="American Typewriter" charset="0"/>
                <a:cs typeface="American Typewriter" charset="0"/>
              </a:rPr>
              <a:t>Kurt Lewin</a:t>
            </a:r>
            <a:endParaRPr lang="en-US" sz="3200" b="1" dirty="0">
              <a:solidFill>
                <a:schemeClr val="accent5">
                  <a:lumMod val="60000"/>
                  <a:lumOff val="40000"/>
                </a:schemeClr>
              </a:solidFill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60" y="1973393"/>
            <a:ext cx="3442040" cy="3269938"/>
          </a:xfrm>
          <a:prstGeom prst="rect">
            <a:avLst/>
          </a:prstGeom>
          <a:ln w="104775" cmpd="thickThin">
            <a:solidFill>
              <a:schemeClr val="accent1">
                <a:shade val="50000"/>
              </a:schemeClr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6494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917723" y="9425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 descr="Pitch_11_19_14 (Page 1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039" y="571147"/>
            <a:ext cx="8726415" cy="66320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376039" y="247982"/>
            <a:ext cx="3893828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1 – Hard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2643" y="247982"/>
            <a:ext cx="3805826" cy="64633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2 - Confusing</a:t>
            </a:r>
          </a:p>
        </p:txBody>
      </p:sp>
    </p:spTree>
    <p:extLst>
      <p:ext uri="{BB962C8B-B14F-4D97-AF65-F5344CB8AC3E}">
        <p14:creationId xmlns:p14="http://schemas.microsoft.com/office/powerpoint/2010/main" val="11366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tch_11_19_14_iphpone (Page 15).pdf">
            <a:extLst>
              <a:ext uri="{FF2B5EF4-FFF2-40B4-BE49-F238E27FC236}">
                <a16:creationId xmlns:a16="http://schemas.microsoft.com/office/drawing/2014/main" id="{FE357829-1B2C-D743-A716-61CEF9B3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66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2954" y="5643132"/>
            <a:ext cx="4916141" cy="646331"/>
          </a:xfrm>
        </p:spPr>
        <p:txBody>
          <a:bodyPr>
            <a:normAutofit fontScale="90000"/>
          </a:bodyPr>
          <a:lstStyle/>
          <a:p>
            <a:r>
              <a:rPr lang="en-US" sz="4000" b="1" spc="70" dirty="0">
                <a:solidFill>
                  <a:schemeClr val="accent1">
                    <a:lumMod val="50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In the Donor’s Mind</a:t>
            </a:r>
          </a:p>
        </p:txBody>
      </p:sp>
      <p:sp>
        <p:nvSpPr>
          <p:cNvPr id="5" name="Rectangle 4"/>
          <p:cNvSpPr/>
          <p:nvPr/>
        </p:nvSpPr>
        <p:spPr>
          <a:xfrm>
            <a:off x="9252970" y="963097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Helvetica" charset="0"/>
              </a:rPr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0" y="370390"/>
            <a:ext cx="12162400" cy="510743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/>
          <p:cNvSpPr txBox="1"/>
          <p:nvPr/>
        </p:nvSpPr>
        <p:spPr>
          <a:xfrm>
            <a:off x="557474" y="5649374"/>
            <a:ext cx="5104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latin typeface="Helvetica Neue" charset="0"/>
                <a:ea typeface="Helvetica Neue" charset="0"/>
                <a:cs typeface="Helvetica Neue" charset="0"/>
              </a:rPr>
              <a:t>The Science of Giving: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44A93D6-E848-5F48-9B60-FCD52E780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947" y="0"/>
            <a:ext cx="8454887" cy="1086870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57">
            <a:off x="3171130" y="1645055"/>
            <a:ext cx="7704627" cy="6610909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 rot="21208676">
            <a:off x="1703653" y="1436553"/>
            <a:ext cx="9388531" cy="2445144"/>
          </a:xfrm>
          <a:prstGeom prst="donut">
            <a:avLst>
              <a:gd name="adj" fmla="val 2638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8853051" y="3101008"/>
            <a:ext cx="584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Sharon </a:t>
            </a:r>
            <a:r>
              <a:rPr lang="en-US" dirty="0" err="1"/>
              <a:t>Shavitt</a:t>
            </a:r>
            <a:r>
              <a:rPr lang="en-US" dirty="0"/>
              <a:t>, professor of </a:t>
            </a:r>
            <a:r>
              <a:rPr lang="en-US" dirty="0" err="1"/>
              <a:t>marketing,University</a:t>
            </a:r>
            <a:r>
              <a:rPr lang="en-US" dirty="0"/>
              <a:t> of Illinois</a:t>
            </a:r>
          </a:p>
        </p:txBody>
      </p:sp>
    </p:spTree>
    <p:extLst>
      <p:ext uri="{BB962C8B-B14F-4D97-AF65-F5344CB8AC3E}">
        <p14:creationId xmlns:p14="http://schemas.microsoft.com/office/powerpoint/2010/main" val="24127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Helvetica Neue" charset="0"/>
                <a:ea typeface="Helvetica Neue" charset="0"/>
                <a:cs typeface="Helvetica Neue" charset="0"/>
              </a:rPr>
              <a:t>Hurricane Named Harry</a:t>
            </a:r>
          </a:p>
        </p:txBody>
      </p:sp>
      <p:sp>
        <p:nvSpPr>
          <p:cNvPr id="5" name="Rectangle 4"/>
          <p:cNvSpPr/>
          <p:nvPr/>
        </p:nvSpPr>
        <p:spPr>
          <a:xfrm>
            <a:off x="3368394" y="5090160"/>
            <a:ext cx="838200" cy="51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76408" y="4709828"/>
            <a:ext cx="838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427887" y="3781559"/>
            <a:ext cx="838200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36233" y="2804160"/>
            <a:ext cx="822960" cy="2804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65483" y="884588"/>
            <a:ext cx="822960" cy="4739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1027" y="4206240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 Neue" charset="0"/>
                <a:ea typeface="Helvetica Neue" charset="0"/>
                <a:cs typeface="Helvetica Neue" charset="0"/>
              </a:rPr>
              <a:t>33%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0715" y="3883074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 Neue" charset="0"/>
                <a:ea typeface="Helvetica Neue" charset="0"/>
                <a:cs typeface="Helvetica Neue" charset="0"/>
              </a:rPr>
              <a:t>50%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17316" y="3011126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Helvetica Neue" charset="0"/>
                <a:ea typeface="Helvetica Neue" charset="0"/>
                <a:cs typeface="Helvetica Neue" charset="0"/>
              </a:rPr>
              <a:t>100%</a:t>
            </a:r>
            <a:endParaRPr lang="en-US" sz="36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8388" y="2114232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 Neue" charset="0"/>
                <a:ea typeface="Helvetica Neue" charset="0"/>
                <a:cs typeface="Helvetica Neue" charset="0"/>
              </a:rPr>
              <a:t>150%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3994" y="283309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Helvetica Neue" charset="0"/>
                <a:ea typeface="Helvetica Neue" charset="0"/>
                <a:cs typeface="Helvetica Neue" charset="0"/>
              </a:rPr>
              <a:t>260%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7752" y="5624228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Charley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86582" y="5635792"/>
            <a:ext cx="1747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Francis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65527" y="5645334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Ivan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11176" y="5645333"/>
            <a:ext cx="1704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Katrina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61438" y="566928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Helvetica Neue Medium" charset="0"/>
                <a:ea typeface="Helvetica Neue Medium" charset="0"/>
                <a:cs typeface="Helvetica Neue Medium" charset="0"/>
              </a:rPr>
              <a:t>Rita</a:t>
            </a:r>
          </a:p>
        </p:txBody>
      </p:sp>
    </p:spTree>
    <p:extLst>
      <p:ext uri="{BB962C8B-B14F-4D97-AF65-F5344CB8AC3E}">
        <p14:creationId xmlns:p14="http://schemas.microsoft.com/office/powerpoint/2010/main" val="225504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1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Organ Donations</a:t>
            </a:r>
            <a:b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0360" y="5760720"/>
            <a:ext cx="640080" cy="182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97880" y="4663440"/>
            <a:ext cx="609600" cy="1280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909060" y="5394960"/>
            <a:ext cx="617220" cy="5486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07280" y="5166360"/>
            <a:ext cx="609600" cy="777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15749" y="490864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4%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5570" y="4632960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12%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4568" y="434027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9854" y="395028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28%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225463" y="2311443"/>
            <a:ext cx="2037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Holland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483264" y="2558235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England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421337" y="2552374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Germany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20178" y="2513894"/>
            <a:ext cx="17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86154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351722"/>
            <a:ext cx="4328893" cy="28757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184"/>
                    </a14:imgEffect>
                    <a14:imgEffect>
                      <a14:saturation sat="2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72" y="1351722"/>
            <a:ext cx="3823457" cy="28646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725"/>
                    </a14:imgEffect>
                    <a14:imgEffect>
                      <a14:saturation sat="1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3907" y="1351722"/>
            <a:ext cx="3858093" cy="28646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317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1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Organ Donations</a:t>
            </a:r>
            <a:br>
              <a:rPr lang="en-US" sz="4000" b="1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endParaRPr lang="en-US" sz="4000" b="1" dirty="0">
              <a:solidFill>
                <a:schemeClr val="accent5">
                  <a:lumMod val="40000"/>
                  <a:lumOff val="6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0360" y="5760720"/>
            <a:ext cx="640080" cy="182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97880" y="4663440"/>
            <a:ext cx="609600" cy="1280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8480" y="1554480"/>
            <a:ext cx="701040" cy="438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09060" y="5394960"/>
            <a:ext cx="617220" cy="5486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07280" y="5166360"/>
            <a:ext cx="609600" cy="777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79080" y="1447800"/>
            <a:ext cx="6858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45880" y="1447800"/>
            <a:ext cx="70104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73640" y="1432084"/>
            <a:ext cx="70104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15749" y="490864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4%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5570" y="4632960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12%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4568" y="434027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9854" y="395028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28%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4687" y="84132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96%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3313" y="66741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6461" y="66741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9847" y="700639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434896" y="2599690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Belgium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434861" y="2628277"/>
            <a:ext cx="150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Austria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8309706" y="2389145"/>
            <a:ext cx="194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France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9619426" y="2558876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Hungary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221468" y="2389146"/>
            <a:ext cx="2037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Holland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505770" y="2628277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England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421337" y="2552374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Germany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20178" y="2513894"/>
            <a:ext cx="17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14458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411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Organ Donations</a:t>
            </a:r>
            <a:br>
              <a:rPr lang="en-US" sz="4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Opt In vs Opt Out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0360" y="5760720"/>
            <a:ext cx="640080" cy="18288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897880" y="4663440"/>
            <a:ext cx="609600" cy="1280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88480" y="1554480"/>
            <a:ext cx="701040" cy="4389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909060" y="5394960"/>
            <a:ext cx="617220" cy="5486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907280" y="5166360"/>
            <a:ext cx="609600" cy="7772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79080" y="1447800"/>
            <a:ext cx="68580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45880" y="1447800"/>
            <a:ext cx="70104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073640" y="1432084"/>
            <a:ext cx="701040" cy="449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15749" y="4908649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4%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65570" y="4632960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12%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4568" y="4340274"/>
            <a:ext cx="10502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17%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19854" y="395028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elvetica Neue" charset="0"/>
                <a:ea typeface="Helvetica Neue" charset="0"/>
                <a:cs typeface="Helvetica Neue" charset="0"/>
              </a:rPr>
              <a:t>28%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4687" y="84132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96%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73313" y="66741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36461" y="667415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89847" y="700639"/>
            <a:ext cx="1068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elvetica Neue" charset="0"/>
                <a:ea typeface="Helvetica Neue" charset="0"/>
                <a:cs typeface="Helvetica Neue" charset="0"/>
              </a:rPr>
              <a:t>98%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6434896" y="2599690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Belgium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7434861" y="2628277"/>
            <a:ext cx="150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Austria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8309706" y="2389145"/>
            <a:ext cx="194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France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9619426" y="2558876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Hungary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5221468" y="2389146"/>
            <a:ext cx="2037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Holland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4505770" y="2628277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England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421337" y="2552374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Germany</a:t>
            </a:r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20178" y="2513894"/>
            <a:ext cx="1760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85000"/>
                  </a:schemeClr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31544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ssey_farm_mach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-1"/>
            <a:ext cx="4867311" cy="3043120"/>
          </a:xfrm>
          <a:prstGeom prst="rect">
            <a:avLst/>
          </a:prstGeom>
        </p:spPr>
      </p:pic>
      <p:pic>
        <p:nvPicPr>
          <p:cNvPr id="3" name="Picture 2" descr="2a6d36b.jp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310" y="-1"/>
            <a:ext cx="4276690" cy="3059438"/>
          </a:xfrm>
          <a:prstGeom prst="rect">
            <a:avLst/>
          </a:prstGeom>
        </p:spPr>
      </p:pic>
      <p:pic>
        <p:nvPicPr>
          <p:cNvPr id="4" name="Picture 3" descr="n-INTERNET-OF-EVERYTHING-large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8" y="3039978"/>
            <a:ext cx="9144002" cy="3818022"/>
          </a:xfrm>
          <a:prstGeom prst="rect">
            <a:avLst/>
          </a:prstGeom>
        </p:spPr>
      </p:pic>
      <p:pic>
        <p:nvPicPr>
          <p:cNvPr id="5" name="Picture 4" descr="lead-to-creativity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277" y="1760522"/>
            <a:ext cx="6107725" cy="510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ial-advertisement-powerful-ads-3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48" y="0"/>
            <a:ext cx="8479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10565ED-0535-1E41-977B-DEB081E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Cleveland Zoo?</a:t>
            </a:r>
          </a:p>
        </p:txBody>
      </p:sp>
      <p:pic>
        <p:nvPicPr>
          <p:cNvPr id="36866" name="Content Placeholder 3" descr="Zoo_Bus.preview.jpg">
            <a:extLst>
              <a:ext uri="{FF2B5EF4-FFF2-40B4-BE49-F238E27FC236}">
                <a16:creationId xmlns:a16="http://schemas.microsoft.com/office/drawing/2014/main" id="{1F357E9D-CDFF-DF49-A345-21DB155778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7686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04EF2-92A7-2A48-9B02-B4BEBDC80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806450"/>
            <a:ext cx="94869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63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typewriter.jpg">
            <a:extLst>
              <a:ext uri="{FF2B5EF4-FFF2-40B4-BE49-F238E27FC236}">
                <a16:creationId xmlns:a16="http://schemas.microsoft.com/office/drawing/2014/main" id="{83A6FD32-D4AF-0F4C-BCFF-A9FA0EFF9C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81175"/>
            <a:ext cx="91440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TextBox 2">
            <a:extLst>
              <a:ext uri="{FF2B5EF4-FFF2-40B4-BE49-F238E27FC236}">
                <a16:creationId xmlns:a16="http://schemas.microsoft.com/office/drawing/2014/main" id="{2BE277E6-64BD-2643-A800-72F719EE8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409575"/>
            <a:ext cx="5251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Arial Black" panose="020B0604020202020204" pitchFamily="34" charset="0"/>
              </a:rPr>
              <a:t>QWERTY 1868</a:t>
            </a:r>
          </a:p>
        </p:txBody>
      </p:sp>
    </p:spTree>
    <p:extLst>
      <p:ext uri="{BB962C8B-B14F-4D97-AF65-F5344CB8AC3E}">
        <p14:creationId xmlns:p14="http://schemas.microsoft.com/office/powerpoint/2010/main" val="2553109783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Box 2">
            <a:extLst>
              <a:ext uri="{FF2B5EF4-FFF2-40B4-BE49-F238E27FC236}">
                <a16:creationId xmlns:a16="http://schemas.microsoft.com/office/drawing/2014/main" id="{AA081118-AA45-1D42-977D-1BED8E470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409575"/>
            <a:ext cx="5251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Arial Black" panose="020B0604020202020204" pitchFamily="34" charset="0"/>
              </a:rPr>
              <a:t>QWERTY 2015</a:t>
            </a:r>
          </a:p>
        </p:txBody>
      </p:sp>
      <p:pic>
        <p:nvPicPr>
          <p:cNvPr id="57346" name="Picture 3" descr="Mac-OS-X-Keyboard.jpg">
            <a:extLst>
              <a:ext uri="{FF2B5EF4-FFF2-40B4-BE49-F238E27FC236}">
                <a16:creationId xmlns:a16="http://schemas.microsoft.com/office/drawing/2014/main" id="{E481EC9F-FA81-7E40-8CA9-4EA13D968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06564"/>
            <a:ext cx="914400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33553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Dvorak_keyboard_layout.png">
            <a:extLst>
              <a:ext uri="{FF2B5EF4-FFF2-40B4-BE49-F238E27FC236}">
                <a16:creationId xmlns:a16="http://schemas.microsoft.com/office/drawing/2014/main" id="{2F27F649-A366-414A-B5E1-5F6239B9A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1026" y="1441450"/>
            <a:ext cx="5992813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3">
            <a:extLst>
              <a:ext uri="{FF2B5EF4-FFF2-40B4-BE49-F238E27FC236}">
                <a16:creationId xmlns:a16="http://schemas.microsoft.com/office/drawing/2014/main" id="{15A0E8F5-72FF-9648-89A0-300018E6D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6" y="401638"/>
            <a:ext cx="5153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tx2"/>
                </a:solidFill>
                <a:latin typeface="Arial Black" panose="020B0604020202020204" pitchFamily="34" charset="0"/>
              </a:rPr>
              <a:t>Dvorak</a:t>
            </a:r>
          </a:p>
        </p:txBody>
      </p:sp>
      <p:pic>
        <p:nvPicPr>
          <p:cNvPr id="59395" name="Picture 6" descr="typewriter.jpg">
            <a:extLst>
              <a:ext uri="{FF2B5EF4-FFF2-40B4-BE49-F238E27FC236}">
                <a16:creationId xmlns:a16="http://schemas.microsoft.com/office/drawing/2014/main" id="{1FD5C8D3-35B7-184D-91D9-9B37B72E6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164" y="3892551"/>
            <a:ext cx="56546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D1485ABA-7FB5-F242-A2FF-5B30B23438E7}"/>
              </a:ext>
            </a:extLst>
          </p:cNvPr>
          <p:cNvSpPr>
            <a:spLocks/>
          </p:cNvSpPr>
          <p:nvPr/>
        </p:nvSpPr>
        <p:spPr bwMode="auto">
          <a:xfrm>
            <a:off x="3719513" y="2195514"/>
            <a:ext cx="4818062" cy="681037"/>
          </a:xfrm>
          <a:custGeom>
            <a:avLst/>
            <a:gdLst>
              <a:gd name="T0" fmla="*/ 0 w 4818062"/>
              <a:gd name="T1" fmla="*/ 340519 h 681037"/>
              <a:gd name="T2" fmla="*/ 2409031 w 4818062"/>
              <a:gd name="T3" fmla="*/ 0 h 681037"/>
              <a:gd name="T4" fmla="*/ 4818062 w 4818062"/>
              <a:gd name="T5" fmla="*/ 340519 h 681037"/>
              <a:gd name="T6" fmla="*/ 2409031 w 4818062"/>
              <a:gd name="T7" fmla="*/ 681038 h 681037"/>
              <a:gd name="T8" fmla="*/ 0 w 4818062"/>
              <a:gd name="T9" fmla="*/ 340519 h 681037"/>
              <a:gd name="T10" fmla="*/ 47169 w 4818062"/>
              <a:gd name="T11" fmla="*/ 340519 h 681037"/>
              <a:gd name="T12" fmla="*/ 2409031 w 4818062"/>
              <a:gd name="T13" fmla="*/ 633869 h 681037"/>
              <a:gd name="T14" fmla="*/ 4770893 w 4818062"/>
              <a:gd name="T15" fmla="*/ 340519 h 681037"/>
              <a:gd name="T16" fmla="*/ 2409031 w 4818062"/>
              <a:gd name="T17" fmla="*/ 47169 h 681037"/>
              <a:gd name="T18" fmla="*/ 47169 w 4818062"/>
              <a:gd name="T19" fmla="*/ 340519 h 6810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18062" h="681037">
                <a:moveTo>
                  <a:pt x="0" y="340519"/>
                </a:moveTo>
                <a:cubicBezTo>
                  <a:pt x="0" y="152456"/>
                  <a:pt x="1078560" y="0"/>
                  <a:pt x="2409031" y="0"/>
                </a:cubicBezTo>
                <a:cubicBezTo>
                  <a:pt x="3739502" y="0"/>
                  <a:pt x="4818062" y="152456"/>
                  <a:pt x="4818062" y="340519"/>
                </a:cubicBezTo>
                <a:cubicBezTo>
                  <a:pt x="4818062" y="528582"/>
                  <a:pt x="3739502" y="681038"/>
                  <a:pt x="2409031" y="681038"/>
                </a:cubicBezTo>
                <a:cubicBezTo>
                  <a:pt x="1078560" y="681038"/>
                  <a:pt x="0" y="528582"/>
                  <a:pt x="0" y="340519"/>
                </a:cubicBezTo>
                <a:close/>
                <a:moveTo>
                  <a:pt x="47169" y="340519"/>
                </a:moveTo>
                <a:cubicBezTo>
                  <a:pt x="47169" y="502532"/>
                  <a:pt x="1104611" y="633869"/>
                  <a:pt x="2409031" y="633869"/>
                </a:cubicBezTo>
                <a:cubicBezTo>
                  <a:pt x="3713451" y="633869"/>
                  <a:pt x="4770893" y="502532"/>
                  <a:pt x="4770893" y="340519"/>
                </a:cubicBezTo>
                <a:cubicBezTo>
                  <a:pt x="4770893" y="178506"/>
                  <a:pt x="3713451" y="47169"/>
                  <a:pt x="2409031" y="47169"/>
                </a:cubicBezTo>
                <a:cubicBezTo>
                  <a:pt x="1104611" y="47169"/>
                  <a:pt x="47169" y="178506"/>
                  <a:pt x="47169" y="340519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27994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Helvetica Neue Light"/>
                <a:cs typeface="Helvetica Neue Light"/>
              </a:rPr>
              <a:t>ADL </a:t>
            </a:r>
            <a:r>
              <a:rPr lang="en-US" sz="3600" dirty="0">
                <a:solidFill>
                  <a:schemeClr val="accent2">
                    <a:lumMod val="40000"/>
                    <a:lumOff val="60000"/>
                  </a:schemeClr>
                </a:solidFill>
                <a:latin typeface="Helvetica Neue Light"/>
                <a:cs typeface="Helvetica Neue Light"/>
              </a:rPr>
              <a:t>•</a:t>
            </a:r>
            <a:r>
              <a:rPr lang="en-US" sz="4000" dirty="0">
                <a:latin typeface="Helvetica Neue Light"/>
                <a:cs typeface="Helvetica Neue Light"/>
              </a:rPr>
              <a:t> Anti-Defamation League</a:t>
            </a:r>
          </a:p>
        </p:txBody>
      </p:sp>
      <p:pic>
        <p:nvPicPr>
          <p:cNvPr id="4" name="Imagine a World Without Hate (Official Video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58324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819C7-5557-F744-A920-E67E57B52F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0350" y="386895"/>
            <a:ext cx="6564993" cy="1325563"/>
          </a:xfrm>
        </p:spPr>
        <p:txBody>
          <a:bodyPr>
            <a:normAutofit/>
          </a:bodyPr>
          <a:lstStyle/>
          <a:p>
            <a:r>
              <a:rPr lang="en-US"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Personal Solicitation </a:t>
            </a:r>
            <a:b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Tuesday – 843,001 BCE</a:t>
            </a:r>
          </a:p>
        </p:txBody>
      </p:sp>
      <p:pic>
        <p:nvPicPr>
          <p:cNvPr id="3074" name="Picture 2" descr="Image result for neanderthal">
            <a:hlinkClick r:id="rId3"/>
            <a:extLst>
              <a:ext uri="{FF2B5EF4-FFF2-40B4-BE49-F238E27FC236}">
                <a16:creationId xmlns:a16="http://schemas.microsoft.com/office/drawing/2014/main" id="{9CD40E4D-54E0-0C44-BCF9-E9B4B37B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100" y="1831520"/>
            <a:ext cx="8470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33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DB566-9543-3F42-AC88-BD67F1350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58" y="2297947"/>
            <a:ext cx="1922679" cy="1575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090FB-73D7-C64D-AE46-597C53D736B1}"/>
              </a:ext>
            </a:extLst>
          </p:cNvPr>
          <p:cNvSpPr txBox="1"/>
          <p:nvPr/>
        </p:nvSpPr>
        <p:spPr>
          <a:xfrm>
            <a:off x="5170714" y="1962328"/>
            <a:ext cx="59218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Demi Bold" panose="020B0503020202020204" pitchFamily="34" charset="0"/>
              </a:rPr>
              <a:t>Daniel Mansoor</a:t>
            </a:r>
          </a:p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venir Next Demi Bold" panose="020B0503020202020204" pitchFamily="34" charset="0"/>
              </a:rPr>
              <a:t>dan@GoodWorksGroup.com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enir Next Demi Bold" panose="020B05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Avenir Next Demi Bold" panose="020B0503020202020204" pitchFamily="34" charset="0"/>
              </a:rPr>
              <a:t>917 974 2325</a:t>
            </a:r>
          </a:p>
        </p:txBody>
      </p:sp>
    </p:spTree>
    <p:extLst>
      <p:ext uri="{BB962C8B-B14F-4D97-AF65-F5344CB8AC3E}">
        <p14:creationId xmlns:p14="http://schemas.microsoft.com/office/powerpoint/2010/main" val="74689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8993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A5409-8F55-2B4B-89EE-33A77317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B9207-3D6E-8341-911D-73C63D2F4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 </a:t>
            </a:r>
            <a:r>
              <a:rPr lang="en-US" b="1" dirty="0"/>
              <a:t>billion</a:t>
            </a:r>
            <a:r>
              <a:rPr lang="en-US" dirty="0"/>
              <a:t> – altruistic, generous, irrational (3)</a:t>
            </a:r>
          </a:p>
          <a:p>
            <a:r>
              <a:rPr lang="en-US" b="1" dirty="0"/>
              <a:t>History</a:t>
            </a:r>
            <a:r>
              <a:rPr lang="en-US" dirty="0"/>
              <a:t> of fundraising –face to face / mail/ phone (3)</a:t>
            </a:r>
          </a:p>
          <a:p>
            <a:r>
              <a:rPr lang="en-US" b="1" dirty="0"/>
              <a:t>Landscape</a:t>
            </a:r>
            <a:r>
              <a:rPr lang="en-US" dirty="0"/>
              <a:t> – more orgs + more solicitations = more noise</a:t>
            </a:r>
          </a:p>
          <a:p>
            <a:r>
              <a:rPr lang="en-US" b="1" dirty="0"/>
              <a:t>Challenges</a:t>
            </a:r>
            <a:r>
              <a:rPr lang="en-US" dirty="0"/>
              <a:t> (3) – donor, solicitation, attention</a:t>
            </a:r>
          </a:p>
          <a:p>
            <a:r>
              <a:rPr lang="en-US" b="1" dirty="0"/>
              <a:t>Response</a:t>
            </a:r>
            <a:r>
              <a:rPr lang="en-US" dirty="0"/>
              <a:t> – solutions (3) – tech/data; science; design</a:t>
            </a:r>
          </a:p>
          <a:p>
            <a:r>
              <a:rPr lang="en-US" b="1" dirty="0"/>
              <a:t>Trends</a:t>
            </a:r>
            <a:r>
              <a:rPr lang="en-US" dirty="0"/>
              <a:t> – information, engagement, value – Conceptual age</a:t>
            </a:r>
          </a:p>
          <a:p>
            <a:pPr lvl="1"/>
            <a:r>
              <a:rPr lang="en-US" dirty="0"/>
              <a:t>Design, Story, Symphony, Empathy, Play and Meaning</a:t>
            </a:r>
          </a:p>
          <a:p>
            <a:pPr lvl="1"/>
            <a:r>
              <a:rPr lang="en-US" dirty="0"/>
              <a:t>Millennials, women, non-alumni, technology, recurring….  Soul of writer</a:t>
            </a:r>
          </a:p>
          <a:p>
            <a:r>
              <a:rPr lang="en-US" dirty="0"/>
              <a:t>Be bold, be original</a:t>
            </a:r>
          </a:p>
          <a:p>
            <a:r>
              <a:rPr lang="en-US" dirty="0"/>
              <a:t>Norton control connection impact</a:t>
            </a:r>
          </a:p>
          <a:p>
            <a:r>
              <a:rPr lang="en-US" dirty="0"/>
              <a:t>Video ask? Letter your soul</a:t>
            </a:r>
          </a:p>
          <a:p>
            <a:r>
              <a:rPr lang="en-US" dirty="0"/>
              <a:t>Ending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754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2D426-36E5-1943-88C9-1A60457CA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542824"/>
            <a:ext cx="3341914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Direct mail</a:t>
            </a:r>
            <a:b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1840</a:t>
            </a:r>
          </a:p>
        </p:txBody>
      </p:sp>
      <p:pic>
        <p:nvPicPr>
          <p:cNvPr id="1026" name="Picture 2" descr="Image result for first postage stamp">
            <a:hlinkClick r:id="rId2"/>
            <a:extLst>
              <a:ext uri="{FF2B5EF4-FFF2-40B4-BE49-F238E27FC236}">
                <a16:creationId xmlns:a16="http://schemas.microsoft.com/office/drawing/2014/main" id="{8F733062-1888-4A4A-89F6-528FFEBCB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5770" y="542824"/>
            <a:ext cx="6590393" cy="53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44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382B9-2446-CD47-999F-26DD2081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624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Telemarketing</a:t>
            </a:r>
            <a:br>
              <a:rPr lang="en-US" sz="32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3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1876</a:t>
            </a:r>
          </a:p>
        </p:txBody>
      </p:sp>
      <p:pic>
        <p:nvPicPr>
          <p:cNvPr id="2050" name="Picture 2" descr="Image result for first telephone">
            <a:hlinkClick r:id="rId2"/>
            <a:extLst>
              <a:ext uri="{FF2B5EF4-FFF2-40B4-BE49-F238E27FC236}">
                <a16:creationId xmlns:a16="http://schemas.microsoft.com/office/drawing/2014/main" id="{C52B5ED7-E12B-2147-9512-717C255FD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4036" y="1931420"/>
            <a:ext cx="8470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3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4EB56-E4DB-954C-98A1-1376500D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Online Everything – 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except giving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32A5AF-04F8-7E43-A30A-FD2113A7FA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6062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F956-BC24-8D40-8269-867177CC3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0A687A-F30A-544B-AD92-D00BC820F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2701" y="1027906"/>
            <a:ext cx="6946528" cy="529642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076AA-7D54-1147-9055-DFEE30E40CF3}"/>
              </a:ext>
            </a:extLst>
          </p:cNvPr>
          <p:cNvSpPr txBox="1"/>
          <p:nvPr/>
        </p:nvSpPr>
        <p:spPr>
          <a:xfrm>
            <a:off x="838200" y="1577688"/>
            <a:ext cx="3344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News Gothic MT" panose="020B0503020103020203" pitchFamily="34" charset="0"/>
              </a:rPr>
              <a:t>57% increase 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News Gothic MT" panose="020B0503020103020203" pitchFamily="34" charset="0"/>
              </a:rPr>
              <a:t>from 2018</a:t>
            </a:r>
          </a:p>
        </p:txBody>
      </p:sp>
    </p:spTree>
    <p:extLst>
      <p:ext uri="{BB962C8B-B14F-4D97-AF65-F5344CB8AC3E}">
        <p14:creationId xmlns:p14="http://schemas.microsoft.com/office/powerpoint/2010/main" val="1424578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6B5C8-41E6-0A44-9BEA-A3E531C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246288"/>
            <a:ext cx="493122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Big Three</a:t>
            </a:r>
          </a:p>
        </p:txBody>
      </p:sp>
      <p:pic>
        <p:nvPicPr>
          <p:cNvPr id="4098" name="Picture 2" descr="Image result for giving fatigue">
            <a:hlinkClick r:id="rId3"/>
            <a:extLst>
              <a:ext uri="{FF2B5EF4-FFF2-40B4-BE49-F238E27FC236}">
                <a16:creationId xmlns:a16="http://schemas.microsoft.com/office/drawing/2014/main" id="{CC9C97A6-8A4B-FE43-B715-45130AE4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3" y="1571852"/>
            <a:ext cx="3987488" cy="266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>
            <a:hlinkClick r:id="rId5"/>
            <a:extLst>
              <a:ext uri="{FF2B5EF4-FFF2-40B4-BE49-F238E27FC236}">
                <a16:creationId xmlns:a16="http://schemas.microsoft.com/office/drawing/2014/main" id="{2C1E467D-9D35-1840-9850-51FB006D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767" y="1571851"/>
            <a:ext cx="3985777" cy="266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dult attention deficit">
            <a:hlinkClick r:id="rId7"/>
            <a:extLst>
              <a:ext uri="{FF2B5EF4-FFF2-40B4-BE49-F238E27FC236}">
                <a16:creationId xmlns:a16="http://schemas.microsoft.com/office/drawing/2014/main" id="{F6271247-7066-1A4C-8F4C-9E75D576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1850" y="1690688"/>
            <a:ext cx="3740150" cy="254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C83485-2324-5C4C-8657-4F6ED7B196F5}"/>
              </a:ext>
            </a:extLst>
          </p:cNvPr>
          <p:cNvSpPr txBox="1"/>
          <p:nvPr/>
        </p:nvSpPr>
        <p:spPr>
          <a:xfrm>
            <a:off x="402772" y="4669972"/>
            <a:ext cx="11061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Avenir Next Demi Bold" panose="020B0503020202020204" pitchFamily="34" charset="0"/>
              </a:rPr>
              <a:t>Giving Fatigue	  Solicitation Fatigue	     Attention</a:t>
            </a:r>
            <a:endParaRPr lang="en-US" sz="3600" b="1" baseline="30000" dirty="0">
              <a:latin typeface="Avenir Next Demi Bold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90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A17FC9-BDFA-E14B-808D-A71676BFAE5C}"/>
              </a:ext>
            </a:extLst>
          </p:cNvPr>
          <p:cNvSpPr txBox="1"/>
          <p:nvPr/>
        </p:nvSpPr>
        <p:spPr>
          <a:xfrm>
            <a:off x="457200" y="4972966"/>
            <a:ext cx="1147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65000"/>
                  </a:schemeClr>
                </a:solidFill>
                <a:latin typeface="Avenir Next" panose="020B0503020202020204" pitchFamily="34" charset="0"/>
              </a:rPr>
              <a:t>Giving Fatigue	  Solicitation Fatigue		 Attention</a:t>
            </a:r>
            <a:endParaRPr lang="en-US" sz="3600" baseline="30000" dirty="0">
              <a:solidFill>
                <a:schemeClr val="bg1">
                  <a:lumMod val="65000"/>
                </a:schemeClr>
              </a:solidFill>
              <a:latin typeface="Avenir Next" panose="020B05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DBD377-6D66-8044-B55B-3E557C11F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611"/>
            <a:ext cx="3407229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EF85E-0CBA-324B-9ECC-EBC7FE8A1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724400"/>
            <a:ext cx="10515600" cy="653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venir Next Demi Bold" panose="020B0503020202020204" pitchFamily="34" charset="0"/>
              </a:rPr>
              <a:t>Technology 			Science 			   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7CEBE-C7E8-CE47-BEA5-ED295078E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021"/>
            <a:ext cx="12137284" cy="321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90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20890</TotalTime>
  <Words>546</Words>
  <Application>Microsoft Macintosh PowerPoint</Application>
  <PresentationFormat>Widescreen</PresentationFormat>
  <Paragraphs>149</Paragraphs>
  <Slides>32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ＭＳ Ｐゴシック</vt:lpstr>
      <vt:lpstr>American Typewriter</vt:lpstr>
      <vt:lpstr>Arial</vt:lpstr>
      <vt:lpstr>Arial Black</vt:lpstr>
      <vt:lpstr>Avenir Next</vt:lpstr>
      <vt:lpstr>Avenir Next Demi Bold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News Gothic MT</vt:lpstr>
      <vt:lpstr>Office Theme</vt:lpstr>
      <vt:lpstr>PowerPoint Presentation</vt:lpstr>
      <vt:lpstr>PowerPoint Presentation</vt:lpstr>
      <vt:lpstr>Personal Solicitation  A Tuesday – 843,001 BCE</vt:lpstr>
      <vt:lpstr>Direct mail 1840</vt:lpstr>
      <vt:lpstr>Telemarketing 1876</vt:lpstr>
      <vt:lpstr>Online Everything – except giving</vt:lpstr>
      <vt:lpstr>Noise</vt:lpstr>
      <vt:lpstr>The Big Three</vt:lpstr>
      <vt:lpstr>Response</vt:lpstr>
      <vt:lpstr>Trendy</vt:lpstr>
      <vt:lpstr>Millennials</vt:lpstr>
      <vt:lpstr>Women</vt:lpstr>
      <vt:lpstr>PowerPoint Presentation</vt:lpstr>
      <vt:lpstr>PowerPoint Presentation</vt:lpstr>
      <vt:lpstr>PowerPoint Presentation</vt:lpstr>
      <vt:lpstr>In the Donor’s Mind</vt:lpstr>
      <vt:lpstr>PowerPoint Presentation</vt:lpstr>
      <vt:lpstr>Hurricane Named Harry</vt:lpstr>
      <vt:lpstr>Organ Donations </vt:lpstr>
      <vt:lpstr>Organ Donations </vt:lpstr>
      <vt:lpstr>Organ Donations Opt In vs Opt Out</vt:lpstr>
      <vt:lpstr>PowerPoint Presentation</vt:lpstr>
      <vt:lpstr>PowerPoint Presentation</vt:lpstr>
      <vt:lpstr>Cleveland Zoo?</vt:lpstr>
      <vt:lpstr>PowerPoint Presentation</vt:lpstr>
      <vt:lpstr>PowerPoint Presentation</vt:lpstr>
      <vt:lpstr>PowerPoint Presentation</vt:lpstr>
      <vt:lpstr>PowerPoint Presentation</vt:lpstr>
      <vt:lpstr>ADL • Anti-Defamation League</vt:lpstr>
      <vt:lpstr>PowerPoint Presentation</vt:lpstr>
      <vt:lpstr>PowerPoint Presentation</vt:lpstr>
      <vt:lpstr>Outline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Where Giving is Going</dc:title>
  <dc:creator/>
  <cp:lastModifiedBy/>
  <cp:revision>65</cp:revision>
  <cp:lastPrinted>2019-05-06T15:29:30Z</cp:lastPrinted>
  <dcterms:created xsi:type="dcterms:W3CDTF">2019-04-10T23:45:52Z</dcterms:created>
  <dcterms:modified xsi:type="dcterms:W3CDTF">2019-10-28T01:40:55Z</dcterms:modified>
</cp:coreProperties>
</file>