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2" r:id="rId2"/>
    <p:sldId id="273" r:id="rId3"/>
    <p:sldId id="275" r:id="rId4"/>
    <p:sldId id="258" r:id="rId5"/>
    <p:sldId id="260" r:id="rId6"/>
    <p:sldId id="265" r:id="rId7"/>
    <p:sldId id="291" r:id="rId8"/>
    <p:sldId id="267" r:id="rId9"/>
    <p:sldId id="268" r:id="rId10"/>
    <p:sldId id="289" r:id="rId11"/>
    <p:sldId id="269" r:id="rId12"/>
    <p:sldId id="270" r:id="rId13"/>
    <p:sldId id="262" r:id="rId14"/>
    <p:sldId id="271" r:id="rId15"/>
    <p:sldId id="288" r:id="rId16"/>
    <p:sldId id="259" r:id="rId17"/>
    <p:sldId id="261" r:id="rId1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808080"/>
    <a:srgbClr val="4D4D4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0A54F58-15DB-4B4C-9D34-7BD53E8A7282}" type="datetimeFigureOut">
              <a:rPr lang="en-US" smtClean="0"/>
              <a:t>7/21/2020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8A89830-E586-4097-8005-AEE3F5C42DD5}" type="slidenum">
              <a:rPr lang="en-US" smtClean="0"/>
              <a:t>‹#›</a:t>
            </a:fld>
            <a:endParaRPr lang="en-US"/>
          </a:p>
        </p:txBody>
      </p:sp>
    </p:spTree>
    <p:extLst>
      <p:ext uri="{BB962C8B-B14F-4D97-AF65-F5344CB8AC3E}">
        <p14:creationId xmlns:p14="http://schemas.microsoft.com/office/powerpoint/2010/main" val="152214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09ED5-ABB3-4881-93C8-F07C8F14C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11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https://app.mural.co/t/kmartone1739/m/kmartone1739/1593030770657/93cf9952debd55ceea79dd7d855e67cb313eff89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2A608-6651-4475-A49D-BE76E0A6E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62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09ED5-ABB3-4881-93C8-F07C8F14C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6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09ED5-ABB3-4881-93C8-F07C8F14C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07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09ED5-ABB3-4881-93C8-F07C8F14C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87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40827C-A85B-40B8-B387-32642D90128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28368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63573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2060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Single-Column Content">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a:prstGeom prst="rect">
            <a:avLst/>
          </a:prstGeom>
        </p:spPr>
        <p:txBody>
          <a:bodyPr/>
          <a:lstStyle>
            <a:lvl1pPr algn="l">
              <a:defRPr sz="4500" b="1">
                <a:solidFill>
                  <a:schemeClr val="bg1"/>
                </a:solidFill>
                <a:effectLst>
                  <a:outerShdw blurRad="38100" dist="38100" dir="2700000" algn="tl">
                    <a:srgbClr val="000000">
                      <a:alpha val="43137"/>
                    </a:srgbClr>
                  </a:outerShdw>
                </a:effectLst>
                <a:latin typeface="Corbel" pitchFamily="34" charset="0"/>
              </a:defRPr>
            </a:lvl1pPr>
          </a:lstStyle>
          <a:p>
            <a:r>
              <a:rPr lang="en-US" dirty="0"/>
              <a:t>Click to edit Master title style</a:t>
            </a:r>
          </a:p>
        </p:txBody>
      </p:sp>
      <p:sp>
        <p:nvSpPr>
          <p:cNvPr id="11" name="Content Placeholder 10"/>
          <p:cNvSpPr>
            <a:spLocks noGrp="1"/>
          </p:cNvSpPr>
          <p:nvPr>
            <p:ph sz="quarter" idx="10" hasCustomPrompt="1"/>
          </p:nvPr>
        </p:nvSpPr>
        <p:spPr>
          <a:xfrm>
            <a:off x="711200" y="2057400"/>
            <a:ext cx="10769600" cy="3581400"/>
          </a:xfrm>
          <a:prstGeom prst="rect">
            <a:avLst/>
          </a:prstGeom>
        </p:spPr>
        <p:txBody>
          <a:bodyPr/>
          <a:lstStyle>
            <a:lvl1pPr marL="0" indent="0" algn="l">
              <a:lnSpc>
                <a:spcPts val="2000"/>
              </a:lnSpc>
              <a:spcBef>
                <a:spcPct val="0"/>
              </a:spcBef>
              <a:spcAft>
                <a:spcPts val="1400"/>
              </a:spcAft>
              <a:buClrTx/>
              <a:buFont typeface="Wingdings" pitchFamily="2" charset="2"/>
              <a:buNone/>
              <a:defRPr sz="1400">
                <a:latin typeface="Corbel" pitchFamily="34" charset="0"/>
              </a:defRPr>
            </a:lvl1pPr>
            <a:lvl2pPr marL="1028700" indent="-285750">
              <a:lnSpc>
                <a:spcPts val="2000"/>
              </a:lnSpc>
              <a:spcBef>
                <a:spcPct val="0"/>
              </a:spcBef>
              <a:spcAft>
                <a:spcPts val="1400"/>
              </a:spcAft>
              <a:buFont typeface="Wingdings" pitchFamily="2" charset="2"/>
              <a:buChar char="§"/>
              <a:defRPr/>
            </a:lvl2pPr>
          </a:lstStyle>
          <a:p>
            <a:pPr algn="l">
              <a:spcBef>
                <a:spcPct val="0"/>
              </a:spcBef>
              <a:buClrTx/>
            </a:pPr>
            <a:r>
              <a:rPr lang="en-US" sz="2400" b="1" i="0" dirty="0">
                <a:latin typeface="Corbel" pitchFamily="34" charset="0"/>
              </a:rPr>
              <a:t>Single-column content</a:t>
            </a:r>
            <a:endParaRPr lang="en-US" sz="1800" i="0"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latin typeface="Corbel"/>
              </a:rPr>
              <a:t>© 2013 BoardSource</a:t>
            </a:r>
            <a:endParaRPr lang="en-US" dirty="0"/>
          </a:p>
        </p:txBody>
      </p:sp>
    </p:spTree>
    <p:extLst>
      <p:ext uri="{BB962C8B-B14F-4D97-AF65-F5344CB8AC3E}">
        <p14:creationId xmlns:p14="http://schemas.microsoft.com/office/powerpoint/2010/main" val="397582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418611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40827C-A85B-40B8-B387-32642D90128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083515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0827C-A85B-40B8-B387-32642D90128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50042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827C-A85B-40B8-B387-32642D901281}" type="datetimeFigureOut">
              <a:rPr lang="en-US" smtClean="0"/>
              <a:t>7/21/2020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519488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40827C-A85B-40B8-B387-32642D901281}" type="datetimeFigureOut">
              <a:rPr lang="en-US" smtClean="0"/>
              <a:t>7/21/2020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07440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827C-A85B-40B8-B387-32642D901281}" type="datetimeFigureOut">
              <a:rPr lang="en-US" smtClean="0"/>
              <a:t>7/21/2020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95981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85131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83826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827C-A85B-40B8-B387-32642D901281}" type="datetimeFigureOut">
              <a:rPr lang="en-US" smtClean="0"/>
              <a:t>7/21/2020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3B52-6652-43F0-9C4B-E195A96E2254}" type="slidenum">
              <a:rPr lang="en-US" smtClean="0"/>
              <a:t>‹#›</a:t>
            </a:fld>
            <a:endParaRPr lang="en-US"/>
          </a:p>
        </p:txBody>
      </p:sp>
    </p:spTree>
    <p:extLst>
      <p:ext uri="{BB962C8B-B14F-4D97-AF65-F5344CB8AC3E}">
        <p14:creationId xmlns:p14="http://schemas.microsoft.com/office/powerpoint/2010/main" val="243825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jcamp180.org/leap"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11/relationships/webextension" Target="../webextensions/webextension1.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hyperlink" Target="mailto:Natasha@hgf.org" TargetMode="External"/><Relationship Id="rId4" Type="http://schemas.openxmlformats.org/officeDocument/2006/relationships/image" Target="../media/image3.emf"/><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3C1B3C-3EA0-43A2-A402-782A7E4EB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31" name="Subtitle 2"/>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4" name="Picture 3" descr="A close up of a sign&#10;&#10;Description automatically generated">
            <a:extLst>
              <a:ext uri="{FF2B5EF4-FFF2-40B4-BE49-F238E27FC236}">
                <a16:creationId xmlns:a16="http://schemas.microsoft.com/office/drawing/2014/main" id="{A77B6BBB-B710-4C1D-AB5E-685B38A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00" y="788544"/>
            <a:ext cx="9829800" cy="4818529"/>
          </a:xfrm>
          <a:prstGeom prst="rect">
            <a:avLst/>
          </a:prstGeom>
        </p:spPr>
      </p:pic>
    </p:spTree>
    <p:extLst>
      <p:ext uri="{BB962C8B-B14F-4D97-AF65-F5344CB8AC3E}">
        <p14:creationId xmlns:p14="http://schemas.microsoft.com/office/powerpoint/2010/main" val="2185091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wooden, wood, fence, building&#10;&#10;Description automatically generated">
            <a:extLst>
              <a:ext uri="{FF2B5EF4-FFF2-40B4-BE49-F238E27FC236}">
                <a16:creationId xmlns:a16="http://schemas.microsoft.com/office/drawing/2014/main" id="{C2287E59-711C-475C-879F-9E76BB4D3C07}"/>
              </a:ext>
            </a:extLst>
          </p:cNvPr>
          <p:cNvPicPr>
            <a:picLocks noGrp="1" noChangeAspect="1"/>
          </p:cNvPicPr>
          <p:nvPr>
            <p:ph idx="1"/>
          </p:nvPr>
        </p:nvPicPr>
        <p:blipFill rotWithShape="1">
          <a:blip r:embed="rId2"/>
          <a:srcRect l="17738" r="17362"/>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9C5C562A-8D29-4C88-8B59-D4CDA35E5ADB}"/>
              </a:ext>
            </a:extLst>
          </p:cNvPr>
          <p:cNvPicPr>
            <a:picLocks noChangeAspect="1"/>
          </p:cNvPicPr>
          <p:nvPr/>
        </p:nvPicPr>
        <p:blipFill>
          <a:blip r:embed="rId3"/>
          <a:stretch>
            <a:fillRect/>
          </a:stretch>
        </p:blipFill>
        <p:spPr>
          <a:xfrm>
            <a:off x="1697037" y="842962"/>
            <a:ext cx="8696325" cy="5172075"/>
          </a:xfrm>
          <a:prstGeom prst="rect">
            <a:avLst/>
          </a:prstGeom>
        </p:spPr>
      </p:pic>
    </p:spTree>
    <p:extLst>
      <p:ext uri="{BB962C8B-B14F-4D97-AF65-F5344CB8AC3E}">
        <p14:creationId xmlns:p14="http://schemas.microsoft.com/office/powerpoint/2010/main" val="1565623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9" name="Rectangle 1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descr="A flock of birds flying over a body of water&#10;&#10;Description automatically generated">
            <a:extLst>
              <a:ext uri="{FF2B5EF4-FFF2-40B4-BE49-F238E27FC236}">
                <a16:creationId xmlns:a16="http://schemas.microsoft.com/office/drawing/2014/main" id="{32032B3D-F538-4319-82C0-6448F2671312}"/>
              </a:ext>
            </a:extLst>
          </p:cNvPr>
          <p:cNvPicPr>
            <a:picLocks noGrp="1" noChangeAspect="1"/>
          </p:cNvPicPr>
          <p:nvPr>
            <p:ph idx="1"/>
          </p:nvPr>
        </p:nvPicPr>
        <p:blipFill rotWithShape="1">
          <a:blip r:embed="rId2"/>
          <a:srcRect t="18625" r="1" b="17314"/>
          <a:stretch/>
        </p:blipFill>
        <p:spPr>
          <a:xfrm rot="21480000">
            <a:off x="1147997" y="1165818"/>
            <a:ext cx="9916327" cy="4764396"/>
          </a:xfrm>
          <a:prstGeom prst="rect">
            <a:avLst/>
          </a:prstGeom>
        </p:spPr>
      </p:pic>
      <p:pic>
        <p:nvPicPr>
          <p:cNvPr id="5" name="Picture 4">
            <a:extLst>
              <a:ext uri="{FF2B5EF4-FFF2-40B4-BE49-F238E27FC236}">
                <a16:creationId xmlns:a16="http://schemas.microsoft.com/office/drawing/2014/main" id="{3DCCD122-5542-4A38-9021-E1392A9A87A6}"/>
              </a:ext>
            </a:extLst>
          </p:cNvPr>
          <p:cNvPicPr>
            <a:picLocks noChangeAspect="1"/>
          </p:cNvPicPr>
          <p:nvPr/>
        </p:nvPicPr>
        <p:blipFill>
          <a:blip r:embed="rId3"/>
          <a:stretch>
            <a:fillRect/>
          </a:stretch>
        </p:blipFill>
        <p:spPr>
          <a:xfrm>
            <a:off x="170902" y="44819"/>
            <a:ext cx="3972415" cy="1103261"/>
          </a:xfrm>
          <a:prstGeom prst="rect">
            <a:avLst/>
          </a:prstGeom>
        </p:spPr>
      </p:pic>
    </p:spTree>
    <p:extLst>
      <p:ext uri="{BB962C8B-B14F-4D97-AF65-F5344CB8AC3E}">
        <p14:creationId xmlns:p14="http://schemas.microsoft.com/office/powerpoint/2010/main" val="2330583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CCD122-5542-4A38-9021-E1392A9A87A6}"/>
              </a:ext>
            </a:extLst>
          </p:cNvPr>
          <p:cNvPicPr>
            <a:picLocks noChangeAspect="1"/>
          </p:cNvPicPr>
          <p:nvPr/>
        </p:nvPicPr>
        <p:blipFill>
          <a:blip r:embed="rId2"/>
          <a:stretch>
            <a:fillRect/>
          </a:stretch>
        </p:blipFill>
        <p:spPr>
          <a:xfrm>
            <a:off x="1384200" y="657089"/>
            <a:ext cx="4080228" cy="1133204"/>
          </a:xfrm>
          <a:prstGeom prst="rect">
            <a:avLst/>
          </a:prstGeom>
        </p:spPr>
      </p:pic>
      <p:pic>
        <p:nvPicPr>
          <p:cNvPr id="10" name="Picture 9">
            <a:extLst>
              <a:ext uri="{FF2B5EF4-FFF2-40B4-BE49-F238E27FC236}">
                <a16:creationId xmlns:a16="http://schemas.microsoft.com/office/drawing/2014/main" id="{8748C4F2-4E01-4901-80D5-8FAF72170BAC}"/>
              </a:ext>
            </a:extLst>
          </p:cNvPr>
          <p:cNvPicPr>
            <a:picLocks noChangeAspect="1"/>
          </p:cNvPicPr>
          <p:nvPr/>
        </p:nvPicPr>
        <p:blipFill>
          <a:blip r:embed="rId3"/>
          <a:stretch>
            <a:fillRect/>
          </a:stretch>
        </p:blipFill>
        <p:spPr>
          <a:xfrm>
            <a:off x="458135" y="2214883"/>
            <a:ext cx="5857598" cy="4138988"/>
          </a:xfrm>
          <a:prstGeom prst="rect">
            <a:avLst/>
          </a:prstGeom>
        </p:spPr>
      </p:pic>
      <p:sp>
        <p:nvSpPr>
          <p:cNvPr id="11" name="Rectangle 10">
            <a:extLst>
              <a:ext uri="{FF2B5EF4-FFF2-40B4-BE49-F238E27FC236}">
                <a16:creationId xmlns:a16="http://schemas.microsoft.com/office/drawing/2014/main" id="{E74F2BB9-7C35-4E4B-BF39-0449BB274E62}"/>
              </a:ext>
            </a:extLst>
          </p:cNvPr>
          <p:cNvSpPr/>
          <p:nvPr/>
        </p:nvSpPr>
        <p:spPr>
          <a:xfrm>
            <a:off x="6444341" y="594624"/>
            <a:ext cx="5562601" cy="5857181"/>
          </a:xfrm>
          <a:prstGeom prst="rect">
            <a:avLst/>
          </a:prstGeom>
        </p:spPr>
        <p:txBody>
          <a:bodyPr wrap="square">
            <a:spAutoFit/>
          </a:bodyPr>
          <a:lstStyle/>
          <a:p>
            <a:pPr algn="ctr">
              <a:lnSpc>
                <a:spcPct val="150000"/>
              </a:lnSpc>
              <a:spcAft>
                <a:spcPts val="600"/>
              </a:spcAft>
            </a:pPr>
            <a:r>
              <a:rPr lang="en-US" sz="2000" i="1" dirty="0">
                <a:latin typeface="Times New Roman" panose="02020603050405020304" pitchFamily="18" charset="0"/>
                <a:ea typeface="Calibri" panose="020F0502020204030204" pitchFamily="34" charset="0"/>
              </a:rPr>
              <a:t>“The program was very helpful in focusing me on the critical function of our Board of Directors and specifically my role in facilitating that. Natasha has been an expert in distilling what is most critical for each participant in the program. She has deftly balanced the skills of the participants, highlighted and supported our growth opportunities and matched all that with the needs of each specific camp’s lifecycle. Wow! The experience has been worthwhile, fulfilling and provided an excellent foundation for present and future Board service.” </a:t>
            </a:r>
          </a:p>
          <a:p>
            <a:pPr algn="ctr">
              <a:lnSpc>
                <a:spcPct val="150000"/>
              </a:lnSpc>
              <a:spcAft>
                <a:spcPts val="600"/>
              </a:spcAft>
            </a:pPr>
            <a:endParaRPr lang="en-US" sz="600" i="1" dirty="0">
              <a:solidFill>
                <a:srgbClr val="0070C0"/>
              </a:solidFill>
              <a:latin typeface="Times New Roman" panose="02020603050405020304" pitchFamily="18" charset="0"/>
              <a:ea typeface="Calibri" panose="020F0502020204030204" pitchFamily="34" charset="0"/>
            </a:endParaRPr>
          </a:p>
          <a:p>
            <a:pPr algn="ctr">
              <a:lnSpc>
                <a:spcPct val="150000"/>
              </a:lnSpc>
              <a:spcAft>
                <a:spcPts val="600"/>
              </a:spcAft>
            </a:pPr>
            <a:r>
              <a:rPr lang="en-US" dirty="0">
                <a:solidFill>
                  <a:srgbClr val="0070C0"/>
                </a:solidFill>
                <a:latin typeface="Times New Roman" panose="02020603050405020304" pitchFamily="18" charset="0"/>
                <a:ea typeface="Calibri" panose="020F0502020204030204" pitchFamily="34" charset="0"/>
              </a:rPr>
              <a:t>Joshua Charlat, Board Chair of Camp Ramah Canada</a:t>
            </a:r>
            <a:r>
              <a:rPr lang="en-US" dirty="0">
                <a:latin typeface="Times New Roman" panose="02020603050405020304" pitchFamily="18"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5727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sp>
        <p:nvSpPr>
          <p:cNvPr id="4" name="Title 3">
            <a:extLst>
              <a:ext uri="{FF2B5EF4-FFF2-40B4-BE49-F238E27FC236}">
                <a16:creationId xmlns:a16="http://schemas.microsoft.com/office/drawing/2014/main" id="{0C8BC831-C4D2-49B9-9346-63FCA9FBDD03}"/>
              </a:ext>
            </a:extLst>
          </p:cNvPr>
          <p:cNvSpPr>
            <a:spLocks noGrp="1"/>
          </p:cNvSpPr>
          <p:nvPr>
            <p:ph type="title"/>
          </p:nvPr>
        </p:nvSpPr>
        <p:spPr>
          <a:xfrm>
            <a:off x="838200" y="679449"/>
            <a:ext cx="10515600" cy="1325563"/>
          </a:xfrm>
        </p:spPr>
        <p:txBody>
          <a:bodyPr>
            <a:normAutofit/>
          </a:bodyPr>
          <a:lstStyle/>
          <a:p>
            <a:pPr algn="l"/>
            <a:r>
              <a:rPr lang="en-US" sz="4800" dirty="0">
                <a:solidFill>
                  <a:schemeClr val="accent1"/>
                </a:solidFill>
              </a:rPr>
              <a:t>Headline here</a:t>
            </a:r>
          </a:p>
        </p:txBody>
      </p:sp>
      <p:pic>
        <p:nvPicPr>
          <p:cNvPr id="7" name="Picture 6">
            <a:extLst>
              <a:ext uri="{FF2B5EF4-FFF2-40B4-BE49-F238E27FC236}">
                <a16:creationId xmlns:a16="http://schemas.microsoft.com/office/drawing/2014/main" id="{018D4E6F-1BC3-4A78-8BDE-D947BD2B0418}"/>
              </a:ext>
            </a:extLst>
          </p:cNvPr>
          <p:cNvPicPr>
            <a:picLocks noChangeAspect="1"/>
          </p:cNvPicPr>
          <p:nvPr/>
        </p:nvPicPr>
        <p:blipFill>
          <a:blip r:embed="rId2"/>
          <a:stretch>
            <a:fillRect/>
          </a:stretch>
        </p:blipFill>
        <p:spPr>
          <a:xfrm>
            <a:off x="756920" y="5074403"/>
            <a:ext cx="4097232" cy="1138121"/>
          </a:xfrm>
          <a:prstGeom prst="rect">
            <a:avLst/>
          </a:prstGeom>
        </p:spPr>
      </p:pic>
      <p:pic>
        <p:nvPicPr>
          <p:cNvPr id="13" name="Content Placeholder 12" descr="A group of people standing in front of a crowd posing for the camera&#10;&#10;Description automatically generated">
            <a:extLst>
              <a:ext uri="{FF2B5EF4-FFF2-40B4-BE49-F238E27FC236}">
                <a16:creationId xmlns:a16="http://schemas.microsoft.com/office/drawing/2014/main" id="{67847395-44D3-44B4-8EE4-CD2686E09A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3" y="-13447"/>
            <a:ext cx="6034617" cy="4525963"/>
          </a:xfrm>
        </p:spPr>
      </p:pic>
      <p:pic>
        <p:nvPicPr>
          <p:cNvPr id="14" name="Picture 13" descr="A screen shot of an open computer sitting on top of a desk&#10;&#10;Description automatically generated">
            <a:extLst>
              <a:ext uri="{FF2B5EF4-FFF2-40B4-BE49-F238E27FC236}">
                <a16:creationId xmlns:a16="http://schemas.microsoft.com/office/drawing/2014/main" id="{F63E3B37-FCB7-4B2B-B1AD-611B9831B4FE}"/>
              </a:ext>
            </a:extLst>
          </p:cNvPr>
          <p:cNvPicPr>
            <a:picLocks noChangeAspect="1"/>
          </p:cNvPicPr>
          <p:nvPr/>
        </p:nvPicPr>
        <p:blipFill rotWithShape="1">
          <a:blip r:embed="rId4">
            <a:extLst>
              <a:ext uri="{28A0092B-C50C-407E-A947-70E740481C1C}">
                <a14:useLocalDpi xmlns:a14="http://schemas.microsoft.com/office/drawing/2010/main" val="0"/>
              </a:ext>
            </a:extLst>
          </a:blip>
          <a:srcRect l="19226" t="28160" r="13491" b="29984"/>
          <a:stretch/>
        </p:blipFill>
        <p:spPr>
          <a:xfrm>
            <a:off x="5264646" y="3525520"/>
            <a:ext cx="6926931" cy="3345926"/>
          </a:xfrm>
          <a:prstGeom prst="rect">
            <a:avLst/>
          </a:prstGeom>
        </p:spPr>
      </p:pic>
      <p:sp>
        <p:nvSpPr>
          <p:cNvPr id="15" name="Rectangle 2">
            <a:extLst>
              <a:ext uri="{FF2B5EF4-FFF2-40B4-BE49-F238E27FC236}">
                <a16:creationId xmlns:a16="http://schemas.microsoft.com/office/drawing/2014/main" id="{9E063F84-EC9A-4D83-944B-5E38B48F61EB}"/>
              </a:ext>
            </a:extLst>
          </p:cNvPr>
          <p:cNvSpPr>
            <a:spLocks noChangeArrowheads="1"/>
          </p:cNvSpPr>
          <p:nvPr/>
        </p:nvSpPr>
        <p:spPr bwMode="auto">
          <a:xfrm>
            <a:off x="0" y="44840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C35F8CBC-3557-4D58-A644-43DCAAA5081A}"/>
              </a:ext>
            </a:extLst>
          </p:cNvPr>
          <p:cNvSpPr txBox="1"/>
          <p:nvPr/>
        </p:nvSpPr>
        <p:spPr>
          <a:xfrm>
            <a:off x="1645920" y="3741510"/>
            <a:ext cx="3027680" cy="830997"/>
          </a:xfrm>
          <a:prstGeom prst="rect">
            <a:avLst/>
          </a:prstGeom>
          <a:noFill/>
        </p:spPr>
        <p:txBody>
          <a:bodyPr wrap="square" rtlCol="0">
            <a:spAutoFit/>
          </a:bodyPr>
          <a:lstStyle/>
          <a:p>
            <a:r>
              <a:rPr lang="en-US" sz="4800" b="1" dirty="0">
                <a:solidFill>
                  <a:schemeClr val="bg1"/>
                </a:solidFill>
                <a:latin typeface="Bradley Hand ITC" panose="03070402050302030203" pitchFamily="66" charset="0"/>
              </a:rPr>
              <a:t>LEAP</a:t>
            </a:r>
            <a:r>
              <a:rPr lang="en-US" sz="4000" b="1" dirty="0">
                <a:solidFill>
                  <a:schemeClr val="bg1"/>
                </a:solidFill>
                <a:latin typeface="Bradley Hand ITC" panose="03070402050302030203" pitchFamily="66" charset="0"/>
              </a:rPr>
              <a:t> 2020</a:t>
            </a:r>
          </a:p>
        </p:txBody>
      </p:sp>
      <p:sp>
        <p:nvSpPr>
          <p:cNvPr id="18" name="Rectangle 17">
            <a:extLst>
              <a:ext uri="{FF2B5EF4-FFF2-40B4-BE49-F238E27FC236}">
                <a16:creationId xmlns:a16="http://schemas.microsoft.com/office/drawing/2014/main" id="{9299F443-9951-4281-A892-A5DF2C582EA8}"/>
              </a:ext>
            </a:extLst>
          </p:cNvPr>
          <p:cNvSpPr/>
          <p:nvPr/>
        </p:nvSpPr>
        <p:spPr>
          <a:xfrm>
            <a:off x="6464300" y="460006"/>
            <a:ext cx="5209540" cy="2308324"/>
          </a:xfrm>
          <a:prstGeom prst="rect">
            <a:avLst/>
          </a:prstGeom>
        </p:spPr>
        <p:txBody>
          <a:bodyPr wrap="square">
            <a:spAutoFit/>
          </a:bodyPr>
          <a:lstStyle/>
          <a:p>
            <a:pPr algn="ctr"/>
            <a:r>
              <a:rPr lang="en-US" sz="3600" i="1" dirty="0">
                <a:latin typeface="Times New Roman" panose="02020603050405020304" pitchFamily="18" charset="0"/>
                <a:ea typeface="Calibri" panose="020F0502020204030204" pitchFamily="34" charset="0"/>
              </a:rPr>
              <a:t>“…I thought it was really helpful to have in the midst of this communal crisis. Thank you!”</a:t>
            </a:r>
            <a:endParaRPr lang="en-US" sz="3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60512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53FB45-7436-475A-8191-D05EDB04DC68}"/>
              </a:ext>
            </a:extLst>
          </p:cNvPr>
          <p:cNvPicPr>
            <a:picLocks noChangeAspect="1"/>
          </p:cNvPicPr>
          <p:nvPr/>
        </p:nvPicPr>
        <p:blipFill>
          <a:blip r:embed="rId2"/>
          <a:stretch>
            <a:fillRect/>
          </a:stretch>
        </p:blipFill>
        <p:spPr>
          <a:xfrm>
            <a:off x="5151120" y="2019771"/>
            <a:ext cx="7012195" cy="4555362"/>
          </a:xfrm>
          <a:prstGeom prst="rect">
            <a:avLst/>
          </a:prstGeom>
        </p:spPr>
      </p:pic>
      <p:pic>
        <p:nvPicPr>
          <p:cNvPr id="7" name="Picture 6">
            <a:extLst>
              <a:ext uri="{FF2B5EF4-FFF2-40B4-BE49-F238E27FC236}">
                <a16:creationId xmlns:a16="http://schemas.microsoft.com/office/drawing/2014/main" id="{018D4E6F-1BC3-4A78-8BDE-D947BD2B0418}"/>
              </a:ext>
            </a:extLst>
          </p:cNvPr>
          <p:cNvPicPr>
            <a:picLocks noChangeAspect="1"/>
          </p:cNvPicPr>
          <p:nvPr/>
        </p:nvPicPr>
        <p:blipFill>
          <a:blip r:embed="rId3"/>
          <a:stretch>
            <a:fillRect/>
          </a:stretch>
        </p:blipFill>
        <p:spPr>
          <a:xfrm>
            <a:off x="5946139" y="263760"/>
            <a:ext cx="5638801" cy="1566334"/>
          </a:xfrm>
          <a:prstGeom prst="rect">
            <a:avLst/>
          </a:prstGeom>
        </p:spPr>
      </p:pic>
      <p:sp>
        <p:nvSpPr>
          <p:cNvPr id="15" name="Rectangle 2">
            <a:extLst>
              <a:ext uri="{FF2B5EF4-FFF2-40B4-BE49-F238E27FC236}">
                <a16:creationId xmlns:a16="http://schemas.microsoft.com/office/drawing/2014/main" id="{9E063F84-EC9A-4D83-944B-5E38B48F61EB}"/>
              </a:ext>
            </a:extLst>
          </p:cNvPr>
          <p:cNvSpPr>
            <a:spLocks noChangeArrowheads="1"/>
          </p:cNvSpPr>
          <p:nvPr/>
        </p:nvSpPr>
        <p:spPr bwMode="auto">
          <a:xfrm>
            <a:off x="0" y="44840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1EA21690-B9D7-4EF0-98CA-8C026522B9A2}"/>
              </a:ext>
            </a:extLst>
          </p:cNvPr>
          <p:cNvSpPr>
            <a:spLocks noGrp="1"/>
          </p:cNvSpPr>
          <p:nvPr>
            <p:ph idx="1"/>
          </p:nvPr>
        </p:nvSpPr>
        <p:spPr>
          <a:xfrm>
            <a:off x="508000" y="1038939"/>
            <a:ext cx="4876800" cy="5003642"/>
          </a:xfrm>
        </p:spPr>
        <p:txBody>
          <a:bodyPr>
            <a:normAutofit/>
          </a:bodyPr>
          <a:lstStyle/>
          <a:p>
            <a:r>
              <a:rPr lang="en-US" dirty="0">
                <a:latin typeface="Times New Roman" panose="02020603050405020304" pitchFamily="18" charset="0"/>
                <a:cs typeface="Times New Roman" panose="02020603050405020304" pitchFamily="18" charset="0"/>
              </a:rPr>
              <a:t>8-12 participants</a:t>
            </a:r>
          </a:p>
          <a:p>
            <a:pPr marL="0" indent="0">
              <a:buNone/>
            </a:pPr>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Board Chairs/Camp Committee Chairs and Vice Chairs </a:t>
            </a:r>
            <a:r>
              <a:rPr lang="en-US" b="1" dirty="0">
                <a:latin typeface="Times New Roman" panose="02020603050405020304" pitchFamily="18" charset="0"/>
                <a:cs typeface="Times New Roman" panose="02020603050405020304" pitchFamily="18" charset="0"/>
              </a:rPr>
              <a:t>ONLY</a:t>
            </a:r>
            <a:r>
              <a:rPr lang="en-US" dirty="0">
                <a:latin typeface="Times New Roman" panose="02020603050405020304" pitchFamily="18" charset="0"/>
                <a:cs typeface="Times New Roman" panose="02020603050405020304" pitchFamily="18" charset="0"/>
              </a:rPr>
              <a:t>  </a:t>
            </a:r>
          </a:p>
          <a:p>
            <a:pPr marL="0" indent="0">
              <a:buNone/>
            </a:pPr>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New Cohort </a:t>
            </a:r>
            <a:r>
              <a:rPr lang="en-US" b="1" dirty="0">
                <a:latin typeface="Times New Roman" panose="02020603050405020304" pitchFamily="18" charset="0"/>
                <a:cs typeface="Times New Roman" panose="02020603050405020304" pitchFamily="18" charset="0"/>
              </a:rPr>
              <a:t>applications </a:t>
            </a:r>
            <a:r>
              <a:rPr lang="en-US" dirty="0">
                <a:latin typeface="Times New Roman" panose="02020603050405020304" pitchFamily="18" charset="0"/>
                <a:cs typeface="Times New Roman" panose="02020603050405020304" pitchFamily="18" charset="0"/>
              </a:rPr>
              <a:t>will open in September</a:t>
            </a:r>
          </a:p>
          <a:p>
            <a:pPr marL="0" indent="0">
              <a:buNone/>
            </a:pPr>
            <a:endParaRPr lang="en-US" sz="13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4"/>
              </a:rPr>
              <a:t>https://jcamp180.org/leap</a:t>
            </a:r>
            <a:endParaRPr lang="en-US" dirty="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8414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close up of a logo&#10;&#10;Description automatically generated">
            <a:extLst>
              <a:ext uri="{FF2B5EF4-FFF2-40B4-BE49-F238E27FC236}">
                <a16:creationId xmlns:a16="http://schemas.microsoft.com/office/drawing/2014/main" id="{8155499C-0B35-4EC9-971D-E0F633F6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16" name="Freeform: Shape 15">
            <a:extLst>
              <a:ext uri="{FF2B5EF4-FFF2-40B4-BE49-F238E27FC236}">
                <a16:creationId xmlns:a16="http://schemas.microsoft.com/office/drawing/2014/main" id="{99E3891C-E7DE-4466-87FE-2A95896EE61C}"/>
              </a:ext>
            </a:extLst>
          </p:cNvPr>
          <p:cNvSpPr/>
          <p:nvPr/>
        </p:nvSpPr>
        <p:spPr>
          <a:xfrm>
            <a:off x="6705600" y="3936262"/>
            <a:ext cx="2590800" cy="1206212"/>
          </a:xfrm>
          <a:custGeom>
            <a:avLst/>
            <a:gdLst>
              <a:gd name="connsiteX0" fmla="*/ 0 w 1800000"/>
              <a:gd name="connsiteY0" fmla="*/ 0 h 1147125"/>
              <a:gd name="connsiteX1" fmla="*/ 1800000 w 1800000"/>
              <a:gd name="connsiteY1" fmla="*/ 0 h 1147125"/>
              <a:gd name="connsiteX2" fmla="*/ 1800000 w 1800000"/>
              <a:gd name="connsiteY2" fmla="*/ 1147125 h 1147125"/>
              <a:gd name="connsiteX3" fmla="*/ 0 w 1800000"/>
              <a:gd name="connsiteY3" fmla="*/ 1147125 h 1147125"/>
              <a:gd name="connsiteX4" fmla="*/ 0 w 1800000"/>
              <a:gd name="connsiteY4" fmla="*/ 0 h 114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147125">
                <a:moveTo>
                  <a:pt x="0" y="0"/>
                </a:moveTo>
                <a:lnTo>
                  <a:pt x="1800000" y="0"/>
                </a:lnTo>
                <a:lnTo>
                  <a:pt x="1800000" y="1147125"/>
                </a:lnTo>
                <a:lnTo>
                  <a:pt x="0" y="1147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rPr>
              <a:t>The Fundamentals of Sustainer/ Monthly Giving</a:t>
            </a:r>
          </a:p>
        </p:txBody>
      </p:sp>
      <p:sp>
        <p:nvSpPr>
          <p:cNvPr id="36" name="Freeform: Shape 35">
            <a:extLst>
              <a:ext uri="{FF2B5EF4-FFF2-40B4-BE49-F238E27FC236}">
                <a16:creationId xmlns:a16="http://schemas.microsoft.com/office/drawing/2014/main" id="{AEBDC6B4-7644-4640-8679-AB8587437EF1}"/>
              </a:ext>
            </a:extLst>
          </p:cNvPr>
          <p:cNvSpPr/>
          <p:nvPr/>
        </p:nvSpPr>
        <p:spPr>
          <a:xfrm>
            <a:off x="171204" y="3936261"/>
            <a:ext cx="3129600" cy="1147125"/>
          </a:xfrm>
          <a:custGeom>
            <a:avLst/>
            <a:gdLst>
              <a:gd name="connsiteX0" fmla="*/ 0 w 1800000"/>
              <a:gd name="connsiteY0" fmla="*/ 0 h 1147125"/>
              <a:gd name="connsiteX1" fmla="*/ 1800000 w 1800000"/>
              <a:gd name="connsiteY1" fmla="*/ 0 h 1147125"/>
              <a:gd name="connsiteX2" fmla="*/ 1800000 w 1800000"/>
              <a:gd name="connsiteY2" fmla="*/ 1147125 h 1147125"/>
              <a:gd name="connsiteX3" fmla="*/ 0 w 1800000"/>
              <a:gd name="connsiteY3" fmla="*/ 1147125 h 1147125"/>
              <a:gd name="connsiteX4" fmla="*/ 0 w 1800000"/>
              <a:gd name="connsiteY4" fmla="*/ 0 h 114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147125">
                <a:moveTo>
                  <a:pt x="0" y="0"/>
                </a:moveTo>
                <a:lnTo>
                  <a:pt x="1800000" y="0"/>
                </a:lnTo>
                <a:lnTo>
                  <a:pt x="1800000" y="1147125"/>
                </a:lnTo>
                <a:lnTo>
                  <a:pt x="0" y="1147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rPr>
              <a:t>Tackling Your Biggest Enrollment Issues: A Taste of the Revised Enrollment Program</a:t>
            </a:r>
          </a:p>
        </p:txBody>
      </p:sp>
      <p:sp>
        <p:nvSpPr>
          <p:cNvPr id="42" name="Freeform: Shape 41">
            <a:extLst>
              <a:ext uri="{FF2B5EF4-FFF2-40B4-BE49-F238E27FC236}">
                <a16:creationId xmlns:a16="http://schemas.microsoft.com/office/drawing/2014/main" id="{0D0542F8-3477-475E-84BB-665510A7B59F}"/>
              </a:ext>
            </a:extLst>
          </p:cNvPr>
          <p:cNvSpPr/>
          <p:nvPr/>
        </p:nvSpPr>
        <p:spPr>
          <a:xfrm>
            <a:off x="3598174" y="3936261"/>
            <a:ext cx="2847426" cy="1733019"/>
          </a:xfrm>
          <a:custGeom>
            <a:avLst/>
            <a:gdLst>
              <a:gd name="connsiteX0" fmla="*/ 0 w 1800000"/>
              <a:gd name="connsiteY0" fmla="*/ 0 h 1147125"/>
              <a:gd name="connsiteX1" fmla="*/ 1800000 w 1800000"/>
              <a:gd name="connsiteY1" fmla="*/ 0 h 1147125"/>
              <a:gd name="connsiteX2" fmla="*/ 1800000 w 1800000"/>
              <a:gd name="connsiteY2" fmla="*/ 1147125 h 1147125"/>
              <a:gd name="connsiteX3" fmla="*/ 0 w 1800000"/>
              <a:gd name="connsiteY3" fmla="*/ 1147125 h 1147125"/>
              <a:gd name="connsiteX4" fmla="*/ 0 w 1800000"/>
              <a:gd name="connsiteY4" fmla="*/ 0 h 114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147125">
                <a:moveTo>
                  <a:pt x="0" y="0"/>
                </a:moveTo>
                <a:lnTo>
                  <a:pt x="1800000" y="0"/>
                </a:lnTo>
                <a:lnTo>
                  <a:pt x="1800000" y="1147125"/>
                </a:lnTo>
                <a:lnTo>
                  <a:pt x="0" y="1147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rPr>
              <a:t>From the Ground Up: Jewish Camps Working Toward Racial Equity and Justice</a:t>
            </a:r>
          </a:p>
        </p:txBody>
      </p:sp>
      <p:sp>
        <p:nvSpPr>
          <p:cNvPr id="46" name="Freeform: Shape 45">
            <a:extLst>
              <a:ext uri="{FF2B5EF4-FFF2-40B4-BE49-F238E27FC236}">
                <a16:creationId xmlns:a16="http://schemas.microsoft.com/office/drawing/2014/main" id="{3C702A4E-CA52-4792-959A-4E7E3A96EE8A}"/>
              </a:ext>
            </a:extLst>
          </p:cNvPr>
          <p:cNvSpPr/>
          <p:nvPr/>
        </p:nvSpPr>
        <p:spPr>
          <a:xfrm>
            <a:off x="6680540" y="1815700"/>
            <a:ext cx="2590800" cy="422705"/>
          </a:xfrm>
          <a:custGeom>
            <a:avLst/>
            <a:gdLst>
              <a:gd name="connsiteX0" fmla="*/ 0 w 1800000"/>
              <a:gd name="connsiteY0" fmla="*/ 0 h 1147125"/>
              <a:gd name="connsiteX1" fmla="*/ 1800000 w 1800000"/>
              <a:gd name="connsiteY1" fmla="*/ 0 h 1147125"/>
              <a:gd name="connsiteX2" fmla="*/ 1800000 w 1800000"/>
              <a:gd name="connsiteY2" fmla="*/ 1147125 h 1147125"/>
              <a:gd name="connsiteX3" fmla="*/ 0 w 1800000"/>
              <a:gd name="connsiteY3" fmla="*/ 1147125 h 1147125"/>
              <a:gd name="connsiteX4" fmla="*/ 0 w 1800000"/>
              <a:gd name="connsiteY4" fmla="*/ 0 h 114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147125">
                <a:moveTo>
                  <a:pt x="0" y="0"/>
                </a:moveTo>
                <a:lnTo>
                  <a:pt x="1800000" y="0"/>
                </a:lnTo>
                <a:lnTo>
                  <a:pt x="1800000" y="1147125"/>
                </a:lnTo>
                <a:lnTo>
                  <a:pt x="0" y="1147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cap="all"/>
            </a:pPr>
            <a:r>
              <a:rPr kumimoji="0" lang="en-US" sz="2000" b="1"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rPr>
              <a:t>July 29</a:t>
            </a:r>
          </a:p>
        </p:txBody>
      </p:sp>
      <p:sp>
        <p:nvSpPr>
          <p:cNvPr id="47" name="Freeform: Shape 46">
            <a:extLst>
              <a:ext uri="{FF2B5EF4-FFF2-40B4-BE49-F238E27FC236}">
                <a16:creationId xmlns:a16="http://schemas.microsoft.com/office/drawing/2014/main" id="{C37214FF-C1C6-4E1F-BDD1-77F2786980C5}"/>
              </a:ext>
            </a:extLst>
          </p:cNvPr>
          <p:cNvSpPr/>
          <p:nvPr/>
        </p:nvSpPr>
        <p:spPr>
          <a:xfrm>
            <a:off x="407947" y="1782755"/>
            <a:ext cx="2590800" cy="488594"/>
          </a:xfrm>
          <a:custGeom>
            <a:avLst/>
            <a:gdLst>
              <a:gd name="connsiteX0" fmla="*/ 0 w 1800000"/>
              <a:gd name="connsiteY0" fmla="*/ 0 h 1147125"/>
              <a:gd name="connsiteX1" fmla="*/ 1800000 w 1800000"/>
              <a:gd name="connsiteY1" fmla="*/ 0 h 1147125"/>
              <a:gd name="connsiteX2" fmla="*/ 1800000 w 1800000"/>
              <a:gd name="connsiteY2" fmla="*/ 1147125 h 1147125"/>
              <a:gd name="connsiteX3" fmla="*/ 0 w 1800000"/>
              <a:gd name="connsiteY3" fmla="*/ 1147125 h 1147125"/>
              <a:gd name="connsiteX4" fmla="*/ 0 w 1800000"/>
              <a:gd name="connsiteY4" fmla="*/ 0 h 114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147125">
                <a:moveTo>
                  <a:pt x="0" y="0"/>
                </a:moveTo>
                <a:lnTo>
                  <a:pt x="1800000" y="0"/>
                </a:lnTo>
                <a:lnTo>
                  <a:pt x="1800000" y="1147125"/>
                </a:lnTo>
                <a:lnTo>
                  <a:pt x="0" y="1147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100000"/>
              </a:lnSpc>
              <a:spcBef>
                <a:spcPct val="0"/>
              </a:spcBef>
              <a:spcAft>
                <a:spcPts val="0"/>
              </a:spcAft>
              <a:buClrTx/>
              <a:buSzTx/>
              <a:buFontTx/>
              <a:buNone/>
              <a:tabLst/>
              <a:defRPr cap="all"/>
            </a:pPr>
            <a:r>
              <a:rPr kumimoji="0" lang="en-US" sz="2000" b="1"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rPr>
              <a:t>JULY 23</a:t>
            </a:r>
            <a:endParaRPr kumimoji="0" lang="en-US" sz="2000" b="1" i="0" u="none" strike="noStrike" kern="1200" cap="all" spc="0" normalizeH="0" baseline="0" noProof="0" dirty="0">
              <a:ln>
                <a:noFill/>
              </a:ln>
              <a:solidFill>
                <a:prstClr val="black">
                  <a:hueOff val="0"/>
                  <a:satOff val="0"/>
                  <a:lumOff val="0"/>
                  <a:alphaOff val="0"/>
                </a:prstClr>
              </a:solidFill>
              <a:effectLst/>
              <a:uLnTx/>
              <a:uFillTx/>
              <a:latin typeface="Calibri"/>
              <a:ea typeface="+mn-ea"/>
              <a:cs typeface="+mn-cs"/>
            </a:endParaRPr>
          </a:p>
        </p:txBody>
      </p:sp>
      <p:pic>
        <p:nvPicPr>
          <p:cNvPr id="50" name="Picture 49" descr="A close up of a sign&#10;&#10;Description automatically generated">
            <a:extLst>
              <a:ext uri="{FF2B5EF4-FFF2-40B4-BE49-F238E27FC236}">
                <a16:creationId xmlns:a16="http://schemas.microsoft.com/office/drawing/2014/main" id="{A396530D-160F-438E-A4F2-C5C6D4507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398" y="-447280"/>
            <a:ext cx="5546004" cy="2718629"/>
          </a:xfrm>
          <a:prstGeom prst="rect">
            <a:avLst/>
          </a:prstGeom>
        </p:spPr>
      </p:pic>
      <p:sp>
        <p:nvSpPr>
          <p:cNvPr id="49" name="Freeform: Shape 48">
            <a:extLst>
              <a:ext uri="{FF2B5EF4-FFF2-40B4-BE49-F238E27FC236}">
                <a16:creationId xmlns:a16="http://schemas.microsoft.com/office/drawing/2014/main" id="{D78891ED-1EE6-4FC5-A07E-6DC6C2D7A851}"/>
              </a:ext>
            </a:extLst>
          </p:cNvPr>
          <p:cNvSpPr/>
          <p:nvPr/>
        </p:nvSpPr>
        <p:spPr>
          <a:xfrm>
            <a:off x="3726487" y="1815700"/>
            <a:ext cx="2590800" cy="422705"/>
          </a:xfrm>
          <a:custGeom>
            <a:avLst/>
            <a:gdLst>
              <a:gd name="connsiteX0" fmla="*/ 0 w 1800000"/>
              <a:gd name="connsiteY0" fmla="*/ 0 h 1147125"/>
              <a:gd name="connsiteX1" fmla="*/ 1800000 w 1800000"/>
              <a:gd name="connsiteY1" fmla="*/ 0 h 1147125"/>
              <a:gd name="connsiteX2" fmla="*/ 1800000 w 1800000"/>
              <a:gd name="connsiteY2" fmla="*/ 1147125 h 1147125"/>
              <a:gd name="connsiteX3" fmla="*/ 0 w 1800000"/>
              <a:gd name="connsiteY3" fmla="*/ 1147125 h 1147125"/>
              <a:gd name="connsiteX4" fmla="*/ 0 w 1800000"/>
              <a:gd name="connsiteY4" fmla="*/ 0 h 114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147125">
                <a:moveTo>
                  <a:pt x="0" y="0"/>
                </a:moveTo>
                <a:lnTo>
                  <a:pt x="1800000" y="0"/>
                </a:lnTo>
                <a:lnTo>
                  <a:pt x="1800000" y="1147125"/>
                </a:lnTo>
                <a:lnTo>
                  <a:pt x="0" y="1147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cap="all"/>
            </a:pPr>
            <a:r>
              <a:rPr kumimoji="0" lang="en-US" sz="2000" b="1"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rPr>
              <a:t>JULY 28</a:t>
            </a:r>
          </a:p>
          <a:p>
            <a:pPr marL="0" marR="0" lvl="0" indent="0" algn="ctr" defTabSz="666750" rtl="0" eaLnBrk="1" fontAlgn="auto" latinLnBrk="0" hangingPunct="1">
              <a:lnSpc>
                <a:spcPct val="90000"/>
              </a:lnSpc>
              <a:spcBef>
                <a:spcPct val="0"/>
              </a:spcBef>
              <a:spcAft>
                <a:spcPct val="35000"/>
              </a:spcAft>
              <a:buClrTx/>
              <a:buSzTx/>
              <a:buFontTx/>
              <a:buNone/>
              <a:tabLst/>
              <a:defRPr cap="all"/>
            </a:pPr>
            <a:endParaRPr kumimoji="0" lang="en-US" sz="2000" b="1"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endParaRPr>
          </a:p>
        </p:txBody>
      </p:sp>
      <p:sp>
        <p:nvSpPr>
          <p:cNvPr id="53" name="Title 3">
            <a:extLst>
              <a:ext uri="{FF2B5EF4-FFF2-40B4-BE49-F238E27FC236}">
                <a16:creationId xmlns:a16="http://schemas.microsoft.com/office/drawing/2014/main" id="{EF02517B-C2AB-4FEA-9A07-83BFA4FE735E}"/>
              </a:ext>
            </a:extLst>
          </p:cNvPr>
          <p:cNvSpPr>
            <a:spLocks noGrp="1"/>
          </p:cNvSpPr>
          <p:nvPr>
            <p:ph type="title"/>
          </p:nvPr>
        </p:nvSpPr>
        <p:spPr>
          <a:xfrm>
            <a:off x="76200" y="152400"/>
            <a:ext cx="10515600" cy="1325563"/>
          </a:xfrm>
        </p:spPr>
        <p:txBody>
          <a:bodyPr>
            <a:normAutofit/>
          </a:bodyPr>
          <a:lstStyle/>
          <a:p>
            <a:pPr algn="l"/>
            <a:r>
              <a:rPr lang="en-US" dirty="0">
                <a:solidFill>
                  <a:schemeClr val="accent1"/>
                </a:solidFill>
              </a:rPr>
              <a:t>Upcoming ADAPT Offerings</a:t>
            </a:r>
          </a:p>
        </p:txBody>
      </p:sp>
      <p:sp>
        <p:nvSpPr>
          <p:cNvPr id="57" name="Title 3">
            <a:extLst>
              <a:ext uri="{FF2B5EF4-FFF2-40B4-BE49-F238E27FC236}">
                <a16:creationId xmlns:a16="http://schemas.microsoft.com/office/drawing/2014/main" id="{4195E23B-3F19-47E3-AA27-EFE9D8C82DAA}"/>
              </a:ext>
            </a:extLst>
          </p:cNvPr>
          <p:cNvSpPr txBox="1">
            <a:spLocks/>
          </p:cNvSpPr>
          <p:nvPr/>
        </p:nvSpPr>
        <p:spPr>
          <a:xfrm>
            <a:off x="4473606" y="5405980"/>
            <a:ext cx="7595796"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F81BD"/>
                </a:solidFill>
                <a:effectLst/>
                <a:uLnTx/>
                <a:uFillTx/>
                <a:latin typeface="Calibri"/>
                <a:ea typeface="+mj-ea"/>
                <a:cs typeface="+mj-cs"/>
              </a:rPr>
              <a:t>Full Schedule: </a:t>
            </a:r>
            <a:r>
              <a:rPr kumimoji="0" lang="en-US" sz="4000" b="0" i="0" u="sng" strike="noStrike" kern="1200" cap="none" spc="0" normalizeH="0" baseline="0" noProof="0" dirty="0">
                <a:ln>
                  <a:noFill/>
                </a:ln>
                <a:solidFill>
                  <a:srgbClr val="4F81BD"/>
                </a:solidFill>
                <a:effectLst/>
                <a:uLnTx/>
                <a:uFillTx/>
                <a:latin typeface="Calibri"/>
                <a:ea typeface="+mj-ea"/>
                <a:cs typeface="+mj-cs"/>
              </a:rPr>
              <a:t>jcamp180.org/adapt</a:t>
            </a:r>
          </a:p>
        </p:txBody>
      </p:sp>
      <p:sp>
        <p:nvSpPr>
          <p:cNvPr id="22" name="Freeform: Shape 21">
            <a:extLst>
              <a:ext uri="{FF2B5EF4-FFF2-40B4-BE49-F238E27FC236}">
                <a16:creationId xmlns:a16="http://schemas.microsoft.com/office/drawing/2014/main" id="{D83DE25D-C152-4C5A-A23B-7F4524F1B54C}"/>
              </a:ext>
            </a:extLst>
          </p:cNvPr>
          <p:cNvSpPr/>
          <p:nvPr/>
        </p:nvSpPr>
        <p:spPr>
          <a:xfrm>
            <a:off x="9436270" y="1815700"/>
            <a:ext cx="2590800" cy="422705"/>
          </a:xfrm>
          <a:custGeom>
            <a:avLst/>
            <a:gdLst>
              <a:gd name="connsiteX0" fmla="*/ 0 w 1800000"/>
              <a:gd name="connsiteY0" fmla="*/ 0 h 1147125"/>
              <a:gd name="connsiteX1" fmla="*/ 1800000 w 1800000"/>
              <a:gd name="connsiteY1" fmla="*/ 0 h 1147125"/>
              <a:gd name="connsiteX2" fmla="*/ 1800000 w 1800000"/>
              <a:gd name="connsiteY2" fmla="*/ 1147125 h 1147125"/>
              <a:gd name="connsiteX3" fmla="*/ 0 w 1800000"/>
              <a:gd name="connsiteY3" fmla="*/ 1147125 h 1147125"/>
              <a:gd name="connsiteX4" fmla="*/ 0 w 1800000"/>
              <a:gd name="connsiteY4" fmla="*/ 0 h 114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147125">
                <a:moveTo>
                  <a:pt x="0" y="0"/>
                </a:moveTo>
                <a:lnTo>
                  <a:pt x="1800000" y="0"/>
                </a:lnTo>
                <a:lnTo>
                  <a:pt x="1800000" y="1147125"/>
                </a:lnTo>
                <a:lnTo>
                  <a:pt x="0" y="1147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cap="all"/>
            </a:pPr>
            <a:endParaRPr kumimoji="0" lang="en-US" sz="2000" b="1"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endParaRPr>
          </a:p>
        </p:txBody>
      </p:sp>
      <p:sp>
        <p:nvSpPr>
          <p:cNvPr id="27" name="Freeform: Shape 26">
            <a:extLst>
              <a:ext uri="{FF2B5EF4-FFF2-40B4-BE49-F238E27FC236}">
                <a16:creationId xmlns:a16="http://schemas.microsoft.com/office/drawing/2014/main" id="{2BEFB1C6-3788-4B54-96CD-88D14A30B036}"/>
              </a:ext>
            </a:extLst>
          </p:cNvPr>
          <p:cNvSpPr/>
          <p:nvPr/>
        </p:nvSpPr>
        <p:spPr>
          <a:xfrm>
            <a:off x="9427029" y="3936261"/>
            <a:ext cx="2590800" cy="1147125"/>
          </a:xfrm>
          <a:custGeom>
            <a:avLst/>
            <a:gdLst>
              <a:gd name="connsiteX0" fmla="*/ 0 w 1800000"/>
              <a:gd name="connsiteY0" fmla="*/ 0 h 1147125"/>
              <a:gd name="connsiteX1" fmla="*/ 1800000 w 1800000"/>
              <a:gd name="connsiteY1" fmla="*/ 0 h 1147125"/>
              <a:gd name="connsiteX2" fmla="*/ 1800000 w 1800000"/>
              <a:gd name="connsiteY2" fmla="*/ 1147125 h 1147125"/>
              <a:gd name="connsiteX3" fmla="*/ 0 w 1800000"/>
              <a:gd name="connsiteY3" fmla="*/ 1147125 h 1147125"/>
              <a:gd name="connsiteX4" fmla="*/ 0 w 1800000"/>
              <a:gd name="connsiteY4" fmla="*/ 0 h 114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147125">
                <a:moveTo>
                  <a:pt x="0" y="0"/>
                </a:moveTo>
                <a:lnTo>
                  <a:pt x="1800000" y="0"/>
                </a:lnTo>
                <a:lnTo>
                  <a:pt x="1800000" y="1147125"/>
                </a:lnTo>
                <a:lnTo>
                  <a:pt x="0" y="1147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prstClr val="black">
                    <a:hueOff val="0"/>
                    <a:satOff val="0"/>
                    <a:lumOff val="0"/>
                    <a:alphaOff val="0"/>
                  </a:prstClr>
                </a:solidFill>
                <a:effectLst/>
                <a:uLnTx/>
                <a:uFillTx/>
                <a:latin typeface="Gill Sans MT" panose="020B0502020104020203" pitchFamily="34" charset="0"/>
                <a:ea typeface="+mn-ea"/>
                <a:cs typeface="+mn-cs"/>
              </a:rPr>
              <a:t>2020/2021 JCamp 180 Enrollment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cap="all" dirty="0">
                <a:solidFill>
                  <a:srgbClr val="0070C0"/>
                </a:solidFill>
                <a:latin typeface="Gill Sans MT" panose="020B0502020104020203" pitchFamily="34" charset="0"/>
              </a:rPr>
              <a:t>jcamp180.org/enrollment</a:t>
            </a:r>
            <a:endParaRPr kumimoji="0" lang="en-US" sz="1400" b="0" i="0" u="sng" strike="noStrike" kern="1200" cap="all" spc="0" normalizeH="0" baseline="0" noProof="0" dirty="0">
              <a:ln>
                <a:noFill/>
              </a:ln>
              <a:solidFill>
                <a:srgbClr val="0070C0"/>
              </a:solidFill>
              <a:effectLst/>
              <a:uLnTx/>
              <a:uFillTx/>
              <a:latin typeface="Gill Sans MT" panose="020B0502020104020203" pitchFamily="34" charset="0"/>
            </a:endParaRPr>
          </a:p>
        </p:txBody>
      </p:sp>
      <p:pic>
        <p:nvPicPr>
          <p:cNvPr id="3" name="Picture 2" descr="A close up of a sign&#10;&#10;Description automatically generated">
            <a:extLst>
              <a:ext uri="{FF2B5EF4-FFF2-40B4-BE49-F238E27FC236}">
                <a16:creationId xmlns:a16="http://schemas.microsoft.com/office/drawing/2014/main" id="{9F0472CE-06FD-46F6-9FAA-6827E378CD70}"/>
              </a:ext>
            </a:extLst>
          </p:cNvPr>
          <p:cNvPicPr>
            <a:picLocks noChangeAspect="1"/>
          </p:cNvPicPr>
          <p:nvPr/>
        </p:nvPicPr>
        <p:blipFill rotWithShape="1">
          <a:blip r:embed="rId4">
            <a:extLst>
              <a:ext uri="{28A0092B-C50C-407E-A947-70E740481C1C}">
                <a14:useLocalDpi xmlns:a14="http://schemas.microsoft.com/office/drawing/2010/main" val="0"/>
              </a:ext>
            </a:extLst>
          </a:blip>
          <a:srcRect l="1" r="79675"/>
          <a:stretch/>
        </p:blipFill>
        <p:spPr>
          <a:xfrm>
            <a:off x="1093747" y="2225993"/>
            <a:ext cx="1219199" cy="1325562"/>
          </a:xfrm>
          <a:prstGeom prst="rect">
            <a:avLst/>
          </a:prstGeom>
        </p:spPr>
      </p:pic>
      <p:pic>
        <p:nvPicPr>
          <p:cNvPr id="23" name="Picture 22" descr="A close up of a sign&#10;&#10;Description automatically generated">
            <a:extLst>
              <a:ext uri="{FF2B5EF4-FFF2-40B4-BE49-F238E27FC236}">
                <a16:creationId xmlns:a16="http://schemas.microsoft.com/office/drawing/2014/main" id="{94BADD40-22DD-4F82-8493-0F1FCBA51E93}"/>
              </a:ext>
            </a:extLst>
          </p:cNvPr>
          <p:cNvPicPr>
            <a:picLocks noChangeAspect="1"/>
          </p:cNvPicPr>
          <p:nvPr/>
        </p:nvPicPr>
        <p:blipFill rotWithShape="1">
          <a:blip r:embed="rId4">
            <a:extLst>
              <a:ext uri="{28A0092B-C50C-407E-A947-70E740481C1C}">
                <a14:useLocalDpi xmlns:a14="http://schemas.microsoft.com/office/drawing/2010/main" val="0"/>
              </a:ext>
            </a:extLst>
          </a:blip>
          <a:srcRect l="1" r="79675"/>
          <a:stretch/>
        </p:blipFill>
        <p:spPr>
          <a:xfrm>
            <a:off x="10122070" y="2277859"/>
            <a:ext cx="1219199" cy="1325562"/>
          </a:xfrm>
          <a:prstGeom prst="rect">
            <a:avLst/>
          </a:prstGeom>
        </p:spPr>
      </p:pic>
      <p:grpSp>
        <p:nvGrpSpPr>
          <p:cNvPr id="6" name="Group 5">
            <a:extLst>
              <a:ext uri="{FF2B5EF4-FFF2-40B4-BE49-F238E27FC236}">
                <a16:creationId xmlns:a16="http://schemas.microsoft.com/office/drawing/2014/main" id="{1F6A3405-2980-4F1A-BB33-830980F58CA0}"/>
              </a:ext>
            </a:extLst>
          </p:cNvPr>
          <p:cNvGrpSpPr/>
          <p:nvPr/>
        </p:nvGrpSpPr>
        <p:grpSpPr>
          <a:xfrm>
            <a:off x="4469004" y="2448602"/>
            <a:ext cx="1098000" cy="1098000"/>
            <a:chOff x="4469004" y="2448602"/>
            <a:chExt cx="1098000" cy="1098000"/>
          </a:xfrm>
        </p:grpSpPr>
        <p:sp>
          <p:nvSpPr>
            <p:cNvPr id="14" name="Oval 13">
              <a:extLst>
                <a:ext uri="{FF2B5EF4-FFF2-40B4-BE49-F238E27FC236}">
                  <a16:creationId xmlns:a16="http://schemas.microsoft.com/office/drawing/2014/main" id="{3B131A91-A15C-4BEC-998C-387945D8B6A5}"/>
                </a:ext>
              </a:extLst>
            </p:cNvPr>
            <p:cNvSpPr/>
            <p:nvPr/>
          </p:nvSpPr>
          <p:spPr>
            <a:xfrm>
              <a:off x="4469004" y="2448602"/>
              <a:ext cx="1098000" cy="1098000"/>
            </a:xfrm>
            <a:prstGeom prst="ellipse">
              <a:avLst/>
            </a:prstGeom>
            <a:solidFill>
              <a:srgbClr val="007CC3">
                <a:alpha val="89804"/>
              </a:srgbClr>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pic>
          <p:nvPicPr>
            <p:cNvPr id="5" name="Graphic 4" descr="Scales of justice">
              <a:extLst>
                <a:ext uri="{FF2B5EF4-FFF2-40B4-BE49-F238E27FC236}">
                  <a16:creationId xmlns:a16="http://schemas.microsoft.com/office/drawing/2014/main" id="{114432D3-D808-414D-96B0-0509B13870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9471" y="2483440"/>
              <a:ext cx="914400" cy="914400"/>
            </a:xfrm>
            <a:prstGeom prst="rect">
              <a:avLst/>
            </a:prstGeom>
          </p:spPr>
        </p:pic>
      </p:grpSp>
      <p:grpSp>
        <p:nvGrpSpPr>
          <p:cNvPr id="9" name="Group 8">
            <a:extLst>
              <a:ext uri="{FF2B5EF4-FFF2-40B4-BE49-F238E27FC236}">
                <a16:creationId xmlns:a16="http://schemas.microsoft.com/office/drawing/2014/main" id="{70D84CD0-A62C-4FC5-9AB2-5B79F827BDBD}"/>
              </a:ext>
            </a:extLst>
          </p:cNvPr>
          <p:cNvGrpSpPr/>
          <p:nvPr/>
        </p:nvGrpSpPr>
        <p:grpSpPr>
          <a:xfrm>
            <a:off x="7452000" y="2448602"/>
            <a:ext cx="1098000" cy="1098000"/>
            <a:chOff x="7452000" y="2448602"/>
            <a:chExt cx="1098000" cy="1098000"/>
          </a:xfrm>
        </p:grpSpPr>
        <p:sp>
          <p:nvSpPr>
            <p:cNvPr id="29" name="Oval 28">
              <a:extLst>
                <a:ext uri="{FF2B5EF4-FFF2-40B4-BE49-F238E27FC236}">
                  <a16:creationId xmlns:a16="http://schemas.microsoft.com/office/drawing/2014/main" id="{2C4FC306-DBE3-49E8-BEAA-7644DAC72332}"/>
                </a:ext>
              </a:extLst>
            </p:cNvPr>
            <p:cNvSpPr/>
            <p:nvPr/>
          </p:nvSpPr>
          <p:spPr>
            <a:xfrm>
              <a:off x="7452000" y="2448602"/>
              <a:ext cx="1098000" cy="1098000"/>
            </a:xfrm>
            <a:prstGeom prst="ellipse">
              <a:avLst/>
            </a:prstGeom>
            <a:solidFill>
              <a:srgbClr val="E5B53B"/>
            </a:solidFill>
          </p:spPr>
          <p:style>
            <a:lnRef idx="0">
              <a:schemeClr val="lt1">
                <a:alpha val="0"/>
                <a:hueOff val="0"/>
                <a:satOff val="0"/>
                <a:lumOff val="0"/>
                <a:alphaOff val="0"/>
              </a:schemeClr>
            </a:lnRef>
            <a:fillRef idx="1">
              <a:scrgbClr r="0" g="0" b="0"/>
            </a:fillRef>
            <a:effectRef idx="0">
              <a:schemeClr val="accent6">
                <a:hueOff val="0"/>
                <a:satOff val="0"/>
                <a:lumOff val="0"/>
                <a:alphaOff val="0"/>
              </a:schemeClr>
            </a:effectRef>
            <a:fontRef idx="minor"/>
          </p:style>
        </p:sp>
        <p:pic>
          <p:nvPicPr>
            <p:cNvPr id="8" name="Graphic 7" descr="Philanthropy">
              <a:extLst>
                <a:ext uri="{FF2B5EF4-FFF2-40B4-BE49-F238E27FC236}">
                  <a16:creationId xmlns:a16="http://schemas.microsoft.com/office/drawing/2014/main" id="{BC6C5D45-3946-4028-A704-996AB90252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18740" y="2534855"/>
              <a:ext cx="914400" cy="914400"/>
            </a:xfrm>
            <a:prstGeom prst="rect">
              <a:avLst/>
            </a:prstGeom>
          </p:spPr>
        </p:pic>
      </p:grpSp>
    </p:spTree>
    <p:extLst>
      <p:ext uri="{BB962C8B-B14F-4D97-AF65-F5344CB8AC3E}">
        <p14:creationId xmlns:p14="http://schemas.microsoft.com/office/powerpoint/2010/main" val="2869448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3C1B3C-3EA0-43A2-A402-782A7E4EB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11" name="Subtitle 2">
            <a:extLst>
              <a:ext uri="{FF2B5EF4-FFF2-40B4-BE49-F238E27FC236}">
                <a16:creationId xmlns:a16="http://schemas.microsoft.com/office/drawing/2014/main" id="{672DD389-C0E4-45B5-8617-3C5B288AAA9B}"/>
              </a:ext>
            </a:extLst>
          </p:cNvPr>
          <p:cNvSpPr txBox="1">
            <a:spLocks/>
          </p:cNvSpPr>
          <p:nvPr/>
        </p:nvSpPr>
        <p:spPr>
          <a:xfrm>
            <a:off x="863600" y="2195078"/>
            <a:ext cx="9936480" cy="417358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090809"/>
                </a:solidFill>
                <a:effectLst/>
                <a:uLnTx/>
                <a:uFillTx/>
                <a:latin typeface="Times New Roman" panose="02020603050405020304" pitchFamily="18" charset="0"/>
                <a:cs typeface="Times New Roman" panose="02020603050405020304" pitchFamily="18" charset="0"/>
              </a:rPr>
              <a:t>What is/are my immediate next step(s)? </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kumimoji="0" lang="en-US" sz="3600" i="0" u="none" strike="noStrike" kern="1200" cap="none" spc="0" normalizeH="0" baseline="0" noProof="0" dirty="0">
                <a:ln>
                  <a:noFill/>
                </a:ln>
                <a:solidFill>
                  <a:srgbClr val="090809"/>
                </a:solidFill>
                <a:effectLst/>
                <a:uLnTx/>
                <a:uFillTx/>
                <a:latin typeface="Times New Roman" panose="02020603050405020304" pitchFamily="18" charset="0"/>
                <a:cs typeface="Times New Roman" panose="02020603050405020304" pitchFamily="18" charset="0"/>
              </a:rPr>
              <a:t>1.</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kumimoji="0" lang="en-US" sz="3600" i="0" u="none" strike="noStrike" kern="1200" cap="none" spc="0" normalizeH="0" baseline="0" noProof="0" dirty="0">
                <a:ln>
                  <a:noFill/>
                </a:ln>
                <a:solidFill>
                  <a:srgbClr val="090809"/>
                </a:solidFill>
                <a:effectLst/>
                <a:uLnTx/>
                <a:uFillTx/>
                <a:latin typeface="Times New Roman" panose="02020603050405020304" pitchFamily="18" charset="0"/>
                <a:cs typeface="Times New Roman" panose="02020603050405020304" pitchFamily="18" charset="0"/>
              </a:rPr>
              <a:t>2.</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r>
              <a:rPr lang="en-US" sz="3600" dirty="0">
                <a:solidFill>
                  <a:srgbClr val="090809"/>
                </a:solidFill>
                <a:latin typeface="Times New Roman" panose="02020603050405020304" pitchFamily="18" charset="0"/>
                <a:cs typeface="Times New Roman" panose="02020603050405020304" pitchFamily="18" charset="0"/>
              </a:rPr>
              <a:t>3.</a:t>
            </a:r>
          </a:p>
          <a:p>
            <a:pPr marL="0" marR="0" lvl="0" indent="0" algn="l" defTabSz="914400" rtl="0" eaLnBrk="1" fontAlgn="auto" latinLnBrk="0" hangingPunct="1">
              <a:lnSpc>
                <a:spcPct val="130000"/>
              </a:lnSpc>
              <a:spcBef>
                <a:spcPct val="20000"/>
              </a:spcBef>
              <a:spcAft>
                <a:spcPts val="0"/>
              </a:spcAft>
              <a:buClrTx/>
              <a:buSzTx/>
              <a:buFont typeface="Arial" pitchFamily="34" charset="0"/>
              <a:buNone/>
              <a:tabLst/>
              <a:defRPr/>
            </a:pPr>
            <a:endParaRPr lang="en-US" sz="2400" i="1" dirty="0">
              <a:solidFill>
                <a:srgbClr val="090809"/>
              </a:solidFill>
              <a:latin typeface="Times New Roman" panose="02020603050405020304" pitchFamily="18" charset="0"/>
              <a:cs typeface="Times New Roman" panose="02020603050405020304" pitchFamily="18" charset="0"/>
            </a:endParaRPr>
          </a:p>
        </p:txBody>
      </p:sp>
      <p:sp>
        <p:nvSpPr>
          <p:cNvPr id="12" name="Subtitle 2">
            <a:extLst>
              <a:ext uri="{FF2B5EF4-FFF2-40B4-BE49-F238E27FC236}">
                <a16:creationId xmlns:a16="http://schemas.microsoft.com/office/drawing/2014/main" id="{05CB5CFC-247E-48C0-AF1E-A0670E61CA98}"/>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268B812D-9067-446E-86B7-05B45B08F38B}"/>
              </a:ext>
            </a:extLst>
          </p:cNvPr>
          <p:cNvPicPr>
            <a:picLocks noChangeAspect="1"/>
          </p:cNvPicPr>
          <p:nvPr/>
        </p:nvPicPr>
        <p:blipFill>
          <a:blip r:embed="rId4"/>
          <a:stretch>
            <a:fillRect/>
          </a:stretch>
        </p:blipFill>
        <p:spPr>
          <a:xfrm>
            <a:off x="381000" y="911271"/>
            <a:ext cx="5029202" cy="681112"/>
          </a:xfrm>
          <a:prstGeom prst="rect">
            <a:avLst/>
          </a:prstGeom>
        </p:spPr>
      </p:pic>
      <p:sp>
        <p:nvSpPr>
          <p:cNvPr id="14" name="Subtitle 2">
            <a:extLst>
              <a:ext uri="{FF2B5EF4-FFF2-40B4-BE49-F238E27FC236}">
                <a16:creationId xmlns:a16="http://schemas.microsoft.com/office/drawing/2014/main" id="{3226B41E-E978-4D29-ACA9-3319ECED0BDD}"/>
              </a:ext>
            </a:extLst>
          </p:cNvPr>
          <p:cNvSpPr txBox="1">
            <a:spLocks/>
          </p:cNvSpPr>
          <p:nvPr/>
        </p:nvSpPr>
        <p:spPr>
          <a:xfrm>
            <a:off x="609600" y="863495"/>
            <a:ext cx="3501886" cy="89937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4400" b="1" spc="300" dirty="0">
                <a:solidFill>
                  <a:srgbClr val="EEECE1"/>
                </a:solidFill>
                <a:latin typeface="Times New Roman" panose="02020603050405020304" pitchFamily="18" charset="0"/>
                <a:cs typeface="Times New Roman" panose="02020603050405020304" pitchFamily="18" charset="0"/>
              </a:rPr>
              <a:t>Wrap up</a:t>
            </a:r>
            <a:r>
              <a:rPr lang="en-US" sz="3800" b="1" spc="300" dirty="0">
                <a:solidFill>
                  <a:srgbClr val="EEECE1"/>
                </a:solidFill>
                <a:latin typeface="Gill Sans MT"/>
                <a:cs typeface="Gill Sans MT"/>
              </a:rPr>
              <a:t> </a:t>
            </a:r>
            <a:endParaRPr kumimoji="0" lang="en-US" sz="3800" b="1" i="0" u="none" strike="noStrike" kern="1200" cap="none" spc="300" normalizeH="0" baseline="0" noProof="0" dirty="0">
              <a:ln>
                <a:noFill/>
              </a:ln>
              <a:solidFill>
                <a:srgbClr val="EEECE1"/>
              </a:solidFill>
              <a:effectLst/>
              <a:uLnTx/>
              <a:uFillTx/>
              <a:latin typeface="Gill Sans MT"/>
              <a:ea typeface="+mn-ea"/>
              <a:cs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D56CBFA-0557-4BDD-AB16-B9502AB09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760" y="-418294"/>
            <a:ext cx="5546004" cy="2718629"/>
          </a:xfrm>
          <a:prstGeom prst="rect">
            <a:avLst/>
          </a:prstGeom>
        </p:spPr>
      </p:pic>
    </p:spTree>
    <p:extLst>
      <p:ext uri="{BB962C8B-B14F-4D97-AF65-F5344CB8AC3E}">
        <p14:creationId xmlns:p14="http://schemas.microsoft.com/office/powerpoint/2010/main" val="273440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3C1B3C-3EA0-43A2-A402-782A7E4EB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576"/>
            <a:ext cx="12192000" cy="6865872"/>
          </a:xfrm>
          <a:prstGeom prst="rect">
            <a:avLst/>
          </a:prstGeom>
        </p:spPr>
      </p:pic>
      <p:sp>
        <p:nvSpPr>
          <p:cNvPr id="31" name="Subtitle 2"/>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4" name="Picture 3" descr="A close up of a sign&#10;&#10;Description automatically generated">
            <a:extLst>
              <a:ext uri="{FF2B5EF4-FFF2-40B4-BE49-F238E27FC236}">
                <a16:creationId xmlns:a16="http://schemas.microsoft.com/office/drawing/2014/main" id="{A77B6BBB-B710-4C1D-AB5E-685B38A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240" y="6224"/>
            <a:ext cx="4914900" cy="2409264"/>
          </a:xfrm>
          <a:prstGeom prst="rect">
            <a:avLst/>
          </a:prstGeom>
        </p:spPr>
      </p:pic>
      <p:sp>
        <p:nvSpPr>
          <p:cNvPr id="3" name="TextBox 2">
            <a:extLst>
              <a:ext uri="{FF2B5EF4-FFF2-40B4-BE49-F238E27FC236}">
                <a16:creationId xmlns:a16="http://schemas.microsoft.com/office/drawing/2014/main" id="{9C756663-4332-45D1-9377-4AC5E91F5460}"/>
              </a:ext>
            </a:extLst>
          </p:cNvPr>
          <p:cNvSpPr txBox="1"/>
          <p:nvPr/>
        </p:nvSpPr>
        <p:spPr>
          <a:xfrm>
            <a:off x="1493520" y="2702560"/>
            <a:ext cx="9337040" cy="3416320"/>
          </a:xfrm>
          <a:prstGeom prst="rect">
            <a:avLst/>
          </a:prstGeom>
          <a:no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Thank you!  Your </a:t>
            </a:r>
            <a:r>
              <a:rPr lang="en-US" sz="5400" b="1" dirty="0">
                <a:solidFill>
                  <a:srgbClr val="0070C0"/>
                </a:solidFill>
                <a:latin typeface="Times New Roman" panose="02020603050405020304" pitchFamily="18" charset="0"/>
                <a:cs typeface="Times New Roman" panose="02020603050405020304" pitchFamily="18" charset="0"/>
              </a:rPr>
              <a:t>love of camp </a:t>
            </a:r>
            <a:r>
              <a:rPr lang="en-US" sz="5400" b="1" dirty="0">
                <a:latin typeface="Times New Roman" panose="02020603050405020304" pitchFamily="18" charset="0"/>
                <a:cs typeface="Times New Roman" panose="02020603050405020304" pitchFamily="18" charset="0"/>
              </a:rPr>
              <a:t>and the </a:t>
            </a:r>
            <a:r>
              <a:rPr lang="en-US" sz="5400" b="1" dirty="0">
                <a:solidFill>
                  <a:schemeClr val="accent6">
                    <a:lumMod val="75000"/>
                  </a:schemeClr>
                </a:solidFill>
                <a:latin typeface="Times New Roman" panose="02020603050405020304" pitchFamily="18" charset="0"/>
                <a:cs typeface="Times New Roman" panose="02020603050405020304" pitchFamily="18" charset="0"/>
              </a:rPr>
              <a:t>generosity </a:t>
            </a:r>
            <a:r>
              <a:rPr lang="en-US" sz="5400" b="1" dirty="0">
                <a:latin typeface="Times New Roman" panose="02020603050405020304" pitchFamily="18" charset="0"/>
                <a:cs typeface="Times New Roman" panose="02020603050405020304" pitchFamily="18" charset="0"/>
              </a:rPr>
              <a:t>of your time, energy, and resources </a:t>
            </a:r>
            <a:r>
              <a:rPr lang="en-US" sz="5400" b="1" dirty="0">
                <a:solidFill>
                  <a:srgbClr val="663300"/>
                </a:solidFill>
                <a:latin typeface="Times New Roman" panose="02020603050405020304" pitchFamily="18" charset="0"/>
                <a:cs typeface="Times New Roman" panose="02020603050405020304" pitchFamily="18" charset="0"/>
              </a:rPr>
              <a:t>DO NOT </a:t>
            </a:r>
            <a:r>
              <a:rPr lang="en-US" sz="5400" b="1" dirty="0">
                <a:latin typeface="Times New Roman" panose="02020603050405020304" pitchFamily="18" charset="0"/>
                <a:cs typeface="Times New Roman" panose="02020603050405020304" pitchFamily="18" charset="0"/>
              </a:rPr>
              <a:t>go unnoticed!</a:t>
            </a:r>
          </a:p>
        </p:txBody>
      </p:sp>
      <p:pic>
        <p:nvPicPr>
          <p:cNvPr id="2" name="Picture 1">
            <a:extLst>
              <a:ext uri="{FF2B5EF4-FFF2-40B4-BE49-F238E27FC236}">
                <a16:creationId xmlns:a16="http://schemas.microsoft.com/office/drawing/2014/main" id="{CDEBFAF7-73FF-458E-8BCC-7C1AD30913CD}"/>
              </a:ext>
            </a:extLst>
          </p:cNvPr>
          <p:cNvPicPr>
            <a:picLocks noChangeAspect="1"/>
          </p:cNvPicPr>
          <p:nvPr/>
        </p:nvPicPr>
        <p:blipFill>
          <a:blip r:embed="rId5"/>
          <a:stretch>
            <a:fillRect/>
          </a:stretch>
        </p:blipFill>
        <p:spPr>
          <a:xfrm>
            <a:off x="10149840" y="57129"/>
            <a:ext cx="1992726" cy="2072275"/>
          </a:xfrm>
          <a:prstGeom prst="rect">
            <a:avLst/>
          </a:prstGeom>
        </p:spPr>
      </p:pic>
      <p:pic>
        <p:nvPicPr>
          <p:cNvPr id="5" name="Picture 4">
            <a:extLst>
              <a:ext uri="{FF2B5EF4-FFF2-40B4-BE49-F238E27FC236}">
                <a16:creationId xmlns:a16="http://schemas.microsoft.com/office/drawing/2014/main" id="{930B5DC0-1E59-483A-A42E-7C74FEBDCBD6}"/>
              </a:ext>
            </a:extLst>
          </p:cNvPr>
          <p:cNvPicPr>
            <a:picLocks noChangeAspect="1"/>
          </p:cNvPicPr>
          <p:nvPr/>
        </p:nvPicPr>
        <p:blipFill>
          <a:blip r:embed="rId6"/>
          <a:stretch>
            <a:fillRect/>
          </a:stretch>
        </p:blipFill>
        <p:spPr>
          <a:xfrm>
            <a:off x="49434" y="57130"/>
            <a:ext cx="1990586" cy="2121749"/>
          </a:xfrm>
          <a:prstGeom prst="rect">
            <a:avLst/>
          </a:prstGeom>
        </p:spPr>
      </p:pic>
    </p:spTree>
    <p:extLst>
      <p:ext uri="{BB962C8B-B14F-4D97-AF65-F5344CB8AC3E}">
        <p14:creationId xmlns:p14="http://schemas.microsoft.com/office/powerpoint/2010/main" val="3887452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pic>
        <p:nvPicPr>
          <p:cNvPr id="7" name="Picture 6">
            <a:extLst>
              <a:ext uri="{FF2B5EF4-FFF2-40B4-BE49-F238E27FC236}">
                <a16:creationId xmlns:a16="http://schemas.microsoft.com/office/drawing/2014/main" id="{47FE5E0D-0206-45C7-88E9-81585DFDE4A4}"/>
              </a:ext>
            </a:extLst>
          </p:cNvPr>
          <p:cNvPicPr>
            <a:picLocks noChangeAspect="1"/>
          </p:cNvPicPr>
          <p:nvPr/>
        </p:nvPicPr>
        <p:blipFill>
          <a:blip r:embed="rId3">
            <a:alphaModFix amt="50000"/>
          </a:blip>
          <a:stretch>
            <a:fillRect/>
          </a:stretch>
        </p:blipFill>
        <p:spPr>
          <a:xfrm>
            <a:off x="5775602" y="-288212"/>
            <a:ext cx="6416398" cy="7052877"/>
          </a:xfrm>
          <a:prstGeom prst="rect">
            <a:avLst/>
          </a:prstGeom>
          <a:noFill/>
        </p:spPr>
      </p:pic>
      <p:pic>
        <p:nvPicPr>
          <p:cNvPr id="8" name="Picture 7">
            <a:extLst>
              <a:ext uri="{FF2B5EF4-FFF2-40B4-BE49-F238E27FC236}">
                <a16:creationId xmlns:a16="http://schemas.microsoft.com/office/drawing/2014/main" id="{E5B54485-1B58-4B65-AB12-C9334FFBC900}"/>
              </a:ext>
            </a:extLst>
          </p:cNvPr>
          <p:cNvPicPr>
            <a:picLocks noChangeAspect="1"/>
          </p:cNvPicPr>
          <p:nvPr/>
        </p:nvPicPr>
        <p:blipFill>
          <a:blip r:embed="rId4"/>
          <a:stretch>
            <a:fillRect/>
          </a:stretch>
        </p:blipFill>
        <p:spPr>
          <a:xfrm>
            <a:off x="8127651" y="6275703"/>
            <a:ext cx="3147955" cy="146417"/>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Mentimeter - Interactive Presentations">
                <a:extLst>
                  <a:ext uri="{FF2B5EF4-FFF2-40B4-BE49-F238E27FC236}">
                    <a16:creationId xmlns:a16="http://schemas.microsoft.com/office/drawing/2014/main" id="{C5777E3F-53F1-46D8-8323-637F34FA797D}"/>
                  </a:ext>
                </a:extLst>
              </p:cNvPr>
              <p:cNvGraphicFramePr>
                <a:graphicFrameLocks noGrp="1"/>
              </p:cNvGraphicFramePr>
              <p:nvPr>
                <p:extLst>
                  <p:ext uri="{D42A27DB-BD31-4B8C-83A1-F6EECF244321}">
                    <p14:modId xmlns:p14="http://schemas.microsoft.com/office/powerpoint/2010/main" val="4044713672"/>
                  </p:ext>
                </p:extLst>
              </p:nvPr>
            </p:nvGraphicFramePr>
            <p:xfrm>
              <a:off x="-4446" y="9524"/>
              <a:ext cx="12196446" cy="6848476"/>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2" name="Add-in 1" title="Mentimeter - Interactive Presentations">
                <a:extLst>
                  <a:ext uri="{FF2B5EF4-FFF2-40B4-BE49-F238E27FC236}">
                    <a16:creationId xmlns:a16="http://schemas.microsoft.com/office/drawing/2014/main" id="{C5777E3F-53F1-46D8-8323-637F34FA797D}"/>
                  </a:ext>
                </a:extLst>
              </p:cNvPr>
              <p:cNvPicPr>
                <a:picLocks noGrp="1" noRot="1" noChangeAspect="1" noMove="1" noResize="1" noEditPoints="1" noAdjustHandles="1" noChangeArrowheads="1" noChangeShapeType="1"/>
              </p:cNvPicPr>
              <p:nvPr/>
            </p:nvPicPr>
            <p:blipFill>
              <a:blip r:embed="rId6"/>
              <a:stretch>
                <a:fillRect/>
              </a:stretch>
            </p:blipFill>
            <p:spPr>
              <a:xfrm>
                <a:off x="-4446" y="9524"/>
                <a:ext cx="12196446" cy="6848476"/>
              </a:xfrm>
              <a:prstGeom prst="rect">
                <a:avLst/>
              </a:prstGeom>
            </p:spPr>
          </p:pic>
        </mc:Fallback>
      </mc:AlternateContent>
    </p:spTree>
    <p:extLst>
      <p:ext uri="{BB962C8B-B14F-4D97-AF65-F5344CB8AC3E}">
        <p14:creationId xmlns:p14="http://schemas.microsoft.com/office/powerpoint/2010/main" val="71992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4" name="Title 3">
            <a:extLst>
              <a:ext uri="{FF2B5EF4-FFF2-40B4-BE49-F238E27FC236}">
                <a16:creationId xmlns:a16="http://schemas.microsoft.com/office/drawing/2014/main" id="{0C8BC831-C4D2-49B9-9346-63FCA9FBDD03}"/>
              </a:ext>
            </a:extLst>
          </p:cNvPr>
          <p:cNvSpPr>
            <a:spLocks noGrp="1"/>
          </p:cNvSpPr>
          <p:nvPr>
            <p:ph type="title"/>
          </p:nvPr>
        </p:nvSpPr>
        <p:spPr>
          <a:xfrm>
            <a:off x="838200" y="457200"/>
            <a:ext cx="10515600" cy="1325563"/>
          </a:xfrm>
        </p:spPr>
        <p:txBody>
          <a:bodyPr>
            <a:normAutofit/>
          </a:bodyPr>
          <a:lstStyle/>
          <a:p>
            <a:pPr algn="l"/>
            <a:r>
              <a:rPr lang="en-US" sz="4800" dirty="0">
                <a:solidFill>
                  <a:schemeClr val="accent1"/>
                </a:solidFill>
              </a:rPr>
              <a:t>Change Your Zoom Nametag</a:t>
            </a:r>
          </a:p>
        </p:txBody>
      </p:sp>
      <p:pic>
        <p:nvPicPr>
          <p:cNvPr id="7" name="Picture 6" descr="A picture containing clock&#10;&#10;Description automatically generated">
            <a:extLst>
              <a:ext uri="{FF2B5EF4-FFF2-40B4-BE49-F238E27FC236}">
                <a16:creationId xmlns:a16="http://schemas.microsoft.com/office/drawing/2014/main" id="{2A86B9E6-4A81-41E7-866A-50B22EE80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1066800"/>
            <a:ext cx="4238566" cy="5227006"/>
          </a:xfrm>
          <a:prstGeom prst="rect">
            <a:avLst/>
          </a:prstGeom>
        </p:spPr>
      </p:pic>
      <p:pic>
        <p:nvPicPr>
          <p:cNvPr id="8" name="Picture 7">
            <a:extLst>
              <a:ext uri="{FF2B5EF4-FFF2-40B4-BE49-F238E27FC236}">
                <a16:creationId xmlns:a16="http://schemas.microsoft.com/office/drawing/2014/main" id="{B588BFA4-4431-47F7-B42C-98DE380FFA1D}"/>
              </a:ext>
            </a:extLst>
          </p:cNvPr>
          <p:cNvPicPr>
            <a:picLocks noChangeAspect="1"/>
          </p:cNvPicPr>
          <p:nvPr/>
        </p:nvPicPr>
        <p:blipFill>
          <a:blip r:embed="rId5"/>
          <a:stretch>
            <a:fillRect/>
          </a:stretch>
        </p:blipFill>
        <p:spPr>
          <a:xfrm>
            <a:off x="1166610" y="2111820"/>
            <a:ext cx="6763702" cy="3780338"/>
          </a:xfrm>
          <a:prstGeom prst="rect">
            <a:avLst/>
          </a:prstGeom>
        </p:spPr>
      </p:pic>
      <p:sp>
        <p:nvSpPr>
          <p:cNvPr id="2" name="Arrow: Right 1">
            <a:extLst>
              <a:ext uri="{FF2B5EF4-FFF2-40B4-BE49-F238E27FC236}">
                <a16:creationId xmlns:a16="http://schemas.microsoft.com/office/drawing/2014/main" id="{E946D44F-0E64-4E71-803A-D64D9D6C5A4C}"/>
              </a:ext>
            </a:extLst>
          </p:cNvPr>
          <p:cNvSpPr/>
          <p:nvPr/>
        </p:nvSpPr>
        <p:spPr>
          <a:xfrm rot="10294025">
            <a:off x="7130816" y="2857582"/>
            <a:ext cx="1598991" cy="530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71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3C1B3C-3EA0-43A2-A402-782A7E4EB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5872"/>
          </a:xfrm>
          <a:prstGeom prst="rect">
            <a:avLst/>
          </a:prstGeom>
        </p:spPr>
      </p:pic>
      <p:pic>
        <p:nvPicPr>
          <p:cNvPr id="23" name="Picture 22"/>
          <p:cNvPicPr>
            <a:picLocks noChangeAspect="1"/>
          </p:cNvPicPr>
          <p:nvPr/>
        </p:nvPicPr>
        <p:blipFill>
          <a:blip r:embed="rId4">
            <a:alphaModFix amt="50000"/>
          </a:blip>
          <a:stretch>
            <a:fillRect/>
          </a:stretch>
        </p:blipFill>
        <p:spPr>
          <a:xfrm>
            <a:off x="5775602" y="-288212"/>
            <a:ext cx="6416398" cy="7052877"/>
          </a:xfrm>
          <a:prstGeom prst="rect">
            <a:avLst/>
          </a:prstGeom>
          <a:noFill/>
        </p:spPr>
      </p:pic>
      <p:sp>
        <p:nvSpPr>
          <p:cNvPr id="29" name="Subtitle 2"/>
          <p:cNvSpPr>
            <a:spLocks noGrp="1"/>
          </p:cNvSpPr>
          <p:nvPr>
            <p:ph type="subTitle" idx="1"/>
          </p:nvPr>
        </p:nvSpPr>
        <p:spPr>
          <a:xfrm>
            <a:off x="1345851" y="3441367"/>
            <a:ext cx="6781800" cy="2745792"/>
          </a:xfrm>
        </p:spPr>
        <p:txBody>
          <a:bodyPr>
            <a:noAutofit/>
          </a:bodyPr>
          <a:lstStyle/>
          <a:p>
            <a:pPr algn="l">
              <a:lnSpc>
                <a:spcPct val="130000"/>
              </a:lnSpc>
            </a:pPr>
            <a:r>
              <a:rPr lang="en-US" sz="2000" b="1" dirty="0">
                <a:solidFill>
                  <a:schemeClr val="accent2">
                    <a:lumMod val="75000"/>
                  </a:schemeClr>
                </a:solidFill>
                <a:latin typeface="Times New Roman" panose="02020603050405020304" pitchFamily="18" charset="0"/>
                <a:cs typeface="Times New Roman" panose="02020603050405020304" pitchFamily="18" charset="0"/>
              </a:rPr>
              <a:t>July 21, 2020</a:t>
            </a:r>
          </a:p>
          <a:p>
            <a:pPr algn="l">
              <a:lnSpc>
                <a:spcPct val="130000"/>
              </a:lnSpc>
            </a:pPr>
            <a:endParaRPr lang="en-US" sz="2000" b="1" dirty="0">
              <a:solidFill>
                <a:schemeClr val="accent2">
                  <a:lumMod val="75000"/>
                </a:schemeClr>
              </a:solidFill>
              <a:latin typeface="Times New Roman" panose="02020603050405020304" pitchFamily="18" charset="0"/>
              <a:cs typeface="Times New Roman" panose="02020603050405020304" pitchFamily="18" charset="0"/>
            </a:endParaRPr>
          </a:p>
          <a:p>
            <a:pPr algn="l">
              <a:lnSpc>
                <a:spcPct val="130000"/>
              </a:lnSpc>
              <a:spcBef>
                <a:spcPts val="0"/>
              </a:spcBef>
            </a:pPr>
            <a:r>
              <a:rPr lang="en-US" sz="2000" b="1" dirty="0">
                <a:solidFill>
                  <a:schemeClr val="accent2">
                    <a:lumMod val="75000"/>
                  </a:schemeClr>
                </a:solidFill>
                <a:latin typeface="Times New Roman" panose="02020603050405020304" pitchFamily="18" charset="0"/>
                <a:cs typeface="Times New Roman" panose="02020603050405020304" pitchFamily="18" charset="0"/>
              </a:rPr>
              <a:t>Natasha Dresner</a:t>
            </a:r>
          </a:p>
          <a:p>
            <a:pPr algn="l">
              <a:lnSpc>
                <a:spcPct val="130000"/>
              </a:lnSpc>
              <a:spcBef>
                <a:spcPts val="0"/>
              </a:spcBef>
            </a:pPr>
            <a:r>
              <a:rPr lang="en-US" sz="2000" b="1" dirty="0">
                <a:solidFill>
                  <a:schemeClr val="accent2">
                    <a:lumMod val="75000"/>
                  </a:schemeClr>
                </a:solidFill>
                <a:latin typeface="Times New Roman" panose="02020603050405020304" pitchFamily="18" charset="0"/>
                <a:cs typeface="Times New Roman" panose="02020603050405020304" pitchFamily="18" charset="0"/>
              </a:rPr>
              <a:t>JCamp 180 Mentor and LEAP Director</a:t>
            </a:r>
          </a:p>
          <a:p>
            <a:pPr algn="l">
              <a:lnSpc>
                <a:spcPct val="130000"/>
              </a:lnSpc>
              <a:spcBef>
                <a:spcPts val="0"/>
              </a:spcBef>
            </a:pPr>
            <a:r>
              <a:rPr lang="en-US" sz="2000" b="1" dirty="0">
                <a:solidFill>
                  <a:srgbClr val="090809"/>
                </a:solidFill>
                <a:latin typeface="Times New Roman" panose="02020603050405020304" pitchFamily="18" charset="0"/>
                <a:cs typeface="Times New Roman" panose="02020603050405020304" pitchFamily="18" charset="0"/>
                <a:hlinkClick r:id="rId5"/>
              </a:rPr>
              <a:t>Natasha@hgf.org</a:t>
            </a:r>
            <a:endParaRPr lang="en-US" sz="2000" b="1" dirty="0">
              <a:solidFill>
                <a:srgbClr val="090809"/>
              </a:solidFill>
              <a:latin typeface="Times New Roman" panose="02020603050405020304" pitchFamily="18" charset="0"/>
              <a:cs typeface="Times New Roman" panose="02020603050405020304" pitchFamily="18" charset="0"/>
            </a:endParaRPr>
          </a:p>
          <a:p>
            <a:pPr algn="l">
              <a:lnSpc>
                <a:spcPct val="130000"/>
              </a:lnSpc>
            </a:pPr>
            <a:endParaRPr lang="en-US" sz="2000" b="1" dirty="0">
              <a:solidFill>
                <a:srgbClr val="090809"/>
              </a:solidFill>
              <a:latin typeface="Helvetica 65 Medium"/>
              <a:cs typeface="Aharoni" pitchFamily="2" charset="-79"/>
            </a:endParaRPr>
          </a:p>
        </p:txBody>
      </p:sp>
      <p:pic>
        <p:nvPicPr>
          <p:cNvPr id="2" name="Picture 1"/>
          <p:cNvPicPr>
            <a:picLocks noChangeAspect="1"/>
          </p:cNvPicPr>
          <p:nvPr/>
        </p:nvPicPr>
        <p:blipFill>
          <a:blip r:embed="rId6"/>
          <a:stretch>
            <a:fillRect/>
          </a:stretch>
        </p:blipFill>
        <p:spPr>
          <a:xfrm>
            <a:off x="329502" y="569826"/>
            <a:ext cx="5177218" cy="2102254"/>
          </a:xfrm>
          <a:prstGeom prst="rect">
            <a:avLst/>
          </a:prstGeom>
        </p:spPr>
      </p:pic>
      <p:sp>
        <p:nvSpPr>
          <p:cNvPr id="31" name="Subtitle 2"/>
          <p:cNvSpPr txBox="1">
            <a:spLocks/>
          </p:cNvSpPr>
          <p:nvPr/>
        </p:nvSpPr>
        <p:spPr>
          <a:xfrm>
            <a:off x="364404" y="660400"/>
            <a:ext cx="5142316" cy="2102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4000" b="1" i="0" u="none" strike="noStrike" dirty="0">
                <a:solidFill>
                  <a:schemeClr val="bg1"/>
                </a:solidFill>
                <a:effectLst/>
                <a:latin typeface="Times New Roman" panose="02020603050405020304" pitchFamily="18" charset="0"/>
                <a:cs typeface="Times New Roman" panose="02020603050405020304" pitchFamily="18" charset="0"/>
              </a:rPr>
              <a:t>Lay Leaders: Discover Your Summer 2020 Superpower </a:t>
            </a:r>
            <a:endParaRPr kumimoji="0" lang="en-US" sz="4000" b="1" i="0" u="none" strike="noStrike" kern="1200" cap="none" spc="30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4" name="Picture 3" descr="A close up of a sign&#10;&#10;Description automatically generated">
            <a:extLst>
              <a:ext uri="{FF2B5EF4-FFF2-40B4-BE49-F238E27FC236}">
                <a16:creationId xmlns:a16="http://schemas.microsoft.com/office/drawing/2014/main" id="{A77B6BBB-B710-4C1D-AB5E-685B38AC93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200" y="-306534"/>
            <a:ext cx="5546004" cy="2718629"/>
          </a:xfrm>
          <a:prstGeom prst="rect">
            <a:avLst/>
          </a:prstGeom>
        </p:spPr>
      </p:pic>
      <p:pic>
        <p:nvPicPr>
          <p:cNvPr id="5" name="Picture 4" descr="A close up of a blue hat&#10;&#10;Description automatically generated">
            <a:extLst>
              <a:ext uri="{FF2B5EF4-FFF2-40B4-BE49-F238E27FC236}">
                <a16:creationId xmlns:a16="http://schemas.microsoft.com/office/drawing/2014/main" id="{06C1CC38-B23B-4043-96DB-5883C48D77E1}"/>
              </a:ext>
            </a:extLst>
          </p:cNvPr>
          <p:cNvPicPr>
            <a:picLocks noChangeAspect="1"/>
          </p:cNvPicPr>
          <p:nvPr/>
        </p:nvPicPr>
        <p:blipFill rotWithShape="1">
          <a:blip r:embed="rId8">
            <a:extLst>
              <a:ext uri="{28A0092B-C50C-407E-A947-70E740481C1C}">
                <a14:useLocalDpi xmlns:a14="http://schemas.microsoft.com/office/drawing/2010/main" val="0"/>
              </a:ext>
            </a:extLst>
          </a:blip>
          <a:srcRect b="3935"/>
          <a:stretch/>
        </p:blipFill>
        <p:spPr>
          <a:xfrm>
            <a:off x="8910695" y="3069081"/>
            <a:ext cx="3147955" cy="3353039"/>
          </a:xfrm>
          <a:prstGeom prst="rect">
            <a:avLst/>
          </a:prstGeom>
        </p:spPr>
      </p:pic>
      <p:pic>
        <p:nvPicPr>
          <p:cNvPr id="8" name="Picture 7" descr="A close up of a blue hat&#10;&#10;Description automatically generated">
            <a:extLst>
              <a:ext uri="{FF2B5EF4-FFF2-40B4-BE49-F238E27FC236}">
                <a16:creationId xmlns:a16="http://schemas.microsoft.com/office/drawing/2014/main" id="{B4CB2155-BBD3-4A68-9013-04AA6728D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6002" y="2172317"/>
            <a:ext cx="3051674" cy="3174812"/>
          </a:xfrm>
          <a:prstGeom prst="rect">
            <a:avLst/>
          </a:prstGeom>
        </p:spPr>
      </p:pic>
    </p:spTree>
    <p:extLst>
      <p:ext uri="{BB962C8B-B14F-4D97-AF65-F5344CB8AC3E}">
        <p14:creationId xmlns:p14="http://schemas.microsoft.com/office/powerpoint/2010/main" val="151834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pic>
        <p:nvPicPr>
          <p:cNvPr id="7" name="Picture 6">
            <a:extLst>
              <a:ext uri="{FF2B5EF4-FFF2-40B4-BE49-F238E27FC236}">
                <a16:creationId xmlns:a16="http://schemas.microsoft.com/office/drawing/2014/main" id="{47FE5E0D-0206-45C7-88E9-81585DFDE4A4}"/>
              </a:ext>
            </a:extLst>
          </p:cNvPr>
          <p:cNvPicPr>
            <a:picLocks noChangeAspect="1"/>
          </p:cNvPicPr>
          <p:nvPr/>
        </p:nvPicPr>
        <p:blipFill>
          <a:blip r:embed="rId3">
            <a:alphaModFix amt="50000"/>
          </a:blip>
          <a:stretch>
            <a:fillRect/>
          </a:stretch>
        </p:blipFill>
        <p:spPr>
          <a:xfrm>
            <a:off x="5775602" y="-288212"/>
            <a:ext cx="6416398" cy="7052877"/>
          </a:xfrm>
          <a:prstGeom prst="rect">
            <a:avLst/>
          </a:prstGeom>
          <a:noFill/>
        </p:spPr>
      </p:pic>
      <p:pic>
        <p:nvPicPr>
          <p:cNvPr id="8" name="Picture 7">
            <a:extLst>
              <a:ext uri="{FF2B5EF4-FFF2-40B4-BE49-F238E27FC236}">
                <a16:creationId xmlns:a16="http://schemas.microsoft.com/office/drawing/2014/main" id="{E5B54485-1B58-4B65-AB12-C9334FFBC900}"/>
              </a:ext>
            </a:extLst>
          </p:cNvPr>
          <p:cNvPicPr>
            <a:picLocks noChangeAspect="1"/>
          </p:cNvPicPr>
          <p:nvPr/>
        </p:nvPicPr>
        <p:blipFill>
          <a:blip r:embed="rId4"/>
          <a:stretch>
            <a:fillRect/>
          </a:stretch>
        </p:blipFill>
        <p:spPr>
          <a:xfrm>
            <a:off x="8127651" y="6275703"/>
            <a:ext cx="3147955" cy="146417"/>
          </a:xfrm>
          <a:prstGeom prst="rect">
            <a:avLst/>
          </a:prstGeom>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9D39386-2146-496F-89C5-7B1B02B68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3801" y="0"/>
            <a:ext cx="2821940" cy="1383304"/>
          </a:xfrm>
          <a:prstGeom prst="rect">
            <a:avLst/>
          </a:prstGeom>
        </p:spPr>
      </p:pic>
      <p:sp>
        <p:nvSpPr>
          <p:cNvPr id="4" name="Title 3">
            <a:extLst>
              <a:ext uri="{FF2B5EF4-FFF2-40B4-BE49-F238E27FC236}">
                <a16:creationId xmlns:a16="http://schemas.microsoft.com/office/drawing/2014/main" id="{0C8BC831-C4D2-49B9-9346-63FCA9FBDD03}"/>
              </a:ext>
            </a:extLst>
          </p:cNvPr>
          <p:cNvSpPr>
            <a:spLocks noGrp="1"/>
          </p:cNvSpPr>
          <p:nvPr>
            <p:ph type="title"/>
          </p:nvPr>
        </p:nvSpPr>
        <p:spPr>
          <a:xfrm>
            <a:off x="1168400" y="283209"/>
            <a:ext cx="10185400" cy="1325563"/>
          </a:xfrm>
        </p:spPr>
        <p:txBody>
          <a:bodyPr>
            <a:normAutofit/>
          </a:bodyPr>
          <a:lstStyle/>
          <a:p>
            <a:pPr algn="l"/>
            <a:r>
              <a:rPr lang="en-US" sz="4800" dirty="0">
                <a:solidFill>
                  <a:schemeClr val="accent1"/>
                </a:solidFill>
                <a:latin typeface="Times New Roman" panose="02020603050405020304" pitchFamily="18" charset="0"/>
                <a:cs typeface="Times New Roman" panose="02020603050405020304" pitchFamily="18" charset="0"/>
              </a:rPr>
              <a:t>	  Breakout 1</a:t>
            </a:r>
          </a:p>
        </p:txBody>
      </p:sp>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417915" y="1808593"/>
            <a:ext cx="7211609" cy="4067062"/>
          </a:xfrm>
        </p:spPr>
        <p:txBody>
          <a:bodyPr>
            <a:noAutofit/>
          </a:bodyPr>
          <a:lstStyle/>
          <a:p>
            <a:pPr marL="0" indent="0" algn="ctr">
              <a:buNone/>
            </a:pPr>
            <a:r>
              <a:rPr lang="en-US" sz="5800" b="1" dirty="0">
                <a:effectLst/>
                <a:latin typeface="Times New Roman" panose="02020603050405020304" pitchFamily="18" charset="0"/>
                <a:ea typeface="Times New Roman" panose="02020603050405020304" pitchFamily="18" charset="0"/>
              </a:rPr>
              <a:t>What are you, as a lay leader, doing to support your camp this summer and fall?</a:t>
            </a:r>
            <a:r>
              <a:rPr lang="en-US" sz="5800" dirty="0">
                <a:effectLst/>
                <a:latin typeface="Times New Roman" panose="02020603050405020304" pitchFamily="18" charset="0"/>
                <a:ea typeface="Times New Roman" panose="02020603050405020304" pitchFamily="18" charset="0"/>
              </a:rPr>
              <a:t> </a:t>
            </a:r>
            <a:endParaRPr lang="en-US" sz="5800" b="1" dirty="0">
              <a:latin typeface="Times New Roman" panose="02020603050405020304" pitchFamily="18" charset="0"/>
              <a:cs typeface="Times New Roman" panose="02020603050405020304" pitchFamily="18" charset="0"/>
            </a:endParaRPr>
          </a:p>
        </p:txBody>
      </p:sp>
      <p:pic>
        <p:nvPicPr>
          <p:cNvPr id="3" name="Picture 2" descr="A picture containing object, clock&#10;&#10;Description automatically generated">
            <a:extLst>
              <a:ext uri="{FF2B5EF4-FFF2-40B4-BE49-F238E27FC236}">
                <a16:creationId xmlns:a16="http://schemas.microsoft.com/office/drawing/2014/main" id="{7127718E-CBA8-4832-8429-04BEB71AC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5356" y="2122277"/>
            <a:ext cx="2931934" cy="3169658"/>
          </a:xfrm>
          <a:prstGeom prst="rect">
            <a:avLst/>
          </a:prstGeom>
        </p:spPr>
      </p:pic>
    </p:spTree>
    <p:extLst>
      <p:ext uri="{BB962C8B-B14F-4D97-AF65-F5344CB8AC3E}">
        <p14:creationId xmlns:p14="http://schemas.microsoft.com/office/powerpoint/2010/main" val="234552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732876" y="512620"/>
            <a:ext cx="5363124" cy="5783405"/>
          </a:xfrm>
          <a:ln>
            <a:noFill/>
          </a:ln>
        </p:spPr>
        <p:txBody>
          <a:bodyPr>
            <a:normAutofit/>
          </a:bodyPr>
          <a:lstStyle/>
          <a:p>
            <a:pPr marL="0" indent="0">
              <a:buNone/>
            </a:pPr>
            <a:r>
              <a:rPr lang="en-US" sz="4000" dirty="0">
                <a:latin typeface="Times New Roman" panose="02020603050405020304" pitchFamily="18" charset="0"/>
                <a:ea typeface="Times New Roman" panose="02020603050405020304" pitchFamily="18" charset="0"/>
              </a:rPr>
              <a:t>C</a:t>
            </a:r>
            <a:r>
              <a:rPr lang="en-US" sz="4000" dirty="0">
                <a:effectLst/>
                <a:latin typeface="Times New Roman" panose="02020603050405020304" pitchFamily="18" charset="0"/>
                <a:ea typeface="Times New Roman" panose="02020603050405020304" pitchFamily="18" charset="0"/>
              </a:rPr>
              <a:t>amp’s top 3 short-term needs/priorities:</a:t>
            </a:r>
          </a:p>
          <a:p>
            <a:pPr marL="0" indent="0">
              <a:buNone/>
            </a:pPr>
            <a:r>
              <a:rPr lang="en-US" sz="4000" dirty="0">
                <a:latin typeface="Times New Roman" panose="02020603050405020304" pitchFamily="18" charset="0"/>
                <a:ea typeface="Times New Roman" panose="02020603050405020304" pitchFamily="18" charset="0"/>
              </a:rPr>
              <a:t>1. </a:t>
            </a:r>
          </a:p>
          <a:p>
            <a:pPr marL="0" indent="0">
              <a:buNone/>
            </a:pPr>
            <a:r>
              <a:rPr lang="en-US" sz="4000" dirty="0">
                <a:effectLst/>
                <a:latin typeface="Times New Roman" panose="02020603050405020304" pitchFamily="18" charset="0"/>
                <a:ea typeface="Times New Roman" panose="02020603050405020304" pitchFamily="18" charset="0"/>
              </a:rPr>
              <a:t>2.</a:t>
            </a:r>
          </a:p>
          <a:p>
            <a:pPr marL="0" indent="0">
              <a:buNone/>
            </a:pPr>
            <a:r>
              <a:rPr lang="en-US" sz="4000" dirty="0">
                <a:latin typeface="Times New Roman" panose="02020603050405020304" pitchFamily="18" charset="0"/>
                <a:ea typeface="Times New Roman" panose="02020603050405020304" pitchFamily="18" charset="0"/>
              </a:rPr>
              <a:t>3. </a:t>
            </a:r>
            <a:endParaRPr lang="en-US" sz="4000" dirty="0">
              <a:effectLst/>
              <a:latin typeface="Times New Roman" panose="02020603050405020304" pitchFamily="18" charset="0"/>
              <a:ea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
        <p:nvSpPr>
          <p:cNvPr id="11" name="Content Placeholder 4">
            <a:extLst>
              <a:ext uri="{FF2B5EF4-FFF2-40B4-BE49-F238E27FC236}">
                <a16:creationId xmlns:a16="http://schemas.microsoft.com/office/drawing/2014/main" id="{B6EDD74F-1347-4193-9E06-9BB4C3A7438D}"/>
              </a:ext>
            </a:extLst>
          </p:cNvPr>
          <p:cNvSpPr txBox="1">
            <a:spLocks/>
          </p:cNvSpPr>
          <p:nvPr/>
        </p:nvSpPr>
        <p:spPr>
          <a:xfrm>
            <a:off x="6415469" y="541774"/>
            <a:ext cx="5363124" cy="45506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a:latin typeface="Times New Roman" panose="02020603050405020304" pitchFamily="18" charset="0"/>
                <a:ea typeface="Times New Roman" panose="02020603050405020304" pitchFamily="18" charset="0"/>
              </a:rPr>
              <a:t>Camp’s top 3 long(</a:t>
            </a:r>
            <a:r>
              <a:rPr lang="en-US" sz="4000" dirty="0" err="1">
                <a:latin typeface="Times New Roman" panose="02020603050405020304" pitchFamily="18" charset="0"/>
                <a:ea typeface="Times New Roman" panose="02020603050405020304" pitchFamily="18" charset="0"/>
              </a:rPr>
              <a:t>er</a:t>
            </a:r>
            <a:r>
              <a:rPr lang="en-US" sz="4000" dirty="0">
                <a:latin typeface="Times New Roman" panose="02020603050405020304" pitchFamily="18" charset="0"/>
                <a:ea typeface="Times New Roman" panose="02020603050405020304" pitchFamily="18" charset="0"/>
              </a:rPr>
              <a:t>)-term needs/priorities:</a:t>
            </a:r>
          </a:p>
          <a:p>
            <a:pPr marL="0" indent="0">
              <a:buFont typeface="Arial" pitchFamily="34" charset="0"/>
              <a:buNone/>
            </a:pPr>
            <a:r>
              <a:rPr lang="en-US" sz="4000" dirty="0">
                <a:latin typeface="Times New Roman" panose="02020603050405020304" pitchFamily="18" charset="0"/>
                <a:cs typeface="Times New Roman" panose="02020603050405020304" pitchFamily="18" charset="0"/>
              </a:rPr>
              <a:t>1.</a:t>
            </a:r>
          </a:p>
          <a:p>
            <a:pPr marL="0" indent="0">
              <a:buFont typeface="Arial" pitchFamily="34" charset="0"/>
              <a:buNone/>
            </a:pPr>
            <a:r>
              <a:rPr lang="en-US" sz="4000" dirty="0">
                <a:latin typeface="Times New Roman" panose="02020603050405020304" pitchFamily="18" charset="0"/>
                <a:cs typeface="Times New Roman" panose="02020603050405020304" pitchFamily="18" charset="0"/>
              </a:rPr>
              <a:t>2.</a:t>
            </a:r>
          </a:p>
          <a:p>
            <a:pPr marL="0" indent="0">
              <a:buFont typeface="Arial" pitchFamily="34" charset="0"/>
              <a:buNone/>
            </a:pPr>
            <a:r>
              <a:rPr lang="en-US" sz="4000" dirty="0">
                <a:latin typeface="Times New Roman" panose="02020603050405020304" pitchFamily="18" charset="0"/>
                <a:cs typeface="Times New Roman" panose="02020603050405020304" pitchFamily="18" charset="0"/>
              </a:rPr>
              <a:t>3. </a:t>
            </a:r>
          </a:p>
        </p:txBody>
      </p:sp>
      <p:cxnSp>
        <p:nvCxnSpPr>
          <p:cNvPr id="4" name="Straight Connector 3">
            <a:extLst>
              <a:ext uri="{FF2B5EF4-FFF2-40B4-BE49-F238E27FC236}">
                <a16:creationId xmlns:a16="http://schemas.microsoft.com/office/drawing/2014/main" id="{B30A1159-B709-446C-B630-C59A47F011BA}"/>
              </a:ext>
            </a:extLst>
          </p:cNvPr>
          <p:cNvCxnSpPr>
            <a:cxnSpLocks/>
          </p:cNvCxnSpPr>
          <p:nvPr/>
        </p:nvCxnSpPr>
        <p:spPr>
          <a:xfrm>
            <a:off x="6248400" y="294640"/>
            <a:ext cx="0" cy="605536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075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096"/>
            <a:ext cx="12192000" cy="6865872"/>
          </a:xfrm>
          <a:prstGeom prst="rect">
            <a:avLst/>
          </a:prstGeom>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365762" y="512620"/>
            <a:ext cx="5593438" cy="5783405"/>
          </a:xfrm>
          <a:ln>
            <a:noFill/>
          </a:ln>
        </p:spPr>
        <p:txBody>
          <a:bodyPr>
            <a:normAutofit/>
          </a:bodyPr>
          <a:lstStyle/>
          <a:p>
            <a:pPr marL="0" indent="0">
              <a:buNone/>
            </a:pPr>
            <a:r>
              <a:rPr lang="en-US" sz="3300" dirty="0">
                <a:latin typeface="Times New Roman" panose="02020603050405020304" pitchFamily="18" charset="0"/>
                <a:ea typeface="Times New Roman" panose="02020603050405020304" pitchFamily="18" charset="0"/>
              </a:rPr>
              <a:t>C</a:t>
            </a:r>
            <a:r>
              <a:rPr lang="en-US" sz="3300" dirty="0">
                <a:effectLst/>
                <a:latin typeface="Times New Roman" panose="02020603050405020304" pitchFamily="18" charset="0"/>
                <a:ea typeface="Times New Roman" panose="02020603050405020304" pitchFamily="18" charset="0"/>
              </a:rPr>
              <a:t>amp’s top </a:t>
            </a:r>
            <a:r>
              <a:rPr lang="en-US" sz="3300" b="1" dirty="0">
                <a:solidFill>
                  <a:schemeClr val="accent6">
                    <a:lumMod val="75000"/>
                  </a:schemeClr>
                </a:solidFill>
                <a:effectLst/>
                <a:latin typeface="Times New Roman" panose="02020603050405020304" pitchFamily="18" charset="0"/>
                <a:ea typeface="Times New Roman" panose="02020603050405020304" pitchFamily="18" charset="0"/>
              </a:rPr>
              <a:t>3 needs</a:t>
            </a:r>
            <a:r>
              <a:rPr lang="en-US" sz="3300" dirty="0">
                <a:effectLst/>
                <a:latin typeface="Times New Roman" panose="02020603050405020304" pitchFamily="18" charset="0"/>
                <a:ea typeface="Times New Roman" panose="02020603050405020304" pitchFamily="18" charset="0"/>
              </a:rPr>
              <a:t>/priorities:</a:t>
            </a:r>
          </a:p>
          <a:p>
            <a:pPr marL="0" indent="0">
              <a:buNone/>
            </a:pPr>
            <a:r>
              <a:rPr lang="en-US" sz="3300" dirty="0">
                <a:latin typeface="Times New Roman" panose="02020603050405020304" pitchFamily="18" charset="0"/>
                <a:ea typeface="Times New Roman" panose="02020603050405020304" pitchFamily="18" charset="0"/>
              </a:rPr>
              <a:t>  1. </a:t>
            </a:r>
          </a:p>
          <a:p>
            <a:pPr marL="0" indent="0">
              <a:buNone/>
            </a:pPr>
            <a:r>
              <a:rPr lang="en-US" sz="3300" dirty="0">
                <a:effectLst/>
                <a:latin typeface="Times New Roman" panose="02020603050405020304" pitchFamily="18" charset="0"/>
                <a:ea typeface="Times New Roman" panose="02020603050405020304" pitchFamily="18" charset="0"/>
              </a:rPr>
              <a:t>  2.</a:t>
            </a:r>
          </a:p>
          <a:p>
            <a:pPr marL="0" indent="0">
              <a:buNone/>
            </a:pPr>
            <a:r>
              <a:rPr lang="en-US" sz="3300" dirty="0">
                <a:latin typeface="Times New Roman" panose="02020603050405020304" pitchFamily="18" charset="0"/>
                <a:ea typeface="Times New Roman" panose="02020603050405020304" pitchFamily="18" charset="0"/>
              </a:rPr>
              <a:t>  3. </a:t>
            </a:r>
            <a:endParaRPr lang="en-US" sz="3300" dirty="0">
              <a:effectLst/>
              <a:latin typeface="Times New Roman" panose="02020603050405020304" pitchFamily="18" charset="0"/>
              <a:ea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
        <p:nvSpPr>
          <p:cNvPr id="11" name="Content Placeholder 4">
            <a:extLst>
              <a:ext uri="{FF2B5EF4-FFF2-40B4-BE49-F238E27FC236}">
                <a16:creationId xmlns:a16="http://schemas.microsoft.com/office/drawing/2014/main" id="{B6EDD74F-1347-4193-9E06-9BB4C3A7438D}"/>
              </a:ext>
            </a:extLst>
          </p:cNvPr>
          <p:cNvSpPr txBox="1">
            <a:spLocks/>
          </p:cNvSpPr>
          <p:nvPr/>
        </p:nvSpPr>
        <p:spPr>
          <a:xfrm>
            <a:off x="6024880" y="543100"/>
            <a:ext cx="6228080" cy="46014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300" dirty="0">
                <a:latin typeface="Times New Roman" panose="02020603050405020304" pitchFamily="18" charset="0"/>
                <a:ea typeface="Times New Roman" panose="02020603050405020304" pitchFamily="18" charset="0"/>
              </a:rPr>
              <a:t>Top </a:t>
            </a:r>
            <a:r>
              <a:rPr lang="en-US" sz="3300" b="1" dirty="0">
                <a:solidFill>
                  <a:srgbClr val="0070C0"/>
                </a:solidFill>
                <a:latin typeface="Times New Roman" panose="02020603050405020304" pitchFamily="18" charset="0"/>
                <a:ea typeface="Times New Roman" panose="02020603050405020304" pitchFamily="18" charset="0"/>
              </a:rPr>
              <a:t>3 things</a:t>
            </a:r>
            <a:r>
              <a:rPr lang="en-US" sz="3300" b="1" dirty="0">
                <a:solidFill>
                  <a:srgbClr val="FFC000"/>
                </a:solidFill>
                <a:latin typeface="Times New Roman" panose="02020603050405020304" pitchFamily="18" charset="0"/>
                <a:ea typeface="Times New Roman" panose="02020603050405020304" pitchFamily="18" charset="0"/>
              </a:rPr>
              <a:t> </a:t>
            </a:r>
            <a:r>
              <a:rPr lang="en-US" sz="3300" dirty="0">
                <a:latin typeface="Times New Roman" panose="02020603050405020304" pitchFamily="18" charset="0"/>
                <a:ea typeface="Times New Roman" panose="02020603050405020304" pitchFamily="18" charset="0"/>
              </a:rPr>
              <a:t>I do to support camp:</a:t>
            </a:r>
          </a:p>
          <a:p>
            <a:pPr marL="0" indent="0">
              <a:buFont typeface="Arial" pitchFamily="34" charset="0"/>
              <a:buNone/>
            </a:pPr>
            <a:r>
              <a:rPr lang="en-US" sz="3300" dirty="0">
                <a:latin typeface="Times New Roman" panose="02020603050405020304" pitchFamily="18" charset="0"/>
                <a:cs typeface="Times New Roman" panose="02020603050405020304" pitchFamily="18" charset="0"/>
              </a:rPr>
              <a:t>  1.</a:t>
            </a:r>
          </a:p>
          <a:p>
            <a:pPr marL="0" indent="0">
              <a:buFont typeface="Arial" pitchFamily="34" charset="0"/>
              <a:buNone/>
            </a:pPr>
            <a:r>
              <a:rPr lang="en-US" sz="3300" dirty="0">
                <a:latin typeface="Times New Roman" panose="02020603050405020304" pitchFamily="18" charset="0"/>
                <a:cs typeface="Times New Roman" panose="02020603050405020304" pitchFamily="18" charset="0"/>
              </a:rPr>
              <a:t>  2.</a:t>
            </a:r>
          </a:p>
          <a:p>
            <a:pPr marL="0" indent="0">
              <a:buFont typeface="Arial" pitchFamily="34" charset="0"/>
              <a:buNone/>
            </a:pPr>
            <a:r>
              <a:rPr lang="en-US" sz="3300" dirty="0">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B30A1159-B709-446C-B630-C59A47F011BA}"/>
              </a:ext>
            </a:extLst>
          </p:cNvPr>
          <p:cNvCxnSpPr>
            <a:cxnSpLocks/>
          </p:cNvCxnSpPr>
          <p:nvPr/>
        </p:nvCxnSpPr>
        <p:spPr>
          <a:xfrm flipH="1">
            <a:off x="5827119" y="512620"/>
            <a:ext cx="1" cy="2812208"/>
          </a:xfrm>
          <a:prstGeom prst="line">
            <a:avLst/>
          </a:prstGeom>
          <a:ln w="38100"/>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CE4DCC8E-14B1-46A0-A11C-63CDE406D464}"/>
              </a:ext>
            </a:extLst>
          </p:cNvPr>
          <p:cNvPicPr>
            <a:picLocks noChangeAspect="1"/>
          </p:cNvPicPr>
          <p:nvPr/>
        </p:nvPicPr>
        <p:blipFill rotWithShape="1">
          <a:blip r:embed="rId3"/>
          <a:srcRect t="6739" b="10362"/>
          <a:stretch/>
        </p:blipFill>
        <p:spPr>
          <a:xfrm>
            <a:off x="2339206" y="4088130"/>
            <a:ext cx="7336148" cy="1829172"/>
          </a:xfrm>
          <a:prstGeom prst="rect">
            <a:avLst/>
          </a:prstGeom>
          <a:effectLst>
            <a:softEdge rad="63500"/>
          </a:effectLst>
        </p:spPr>
      </p:pic>
    </p:spTree>
    <p:extLst>
      <p:ext uri="{BB962C8B-B14F-4D97-AF65-F5344CB8AC3E}">
        <p14:creationId xmlns:p14="http://schemas.microsoft.com/office/powerpoint/2010/main" val="1738623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256"/>
            <a:ext cx="12192000" cy="6865872"/>
          </a:xfrm>
          <a:prstGeom prst="rect">
            <a:avLst/>
          </a:prstGeom>
        </p:spPr>
      </p:pic>
      <p:pic>
        <p:nvPicPr>
          <p:cNvPr id="7" name="Picture 6">
            <a:extLst>
              <a:ext uri="{FF2B5EF4-FFF2-40B4-BE49-F238E27FC236}">
                <a16:creationId xmlns:a16="http://schemas.microsoft.com/office/drawing/2014/main" id="{47FE5E0D-0206-45C7-88E9-81585DFDE4A4}"/>
              </a:ext>
            </a:extLst>
          </p:cNvPr>
          <p:cNvPicPr>
            <a:picLocks noChangeAspect="1"/>
          </p:cNvPicPr>
          <p:nvPr/>
        </p:nvPicPr>
        <p:blipFill>
          <a:blip r:embed="rId3">
            <a:alphaModFix amt="50000"/>
          </a:blip>
          <a:stretch>
            <a:fillRect/>
          </a:stretch>
        </p:blipFill>
        <p:spPr>
          <a:xfrm>
            <a:off x="5775602" y="-288212"/>
            <a:ext cx="6416398" cy="7052877"/>
          </a:xfrm>
          <a:prstGeom prst="rect">
            <a:avLst/>
          </a:prstGeom>
          <a:noFill/>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1752600" y="1369870"/>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800" b="1" i="0" u="none" strike="noStrike" kern="1200" cap="none" spc="300" normalizeH="0" baseline="0" noProof="0" dirty="0">
                <a:ln>
                  <a:noFill/>
                </a:ln>
                <a:solidFill>
                  <a:srgbClr val="EEECE1"/>
                </a:solidFill>
                <a:effectLst/>
                <a:uLnTx/>
                <a:uFillTx/>
                <a:latin typeface="Gill Sans MT"/>
                <a:ea typeface="+mn-ea"/>
                <a:cs typeface="Gill Sans MT"/>
              </a:rPr>
              <a:t>Title Box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9D39386-2146-496F-89C5-7B1B02B68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3801" y="-179189"/>
            <a:ext cx="2821940" cy="1383304"/>
          </a:xfrm>
          <a:prstGeom prst="rect">
            <a:avLst/>
          </a:prstGeom>
        </p:spPr>
      </p:pic>
      <p:sp>
        <p:nvSpPr>
          <p:cNvPr id="4" name="Title 3">
            <a:extLst>
              <a:ext uri="{FF2B5EF4-FFF2-40B4-BE49-F238E27FC236}">
                <a16:creationId xmlns:a16="http://schemas.microsoft.com/office/drawing/2014/main" id="{0C8BC831-C4D2-49B9-9346-63FCA9FBDD03}"/>
              </a:ext>
            </a:extLst>
          </p:cNvPr>
          <p:cNvSpPr>
            <a:spLocks noGrp="1"/>
          </p:cNvSpPr>
          <p:nvPr>
            <p:ph type="title"/>
          </p:nvPr>
        </p:nvSpPr>
        <p:spPr>
          <a:xfrm>
            <a:off x="1544320" y="283209"/>
            <a:ext cx="9809480" cy="1325563"/>
          </a:xfrm>
        </p:spPr>
        <p:txBody>
          <a:bodyPr>
            <a:normAutofit/>
          </a:bodyPr>
          <a:lstStyle/>
          <a:p>
            <a:pPr algn="l"/>
            <a:r>
              <a:rPr lang="en-US" sz="4800" dirty="0">
                <a:solidFill>
                  <a:schemeClr val="accent1"/>
                </a:solidFill>
                <a:latin typeface="Times New Roman" panose="02020603050405020304" pitchFamily="18" charset="0"/>
                <a:cs typeface="Times New Roman" panose="02020603050405020304" pitchFamily="18" charset="0"/>
              </a:rPr>
              <a:t>	  Breakout 2</a:t>
            </a:r>
          </a:p>
        </p:txBody>
      </p:sp>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507628" y="1763705"/>
            <a:ext cx="7341784" cy="4067062"/>
          </a:xfrm>
        </p:spPr>
        <p:txBody>
          <a:bodyPr>
            <a:normAutofit fontScale="92500"/>
          </a:bodyPr>
          <a:lstStyle/>
          <a:p>
            <a:pPr marL="0" marR="0" indent="0" algn="ctr">
              <a:lnSpc>
                <a:spcPct val="107000"/>
              </a:lnSpc>
              <a:spcBef>
                <a:spcPts val="0"/>
              </a:spcBef>
              <a:spcAft>
                <a:spcPts val="0"/>
              </a:spcAft>
              <a:buNone/>
            </a:pPr>
            <a:r>
              <a:rPr lang="en-US" sz="6000" b="1" dirty="0">
                <a:effectLst/>
                <a:latin typeface="Times New Roman" panose="02020603050405020304" pitchFamily="18" charset="0"/>
                <a:ea typeface="Times New Roman" panose="02020603050405020304" pitchFamily="18" charset="0"/>
                <a:cs typeface="Times New Roman" panose="02020603050405020304" pitchFamily="18" charset="0"/>
              </a:rPr>
              <a:t>What do you do/could do to better align your camp’s needs/priorities with your efforts?  </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icture containing object, clock&#10;&#10;Description automatically generated">
            <a:extLst>
              <a:ext uri="{FF2B5EF4-FFF2-40B4-BE49-F238E27FC236}">
                <a16:creationId xmlns:a16="http://schemas.microsoft.com/office/drawing/2014/main" id="{7127718E-CBA8-4832-8429-04BEB71AC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481" y="2122277"/>
            <a:ext cx="2931934" cy="3169658"/>
          </a:xfrm>
          <a:prstGeom prst="rect">
            <a:avLst/>
          </a:prstGeom>
        </p:spPr>
      </p:pic>
    </p:spTree>
    <p:extLst>
      <p:ext uri="{BB962C8B-B14F-4D97-AF65-F5344CB8AC3E}">
        <p14:creationId xmlns:p14="http://schemas.microsoft.com/office/powerpoint/2010/main" val="2316112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6880DE-571F-4CEC-9D1A-1DC4A73F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6"/>
            <a:ext cx="12192000" cy="6865872"/>
          </a:xfrm>
          <a:prstGeom prst="rect">
            <a:avLst/>
          </a:prstGeom>
        </p:spPr>
      </p:pic>
      <p:pic>
        <p:nvPicPr>
          <p:cNvPr id="7" name="Picture 6">
            <a:extLst>
              <a:ext uri="{FF2B5EF4-FFF2-40B4-BE49-F238E27FC236}">
                <a16:creationId xmlns:a16="http://schemas.microsoft.com/office/drawing/2014/main" id="{47FE5E0D-0206-45C7-88E9-81585DFDE4A4}"/>
              </a:ext>
            </a:extLst>
          </p:cNvPr>
          <p:cNvPicPr>
            <a:picLocks noChangeAspect="1"/>
          </p:cNvPicPr>
          <p:nvPr/>
        </p:nvPicPr>
        <p:blipFill>
          <a:blip r:embed="rId3">
            <a:alphaModFix amt="50000"/>
          </a:blip>
          <a:stretch>
            <a:fillRect/>
          </a:stretch>
        </p:blipFill>
        <p:spPr>
          <a:xfrm>
            <a:off x="5775602" y="-288212"/>
            <a:ext cx="6416398" cy="7052877"/>
          </a:xfrm>
          <a:prstGeom prst="rect">
            <a:avLst/>
          </a:prstGeom>
          <a:noFill/>
        </p:spPr>
      </p:pic>
      <p:pic>
        <p:nvPicPr>
          <p:cNvPr id="8" name="Picture 7">
            <a:extLst>
              <a:ext uri="{FF2B5EF4-FFF2-40B4-BE49-F238E27FC236}">
                <a16:creationId xmlns:a16="http://schemas.microsoft.com/office/drawing/2014/main" id="{E5B54485-1B58-4B65-AB12-C9334FFBC900}"/>
              </a:ext>
            </a:extLst>
          </p:cNvPr>
          <p:cNvPicPr>
            <a:picLocks noChangeAspect="1"/>
          </p:cNvPicPr>
          <p:nvPr/>
        </p:nvPicPr>
        <p:blipFill>
          <a:blip r:embed="rId4"/>
          <a:stretch>
            <a:fillRect/>
          </a:stretch>
        </p:blipFill>
        <p:spPr>
          <a:xfrm>
            <a:off x="8127651" y="6275703"/>
            <a:ext cx="3147955" cy="146417"/>
          </a:xfrm>
          <a:prstGeom prst="rect">
            <a:avLst/>
          </a:prstGeom>
        </p:spPr>
      </p:pic>
      <p:sp>
        <p:nvSpPr>
          <p:cNvPr id="9" name="Subtitle 2">
            <a:extLst>
              <a:ext uri="{FF2B5EF4-FFF2-40B4-BE49-F238E27FC236}">
                <a16:creationId xmlns:a16="http://schemas.microsoft.com/office/drawing/2014/main" id="{E30DC63C-465F-48D9-A46E-6171241E489D}"/>
              </a:ext>
            </a:extLst>
          </p:cNvPr>
          <p:cNvSpPr txBox="1">
            <a:spLocks/>
          </p:cNvSpPr>
          <p:nvPr/>
        </p:nvSpPr>
        <p:spPr>
          <a:xfrm>
            <a:off x="732877" y="254778"/>
            <a:ext cx="7078456" cy="135050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r>
              <a:rPr 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What can we do to align: </a:t>
            </a:r>
            <a:endParaRPr kumimoji="0" lang="en-US" sz="1400" b="0" i="0" u="none" strike="noStrike" kern="1200" cap="none" spc="300" normalizeH="0" baseline="0" noProof="0" dirty="0">
              <a:ln>
                <a:noFill/>
              </a:ln>
              <a:solidFill>
                <a:srgbClr val="EEECE1"/>
              </a:solidFill>
              <a:effectLst/>
              <a:uLnTx/>
              <a:uFillTx/>
              <a:latin typeface="Arial"/>
              <a:ea typeface="+mn-ea"/>
              <a:cs typeface="Arial"/>
            </a:endParaRPr>
          </a:p>
        </p:txBody>
      </p:sp>
      <p:pic>
        <p:nvPicPr>
          <p:cNvPr id="10" name="Picture 9" descr="A close up of a sign&#10;&#10;Description automatically generated">
            <a:extLst>
              <a:ext uri="{FF2B5EF4-FFF2-40B4-BE49-F238E27FC236}">
                <a16:creationId xmlns:a16="http://schemas.microsoft.com/office/drawing/2014/main" id="{69D39386-2146-496F-89C5-7B1B02B68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5890" y="-93376"/>
            <a:ext cx="3971553" cy="1946839"/>
          </a:xfrm>
          <a:prstGeom prst="rect">
            <a:avLst/>
          </a:prstGeom>
        </p:spPr>
      </p:pic>
      <p:sp>
        <p:nvSpPr>
          <p:cNvPr id="5" name="Content Placeholder 4">
            <a:extLst>
              <a:ext uri="{FF2B5EF4-FFF2-40B4-BE49-F238E27FC236}">
                <a16:creationId xmlns:a16="http://schemas.microsoft.com/office/drawing/2014/main" id="{5C9CBADA-0C8E-4121-9AB5-D26CB035BEDB}"/>
              </a:ext>
            </a:extLst>
          </p:cNvPr>
          <p:cNvSpPr>
            <a:spLocks noGrp="1"/>
          </p:cNvSpPr>
          <p:nvPr>
            <p:ph idx="1"/>
          </p:nvPr>
        </p:nvSpPr>
        <p:spPr>
          <a:xfrm>
            <a:off x="609685" y="1350380"/>
            <a:ext cx="11254567" cy="4816840"/>
          </a:xfrm>
        </p:spPr>
        <p:txBody>
          <a:bodyPr>
            <a:normAutofit lnSpcReduction="10000"/>
          </a:bodyPr>
          <a:lstStyle/>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know/figure out camp’s needs/priorities (2021 scenarios)</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are you filling in for any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staff-related gaps</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balance between activities, including short- and long-term work</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recruit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new blood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(have job descriptions) </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talk to each other and encourage honest, out-of-the-box conversations</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identify and stick to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your “superpower”</a:t>
            </a:r>
          </a:p>
          <a:p>
            <a:pPr>
              <a:spcBef>
                <a:spcPts val="600"/>
              </a:spcBef>
              <a:buFontTx/>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say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“No”</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speak up if your talents aren’t being utilized or your load is too big</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promote and model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transparency and accountability </a:t>
            </a:r>
          </a:p>
          <a:p>
            <a:pPr>
              <a:spcBef>
                <a:spcPts val="600"/>
              </a:spcBef>
              <a:buFontTx/>
              <a:buChar char="-"/>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remember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why you are doing this</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/what your common vision/goals are</a:t>
            </a:r>
          </a:p>
          <a:p>
            <a:pPr marL="0" indent="0">
              <a:spcBef>
                <a:spcPts val="600"/>
              </a:spcBef>
              <a:buNone/>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buFontTx/>
              <a:buChar char="-"/>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buFontTx/>
              <a:buChar char="-"/>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buFontTx/>
              <a:buChar char="-"/>
            </a:pPr>
            <a:endParaRPr lang="en-US" sz="16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8528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webextension1.xml><?xml version="1.0" encoding="utf-8"?>
<we:webextension xmlns:we="http://schemas.microsoft.com/office/webextensions/webextension/2010/11" id="{0D87B2E6-A5AB-41CF-ADA8-43B2292425A8}">
  <we:reference id="wa104379261" version="3.0.1.5" store="en-US" storeType="OMEX"/>
  <we:alternateReferences>
    <we:reference id="WA104379261" version="3.0.1.5" store="WA104379261" storeType="OMEX"/>
  </we:alternateReferences>
  <we:properties>
    <we:property name="mentimeter-slide" value="{&quot;seriesId&quot;:&quot;b2f29f35a5a8b381f9b9e9bf26ae7287&quot;,&quot;questionId&quot;:&quot;1f8faab303e2&quot;,&quot;link&quot;:&quot;https://www.mentimeter.com/s/b2f29f35a5a8b381f9b9e9bf26ae7287/1f8faab303e2/edit?#&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1658</TotalTime>
  <Words>532</Words>
  <Application>Microsoft Office PowerPoint</Application>
  <PresentationFormat>Widescreen</PresentationFormat>
  <Paragraphs>92</Paragraphs>
  <Slides>17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Bradley Hand ITC</vt:lpstr>
      <vt:lpstr>Calibri</vt:lpstr>
      <vt:lpstr>Corbel</vt:lpstr>
      <vt:lpstr>Gill Sans MT</vt:lpstr>
      <vt:lpstr>Helvetica 65 Medium</vt:lpstr>
      <vt:lpstr>Impact</vt:lpstr>
      <vt:lpstr>Times New Roman</vt:lpstr>
      <vt:lpstr>Wingdings</vt:lpstr>
      <vt:lpstr>1_Office Theme</vt:lpstr>
      <vt:lpstr>PowerPoint Presentation</vt:lpstr>
      <vt:lpstr>PowerPoint Presentation</vt:lpstr>
      <vt:lpstr>Change Your Zoom Nametag</vt:lpstr>
      <vt:lpstr>PowerPoint Presentation</vt:lpstr>
      <vt:lpstr>   Breakout 1</vt:lpstr>
      <vt:lpstr>PowerPoint Presentation</vt:lpstr>
      <vt:lpstr>PowerPoint Presentation</vt:lpstr>
      <vt:lpstr>   Breakout 2</vt:lpstr>
      <vt:lpstr>PowerPoint Presentation</vt:lpstr>
      <vt:lpstr>PowerPoint Presentation</vt:lpstr>
      <vt:lpstr>PowerPoint Presentation</vt:lpstr>
      <vt:lpstr>PowerPoint Presentation</vt:lpstr>
      <vt:lpstr>Headline here</vt:lpstr>
      <vt:lpstr>PowerPoint Presentation</vt:lpstr>
      <vt:lpstr>Upcoming ADAPT Offerings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Dresner</dc:creator>
  <cp:lastModifiedBy>Kevin Martone</cp:lastModifiedBy>
  <cp:revision>20</cp:revision>
  <dcterms:created xsi:type="dcterms:W3CDTF">2020-07-20T17:24:52Z</dcterms:created>
  <dcterms:modified xsi:type="dcterms:W3CDTF">2020-07-21T23:47:14Z</dcterms:modified>
</cp:coreProperties>
</file>