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7" r:id="rId2"/>
    <p:sldId id="258" r:id="rId3"/>
    <p:sldId id="260" r:id="rId4"/>
    <p:sldId id="262" r:id="rId5"/>
    <p:sldId id="279" r:id="rId6"/>
    <p:sldId id="261" r:id="rId7"/>
    <p:sldId id="263" r:id="rId8"/>
    <p:sldId id="264" r:id="rId9"/>
    <p:sldId id="308" r:id="rId10"/>
    <p:sldId id="267" r:id="rId11"/>
    <p:sldId id="269" r:id="rId12"/>
    <p:sldId id="270" r:id="rId13"/>
    <p:sldId id="273" r:id="rId14"/>
    <p:sldId id="274" r:id="rId15"/>
    <p:sldId id="272" r:id="rId16"/>
    <p:sldId id="266" r:id="rId17"/>
    <p:sldId id="271" r:id="rId18"/>
    <p:sldId id="275" r:id="rId19"/>
    <p:sldId id="277" r:id="rId20"/>
    <p:sldId id="303" r:id="rId21"/>
    <p:sldId id="280" r:id="rId22"/>
    <p:sldId id="286" r:id="rId23"/>
    <p:sldId id="282" r:id="rId24"/>
    <p:sldId id="306" r:id="rId25"/>
    <p:sldId id="288" r:id="rId26"/>
    <p:sldId id="285" r:id="rId27"/>
    <p:sldId id="291" r:id="rId28"/>
    <p:sldId id="284" r:id="rId29"/>
    <p:sldId id="295" r:id="rId30"/>
    <p:sldId id="296" r:id="rId31"/>
    <p:sldId id="293" r:id="rId32"/>
    <p:sldId id="283" r:id="rId33"/>
    <p:sldId id="299" r:id="rId34"/>
    <p:sldId id="310" r:id="rId35"/>
    <p:sldId id="311" r:id="rId36"/>
    <p:sldId id="312" r:id="rId37"/>
    <p:sldId id="313" r:id="rId38"/>
    <p:sldId id="290" r:id="rId39"/>
    <p:sldId id="301" r:id="rId40"/>
    <p:sldId id="300" r:id="rId41"/>
    <p:sldId id="289" r:id="rId42"/>
    <p:sldId id="305"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174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60" autoAdjust="0"/>
  </p:normalViewPr>
  <p:slideViewPr>
    <p:cSldViewPr>
      <p:cViewPr>
        <p:scale>
          <a:sx n="74" d="100"/>
          <a:sy n="74" d="100"/>
        </p:scale>
        <p:origin x="-1133" y="-21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37A12C0-A619-4804-A5DE-66B6A7C660D4}" type="datetimeFigureOut">
              <a:rPr lang="en-US" smtClean="0"/>
              <a:t>4/3/2013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1A2A0B3-5AB7-4F11-B8C8-89BD0260203F}" type="slidenum">
              <a:rPr lang="en-US" smtClean="0"/>
              <a:t>‹#›</a:t>
            </a:fld>
            <a:endParaRPr lang="en-US"/>
          </a:p>
        </p:txBody>
      </p:sp>
    </p:spTree>
    <p:extLst>
      <p:ext uri="{BB962C8B-B14F-4D97-AF65-F5344CB8AC3E}">
        <p14:creationId xmlns:p14="http://schemas.microsoft.com/office/powerpoint/2010/main" val="3032123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6665712-BB9F-444A-BFC2-D41C99860CEC}" type="datetimeFigureOut">
              <a:rPr lang="en-US" smtClean="0"/>
              <a:t>4/3/2013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5C483C9-54B1-41C8-A915-6F5431C58268}" type="slidenum">
              <a:rPr lang="en-US" smtClean="0"/>
              <a:t>‹#›</a:t>
            </a:fld>
            <a:endParaRPr lang="en-US"/>
          </a:p>
        </p:txBody>
      </p:sp>
    </p:spTree>
    <p:extLst>
      <p:ext uri="{BB962C8B-B14F-4D97-AF65-F5344CB8AC3E}">
        <p14:creationId xmlns:p14="http://schemas.microsoft.com/office/powerpoint/2010/main" val="128735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dirty="0" smtClean="0"/>
              <a:t>A results-oriented </a:t>
            </a:r>
            <a:r>
              <a:rPr lang="en-US" baseline="0" dirty="0" smtClean="0"/>
              <a:t>four </a:t>
            </a:r>
            <a:r>
              <a:rPr lang="en-US" dirty="0" smtClean="0"/>
              <a:t>year program in which Grinspoon has partnered with 50 camps to establish bequests and other planned gifts. 17 have completed the program, 9 are in</a:t>
            </a:r>
            <a:r>
              <a:rPr lang="en-US" baseline="0" dirty="0" smtClean="0"/>
              <a:t> year 4 of the program, </a:t>
            </a:r>
            <a:r>
              <a:rPr lang="en-US" dirty="0" smtClean="0"/>
              <a:t>11 are in</a:t>
            </a:r>
            <a:r>
              <a:rPr lang="en-US" baseline="0" dirty="0" smtClean="0"/>
              <a:t> year 3, </a:t>
            </a:r>
            <a:r>
              <a:rPr lang="en-US" dirty="0" smtClean="0"/>
              <a:t>and</a:t>
            </a:r>
            <a:r>
              <a:rPr lang="en-US" baseline="0" dirty="0" smtClean="0"/>
              <a:t> 6 are in year 2</a:t>
            </a:r>
            <a:r>
              <a:rPr lang="en-US" dirty="0" smtClean="0"/>
              <a:t>.</a:t>
            </a:r>
          </a:p>
          <a:p>
            <a:pPr>
              <a:buFontTx/>
              <a:buNone/>
            </a:pPr>
            <a:endParaRPr lang="en-US" dirty="0" smtClean="0"/>
          </a:p>
          <a:p>
            <a:pPr>
              <a:buFontTx/>
              <a:buNone/>
            </a:pPr>
            <a:r>
              <a:rPr lang="en-US" dirty="0" smtClean="0"/>
              <a:t>Grinspoon will provide training, consulting, and coaching,</a:t>
            </a:r>
            <a:r>
              <a:rPr lang="en-US" baseline="0" dirty="0" smtClean="0"/>
              <a:t> </a:t>
            </a:r>
            <a:endParaRPr lang="en-US" dirty="0" smtClean="0"/>
          </a:p>
          <a:p>
            <a:endParaRPr lang="en-US" dirty="0" smtClean="0"/>
          </a:p>
          <a:p>
            <a:pPr>
              <a:buFontTx/>
              <a:buNone/>
            </a:pPr>
            <a:r>
              <a:rPr lang="en-US" dirty="0" smtClean="0"/>
              <a:t>The legacy plan is what has made this work.</a:t>
            </a:r>
          </a:p>
        </p:txBody>
      </p:sp>
      <p:sp>
        <p:nvSpPr>
          <p:cNvPr id="4" name="Slide Number Placeholder 3"/>
          <p:cNvSpPr>
            <a:spLocks noGrp="1"/>
          </p:cNvSpPr>
          <p:nvPr>
            <p:ph type="sldNum" sz="quarter" idx="10"/>
          </p:nvPr>
        </p:nvSpPr>
        <p:spPr/>
        <p:txBody>
          <a:bodyPr/>
          <a:lstStyle/>
          <a:p>
            <a:fld id="{F5C483C9-54B1-41C8-A915-6F5431C58268}" type="slidenum">
              <a:rPr lang="en-US" smtClean="0"/>
              <a:t>4</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5C483C9-54B1-41C8-A915-6F5431C58268}" type="slidenum">
              <a:rPr lang="en-US" smtClean="0"/>
              <a:t>14</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5C483C9-54B1-41C8-A915-6F5431C58268}" type="slidenum">
              <a:rPr lang="en-US" smtClean="0"/>
              <a:t>15</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5C483C9-54B1-41C8-A915-6F5431C58268}" type="slidenum">
              <a:rPr lang="en-US" smtClean="0"/>
              <a:t>16</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5C483C9-54B1-41C8-A915-6F5431C58268}" type="slidenum">
              <a:rPr lang="en-US" smtClean="0"/>
              <a:t>17</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US" dirty="0"/>
              <a:t>Who do you know that cares? Bring names to the staff</a:t>
            </a:r>
          </a:p>
          <a:p>
            <a:pPr lvl="0">
              <a:buFont typeface="Arial" pitchFamily="34" charset="0"/>
              <a:buNone/>
            </a:pPr>
            <a:r>
              <a:rPr lang="en-US" dirty="0"/>
              <a:t>Why we need endowment</a:t>
            </a:r>
          </a:p>
          <a:p>
            <a:pPr lvl="0">
              <a:buFont typeface="Arial" pitchFamily="34" charset="0"/>
              <a:buNone/>
            </a:pPr>
            <a:r>
              <a:rPr lang="en-US" dirty="0"/>
              <a:t>Showing strong support with personal giving to the endowment </a:t>
            </a:r>
          </a:p>
          <a:p>
            <a:pPr lvl="0">
              <a:buFont typeface="Arial" pitchFamily="34" charset="0"/>
              <a:buNone/>
            </a:pPr>
            <a:r>
              <a:rPr lang="en-US" dirty="0"/>
              <a:t>Asking in meaningful ways; face-to-face; in teams</a:t>
            </a:r>
          </a:p>
          <a:p>
            <a:pPr lvl="0">
              <a:buFont typeface="Arial" pitchFamily="34" charset="0"/>
              <a:buNone/>
            </a:pPr>
            <a:r>
              <a:rPr lang="en-US" dirty="0"/>
              <a:t>Engagement in the thank you process</a:t>
            </a:r>
          </a:p>
        </p:txBody>
      </p:sp>
      <p:sp>
        <p:nvSpPr>
          <p:cNvPr id="4" name="Slide Number Placeholder 3"/>
          <p:cNvSpPr>
            <a:spLocks noGrp="1"/>
          </p:cNvSpPr>
          <p:nvPr>
            <p:ph type="sldNum" sz="quarter" idx="10"/>
          </p:nvPr>
        </p:nvSpPr>
        <p:spPr/>
        <p:txBody>
          <a:bodyPr/>
          <a:lstStyle/>
          <a:p>
            <a:fld id="{F5C483C9-54B1-41C8-A915-6F5431C58268}" type="slidenum">
              <a:rPr lang="en-US" smtClean="0"/>
              <a:t>18</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5C483C9-54B1-41C8-A915-6F5431C58268}" type="slidenum">
              <a:rPr lang="en-US" smtClean="0"/>
              <a:t>19</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20</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21</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22</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23</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5</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24</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25</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26</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27</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28</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29</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30</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31</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32</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33</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b="1" dirty="0"/>
              <a:t>Transfer of Wealth</a:t>
            </a:r>
            <a:endParaRPr lang="en-US" dirty="0"/>
          </a:p>
          <a:p>
            <a:pPr>
              <a:lnSpc>
                <a:spcPct val="90000"/>
              </a:lnSpc>
            </a:pPr>
            <a:r>
              <a:rPr lang="en-US" dirty="0"/>
              <a:t>They say there will be a 41 to 131 trillion dollar transfer of wealth and a rough estimate is that, at a minimum, there will be $1.7 trillion in charitable bequests in the next 20 years.  74 million baby boomers are coming of age.  If these individuals  were to give 2% of their estimated wealth away, that could mean as much as $500 billion to $1 trillion in new gifts to charities!  Approximately 80% of individuals give to charities during their lifetimes and only 8% leave a gift after their lifetimes.</a:t>
            </a:r>
          </a:p>
          <a:p>
            <a:pPr>
              <a:lnSpc>
                <a:spcPct val="90000"/>
              </a:lnSpc>
            </a:pPr>
            <a:r>
              <a:rPr lang="en-US" b="1" dirty="0"/>
              <a:t>After Lifetime</a:t>
            </a:r>
            <a:endParaRPr lang="en-US" dirty="0"/>
          </a:p>
          <a:p>
            <a:pPr>
              <a:lnSpc>
                <a:spcPct val="90000"/>
              </a:lnSpc>
            </a:pPr>
            <a:r>
              <a:rPr lang="en-US" dirty="0"/>
              <a:t>Why bequests and other planned gifts?  There are hundreds if not thousands of people in the Jewish community who may be hesitant to give large gifts during their lifetimes, but would willingly leave bequests.  Historically, bequests have produced, by far, the greatest amount of revenue as a percent of fundraising dollars.  </a:t>
            </a:r>
            <a:endParaRPr lang="en-US" b="1" dirty="0"/>
          </a:p>
          <a:p>
            <a:pPr>
              <a:lnSpc>
                <a:spcPct val="90000"/>
              </a:lnSpc>
            </a:pPr>
            <a:r>
              <a:rPr lang="en-US" b="1" dirty="0"/>
              <a:t>“If only asked”</a:t>
            </a:r>
            <a:endParaRPr lang="en-US" dirty="0"/>
          </a:p>
          <a:p>
            <a:pPr>
              <a:lnSpc>
                <a:spcPct val="90000"/>
              </a:lnSpc>
            </a:pPr>
            <a:r>
              <a:rPr lang="en-US" dirty="0"/>
              <a:t>How many of you have been asked by your University to consider leaving a gift after your lifetime or by a hospital, the symphony, etc.?  How many of you have been asked by your synagogue or the Reform movement to leave a gift after your lifetime?  Universities, hospitals and large nonprofits are active in planned giving.  Why isn’t the Jewish community doing more to cultivate and solicit planned gifts?  These answers are most given:</a:t>
            </a:r>
          </a:p>
          <a:p>
            <a:pPr>
              <a:lnSpc>
                <a:spcPct val="90000"/>
              </a:lnSpc>
            </a:pPr>
            <a:r>
              <a:rPr lang="en-US" dirty="0"/>
              <a:t>	We mean to, but we are to busy with everything else.</a:t>
            </a:r>
          </a:p>
          <a:p>
            <a:pPr>
              <a:lnSpc>
                <a:spcPct val="90000"/>
              </a:lnSpc>
            </a:pPr>
            <a:r>
              <a:rPr lang="en-US" dirty="0"/>
              <a:t>	We need training to equip ourselves.</a:t>
            </a:r>
          </a:p>
          <a:p>
            <a:pPr>
              <a:lnSpc>
                <a:spcPct val="90000"/>
              </a:lnSpc>
            </a:pPr>
            <a:r>
              <a:rPr lang="en-US" dirty="0"/>
              <a:t>	We just don’t have the resources.</a:t>
            </a:r>
            <a:endParaRPr lang="en-US" b="1" dirty="0"/>
          </a:p>
          <a:p>
            <a:pPr>
              <a:lnSpc>
                <a:spcPct val="90000"/>
              </a:lnSpc>
            </a:pPr>
            <a:r>
              <a:rPr lang="en-US" b="1" dirty="0"/>
              <a:t>Increased Annual Giving</a:t>
            </a:r>
            <a:endParaRPr lang="en-US" dirty="0"/>
          </a:p>
          <a:p>
            <a:pPr>
              <a:lnSpc>
                <a:spcPct val="90000"/>
              </a:lnSpc>
            </a:pPr>
            <a:r>
              <a:rPr lang="en-US" dirty="0"/>
              <a:t>When legacy donors are thanked and recognized appropriately, this can lead to other significant gifts.  Studies also show that legacy donors tend to increase their annual giving.</a:t>
            </a:r>
          </a:p>
          <a:p>
            <a:pPr>
              <a:lnSpc>
                <a:spcPct val="90000"/>
              </a:lnSpc>
            </a:pPr>
            <a:r>
              <a:rPr lang="en-US" b="1" dirty="0"/>
              <a:t>Securing our Future</a:t>
            </a:r>
            <a:endParaRPr lang="en-US" dirty="0"/>
          </a:p>
          <a:p>
            <a:pPr>
              <a:lnSpc>
                <a:spcPct val="90000"/>
              </a:lnSpc>
            </a:pPr>
            <a:r>
              <a:rPr lang="en-US" dirty="0"/>
              <a:t>Fast forward to when your children and grandchildren are sitting around your board tables and deciding what to do with the endowment payout instead of wondering where they are going to get the funds for the operating annual budget.</a:t>
            </a:r>
          </a:p>
        </p:txBody>
      </p:sp>
      <p:sp>
        <p:nvSpPr>
          <p:cNvPr id="4" name="Slide Number Placeholder 3"/>
          <p:cNvSpPr>
            <a:spLocks noGrp="1"/>
          </p:cNvSpPr>
          <p:nvPr>
            <p:ph type="sldNum" sz="quarter" idx="10"/>
          </p:nvPr>
        </p:nvSpPr>
        <p:spPr/>
        <p:txBody>
          <a:bodyPr/>
          <a:lstStyle/>
          <a:p>
            <a:fld id="{F5C483C9-54B1-41C8-A915-6F5431C58268}" type="slidenum">
              <a:rPr lang="en-US" smtClean="0"/>
              <a:t>6</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34</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35</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36</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37</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38</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39</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40</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5C483C9-54B1-41C8-A915-6F5431C58268}" type="slidenum">
              <a:rPr lang="en-US" smtClean="0"/>
              <a:t>41</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dirty="0" smtClean="0"/>
              <a:t>Average planned gift of $25,000 if value is unknown.  National Average is $77,000</a:t>
            </a:r>
          </a:p>
        </p:txBody>
      </p:sp>
      <p:sp>
        <p:nvSpPr>
          <p:cNvPr id="4" name="Slide Number Placeholder 3"/>
          <p:cNvSpPr>
            <a:spLocks noGrp="1"/>
          </p:cNvSpPr>
          <p:nvPr>
            <p:ph type="sldNum" sz="quarter" idx="10"/>
          </p:nvPr>
        </p:nvSpPr>
        <p:spPr/>
        <p:txBody>
          <a:bodyPr/>
          <a:lstStyle/>
          <a:p>
            <a:fld id="{F5C483C9-54B1-41C8-A915-6F5431C58268}" type="slidenum">
              <a:rPr lang="en-US" smtClean="0"/>
              <a:t>7</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400" dirty="0"/>
              <a:t>There is a new sense of urgency about the importance of bequests/planned gifts and endowments - and our organizations have built it into their overall fundraising. </a:t>
            </a:r>
          </a:p>
          <a:p>
            <a:pPr>
              <a:spcBef>
                <a:spcPct val="0"/>
              </a:spcBef>
              <a:buFontTx/>
              <a:buNone/>
            </a:pPr>
            <a:endParaRPr lang="en-US" sz="1400" dirty="0"/>
          </a:p>
          <a:p>
            <a:pPr>
              <a:spcBef>
                <a:spcPct val="0"/>
              </a:spcBef>
              <a:buFontTx/>
              <a:buNone/>
            </a:pPr>
            <a:r>
              <a:rPr lang="en-US" dirty="0" smtClean="0"/>
              <a:t>This initiative has been the spark that helps motivate an individual or family to create legacies for the organizations they love.  </a:t>
            </a:r>
          </a:p>
          <a:p>
            <a:pPr>
              <a:spcBef>
                <a:spcPct val="0"/>
              </a:spcBef>
            </a:pPr>
            <a:endParaRPr lang="en-US" dirty="0" smtClean="0"/>
          </a:p>
          <a:p>
            <a:pPr>
              <a:buFontTx/>
              <a:buNone/>
            </a:pPr>
            <a:r>
              <a:rPr lang="en-US" dirty="0" smtClean="0"/>
              <a:t>Many donors are reporting that they are being thanked and appreciated more regularly and in more meaningful ways.  There is an overall positive impact both on annual and capital campaigns.  Statistically, legacy donors will give twice as much to the annual campaign.</a:t>
            </a:r>
          </a:p>
        </p:txBody>
      </p:sp>
      <p:sp>
        <p:nvSpPr>
          <p:cNvPr id="4" name="Slide Number Placeholder 3"/>
          <p:cNvSpPr>
            <a:spLocks noGrp="1"/>
          </p:cNvSpPr>
          <p:nvPr>
            <p:ph type="sldNum" sz="quarter" idx="10"/>
          </p:nvPr>
        </p:nvSpPr>
        <p:spPr/>
        <p:txBody>
          <a:bodyPr/>
          <a:lstStyle/>
          <a:p>
            <a:fld id="{F5C483C9-54B1-41C8-A915-6F5431C58268}" type="slidenum">
              <a:rPr lang="en-US" smtClean="0"/>
              <a:t>8</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5C483C9-54B1-41C8-A915-6F5431C58268}" type="slidenum">
              <a:rPr lang="en-US" smtClean="0"/>
              <a:t>10</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5C483C9-54B1-41C8-A915-6F5431C58268}" type="slidenum">
              <a:rPr lang="en-US" smtClean="0"/>
              <a:t>11</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5C483C9-54B1-41C8-A915-6F5431C58268}" type="slidenum">
              <a:rPr lang="en-US" smtClean="0"/>
              <a:t>12</a:t>
            </a:fld>
            <a:endParaRPr lang="en-US"/>
          </a:p>
        </p:txBody>
      </p:sp>
    </p:spTree>
    <p:extLst>
      <p:ext uri="{BB962C8B-B14F-4D97-AF65-F5344CB8AC3E}">
        <p14:creationId xmlns:p14="http://schemas.microsoft.com/office/powerpoint/2010/main" val="277409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smtClean="0"/>
          </a:p>
        </p:txBody>
      </p:sp>
      <p:sp>
        <p:nvSpPr>
          <p:cNvPr id="4" name="Slide Number Placeholder 3"/>
          <p:cNvSpPr>
            <a:spLocks noGrp="1"/>
          </p:cNvSpPr>
          <p:nvPr>
            <p:ph type="sldNum" sz="quarter" idx="10"/>
          </p:nvPr>
        </p:nvSpPr>
        <p:spPr/>
        <p:txBody>
          <a:bodyPr/>
          <a:lstStyle/>
          <a:p>
            <a:fld id="{F5C483C9-54B1-41C8-A915-6F5431C58268}" type="slidenum">
              <a:rPr lang="en-US" smtClean="0"/>
              <a:t>13</a:t>
            </a:fld>
            <a:endParaRPr lang="en-US"/>
          </a:p>
        </p:txBody>
      </p:sp>
    </p:spTree>
    <p:extLst>
      <p:ext uri="{BB962C8B-B14F-4D97-AF65-F5344CB8AC3E}">
        <p14:creationId xmlns:p14="http://schemas.microsoft.com/office/powerpoint/2010/main" val="2774091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40827C-A85B-40B8-B387-32642D901281}" type="datetimeFigureOut">
              <a:rPr lang="en-US" smtClean="0"/>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696706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40827C-A85B-40B8-B387-32642D901281}" type="datetimeFigureOut">
              <a:rPr lang="en-US" smtClean="0"/>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794751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40827C-A85B-40B8-B387-32642D901281}" type="datetimeFigureOut">
              <a:rPr lang="en-US" smtClean="0"/>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6827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40827C-A85B-40B8-B387-32642D901281}" type="datetimeFigureOut">
              <a:rPr lang="en-US" smtClean="0"/>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35506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40827C-A85B-40B8-B387-32642D901281}" type="datetimeFigureOut">
              <a:rPr lang="en-US" smtClean="0"/>
              <a:t>4/3/2013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4220822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40827C-A85B-40B8-B387-32642D901281}" type="datetimeFigureOut">
              <a:rPr lang="en-US" smtClean="0"/>
              <a:t>4/3/2013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05936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40827C-A85B-40B8-B387-32642D901281}" type="datetimeFigureOut">
              <a:rPr lang="en-US" smtClean="0"/>
              <a:t>4/3/2013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611475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40827C-A85B-40B8-B387-32642D901281}" type="datetimeFigureOut">
              <a:rPr lang="en-US" smtClean="0"/>
              <a:t>4/3/2013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34954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40827C-A85B-40B8-B387-32642D901281}" type="datetimeFigureOut">
              <a:rPr lang="en-US" smtClean="0"/>
              <a:t>4/3/2013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180453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40827C-A85B-40B8-B387-32642D901281}" type="datetimeFigureOut">
              <a:rPr lang="en-US" smtClean="0"/>
              <a:t>4/3/2013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297303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40827C-A85B-40B8-B387-32642D901281}" type="datetimeFigureOut">
              <a:rPr lang="en-US" smtClean="0"/>
              <a:t>4/3/2013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ED3B52-6652-43F0-9C4B-E195A96E2254}" type="slidenum">
              <a:rPr lang="en-US" smtClean="0"/>
              <a:t>‹#›</a:t>
            </a:fld>
            <a:endParaRPr lang="en-US"/>
          </a:p>
        </p:txBody>
      </p:sp>
    </p:spTree>
    <p:extLst>
      <p:ext uri="{BB962C8B-B14F-4D97-AF65-F5344CB8AC3E}">
        <p14:creationId xmlns:p14="http://schemas.microsoft.com/office/powerpoint/2010/main" val="1442216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0827C-A85B-40B8-B387-32642D901281}" type="datetimeFigureOut">
              <a:rPr lang="en-US" smtClean="0"/>
              <a:t>4/3/2013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D3B52-6652-43F0-9C4B-E195A96E2254}" type="slidenum">
              <a:rPr lang="en-US" smtClean="0"/>
              <a:t>‹#›</a:t>
            </a:fld>
            <a:endParaRPr lang="en-US"/>
          </a:p>
        </p:txBody>
      </p:sp>
    </p:spTree>
    <p:extLst>
      <p:ext uri="{BB962C8B-B14F-4D97-AF65-F5344CB8AC3E}">
        <p14:creationId xmlns:p14="http://schemas.microsoft.com/office/powerpoint/2010/main" val="870865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9.emf"/><Relationship Id="rId5" Type="http://schemas.openxmlformats.org/officeDocument/2006/relationships/image" Target="../media/image4.emf"/><Relationship Id="rId10" Type="http://schemas.openxmlformats.org/officeDocument/2006/relationships/hyperlink" Target="mailto:david@hgf.org" TargetMode="External"/><Relationship Id="rId4" Type="http://schemas.openxmlformats.org/officeDocument/2006/relationships/image" Target="../media/image3.emf"/><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7.emf"/></Relationships>
</file>

<file path=ppt/slides/_rels/slide1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5.jpeg"/><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7.emf"/></Relationships>
</file>

<file path=ppt/slides/_rels/slide1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6.jpeg"/><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7.emf"/></Relationships>
</file>

<file path=ppt/slides/_rels/slide1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7.jpeg"/><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7.emf"/></Relationships>
</file>

<file path=ppt/slides/_rels/slide1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7.emf"/></Relationships>
</file>

<file path=ppt/slides/_rels/slide1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7.emf"/></Relationships>
</file>

<file path=ppt/slides/_rels/slide1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8.jpeg"/><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7.emf"/></Relationships>
</file>

<file path=ppt/slides/_rels/slide17.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21.jpeg"/><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9.jpeg"/><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7.emf"/></Relationships>
</file>

<file path=ppt/slides/_rels/slide1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22.jpeg"/><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7.emf"/></Relationships>
</file>

<file path=ppt/slides/_rels/slide1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7.emf"/></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11.png"/><Relationship Id="rId4" Type="http://schemas.openxmlformats.org/officeDocument/2006/relationships/image" Target="../media/image3.emf"/><Relationship Id="rId9" Type="http://schemas.openxmlformats.org/officeDocument/2006/relationships/image" Target="../media/image9.emf"/></Relationships>
</file>

<file path=ppt/slides/_rels/slide2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24.jpeg"/><Relationship Id="rId5" Type="http://schemas.openxmlformats.org/officeDocument/2006/relationships/image" Target="../media/image3.emf"/><Relationship Id="rId10" Type="http://schemas.openxmlformats.org/officeDocument/2006/relationships/image" Target="../media/image23.jpeg"/><Relationship Id="rId4" Type="http://schemas.openxmlformats.org/officeDocument/2006/relationships/image" Target="../media/image2.emf"/><Relationship Id="rId9" Type="http://schemas.openxmlformats.org/officeDocument/2006/relationships/image" Target="../media/image7.emf"/></Relationships>
</file>

<file path=ppt/slides/_rels/slide2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25.jpeg"/><Relationship Id="rId4" Type="http://schemas.openxmlformats.org/officeDocument/2006/relationships/image" Target="../media/image2.emf"/><Relationship Id="rId9" Type="http://schemas.openxmlformats.org/officeDocument/2006/relationships/image" Target="../media/image7.emf"/></Relationships>
</file>

<file path=ppt/slides/_rels/slide2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26.jpeg"/><Relationship Id="rId4" Type="http://schemas.openxmlformats.org/officeDocument/2006/relationships/image" Target="../media/image2.emf"/><Relationship Id="rId9" Type="http://schemas.openxmlformats.org/officeDocument/2006/relationships/image" Target="../media/image7.emf"/></Relationships>
</file>

<file path=ppt/slides/_rels/slide2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7.emf"/></Relationships>
</file>

<file path=ppt/slides/_rels/slide2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7.emf"/></Relationships>
</file>

<file path=ppt/slides/_rels/slide2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27.jpeg"/><Relationship Id="rId4" Type="http://schemas.openxmlformats.org/officeDocument/2006/relationships/image" Target="../media/image2.emf"/><Relationship Id="rId9" Type="http://schemas.openxmlformats.org/officeDocument/2006/relationships/image" Target="../media/image7.emf"/></Relationships>
</file>

<file path=ppt/slides/_rels/slide2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7.emf"/></Relationships>
</file>

<file path=ppt/slides/_rels/slide2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28.jpeg"/><Relationship Id="rId4" Type="http://schemas.openxmlformats.org/officeDocument/2006/relationships/image" Target="../media/image2.emf"/><Relationship Id="rId9" Type="http://schemas.openxmlformats.org/officeDocument/2006/relationships/image" Target="../media/image7.emf"/></Relationships>
</file>

<file path=ppt/slides/_rels/slide2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29.jpeg"/><Relationship Id="rId4" Type="http://schemas.openxmlformats.org/officeDocument/2006/relationships/image" Target="../media/image2.emf"/><Relationship Id="rId9" Type="http://schemas.openxmlformats.org/officeDocument/2006/relationships/image" Target="../media/image7.emf"/></Relationships>
</file>

<file path=ppt/slides/_rels/slide2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30.jpeg"/><Relationship Id="rId4" Type="http://schemas.openxmlformats.org/officeDocument/2006/relationships/image" Target="../media/image2.emf"/><Relationship Id="rId9" Type="http://schemas.openxmlformats.org/officeDocument/2006/relationships/image" Target="../media/image7.emf"/></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9.emf"/></Relationships>
</file>

<file path=ppt/slides/_rels/slide3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7.emf"/></Relationships>
</file>

<file path=ppt/slides/_rels/slide3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31.jpeg"/><Relationship Id="rId4" Type="http://schemas.openxmlformats.org/officeDocument/2006/relationships/image" Target="../media/image2.emf"/><Relationship Id="rId9" Type="http://schemas.openxmlformats.org/officeDocument/2006/relationships/image" Target="../media/image7.emf"/></Relationships>
</file>

<file path=ppt/slides/_rels/slide3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32.jpeg"/><Relationship Id="rId4" Type="http://schemas.openxmlformats.org/officeDocument/2006/relationships/image" Target="../media/image2.emf"/><Relationship Id="rId9" Type="http://schemas.openxmlformats.org/officeDocument/2006/relationships/image" Target="../media/image7.emf"/></Relationships>
</file>

<file path=ppt/slides/_rels/slide3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33.jpeg"/><Relationship Id="rId4" Type="http://schemas.openxmlformats.org/officeDocument/2006/relationships/image" Target="../media/image2.emf"/><Relationship Id="rId9" Type="http://schemas.openxmlformats.org/officeDocument/2006/relationships/image" Target="../media/image7.emf"/></Relationships>
</file>

<file path=ppt/slides/_rels/slide3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34.jpeg"/><Relationship Id="rId4" Type="http://schemas.openxmlformats.org/officeDocument/2006/relationships/image" Target="../media/image2.emf"/><Relationship Id="rId9" Type="http://schemas.openxmlformats.org/officeDocument/2006/relationships/image" Target="../media/image7.emf"/></Relationships>
</file>

<file path=ppt/slides/_rels/slide3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7.emf"/></Relationships>
</file>

<file path=ppt/slides/_rels/slide3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35.jpeg"/><Relationship Id="rId4" Type="http://schemas.openxmlformats.org/officeDocument/2006/relationships/image" Target="../media/image2.emf"/><Relationship Id="rId9" Type="http://schemas.openxmlformats.org/officeDocument/2006/relationships/image" Target="../media/image7.emf"/></Relationships>
</file>

<file path=ppt/slides/_rels/slide3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35.jpeg"/><Relationship Id="rId4" Type="http://schemas.openxmlformats.org/officeDocument/2006/relationships/image" Target="../media/image2.emf"/><Relationship Id="rId9" Type="http://schemas.openxmlformats.org/officeDocument/2006/relationships/image" Target="../media/image7.emf"/></Relationships>
</file>

<file path=ppt/slides/_rels/slide3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36.png"/><Relationship Id="rId4" Type="http://schemas.openxmlformats.org/officeDocument/2006/relationships/image" Target="../media/image2.emf"/><Relationship Id="rId9" Type="http://schemas.openxmlformats.org/officeDocument/2006/relationships/image" Target="../media/image7.emf"/></Relationships>
</file>

<file path=ppt/slides/_rels/slide3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37.jpeg"/><Relationship Id="rId4" Type="http://schemas.openxmlformats.org/officeDocument/2006/relationships/image" Target="../media/image2.emf"/><Relationship Id="rId9" Type="http://schemas.openxmlformats.org/officeDocument/2006/relationships/image" Target="../media/image7.emf"/></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2.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7.emf"/></Relationships>
</file>

<file path=ppt/slides/_rels/slide4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38.jpeg"/><Relationship Id="rId4" Type="http://schemas.openxmlformats.org/officeDocument/2006/relationships/image" Target="../media/image2.emf"/><Relationship Id="rId9" Type="http://schemas.openxmlformats.org/officeDocument/2006/relationships/image" Target="../media/image7.emf"/></Relationships>
</file>

<file path=ppt/slides/_rels/slide4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39.png"/><Relationship Id="rId4" Type="http://schemas.openxmlformats.org/officeDocument/2006/relationships/image" Target="../media/image2.emf"/><Relationship Id="rId9" Type="http://schemas.openxmlformats.org/officeDocument/2006/relationships/image" Target="../media/image7.emf"/></Relationships>
</file>

<file path=ppt/slides/_rels/slide4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9.emf"/><Relationship Id="rId5" Type="http://schemas.openxmlformats.org/officeDocument/2006/relationships/image" Target="../media/image4.emf"/><Relationship Id="rId10" Type="http://schemas.openxmlformats.org/officeDocument/2006/relationships/hyperlink" Target="mailto:david@hgf.org" TargetMode="External"/><Relationship Id="rId4" Type="http://schemas.openxmlformats.org/officeDocument/2006/relationships/image" Target="../media/image3.emf"/><Relationship Id="rId9" Type="http://schemas.openxmlformats.org/officeDocument/2006/relationships/image" Target="../media/image8.emf"/></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7.emf"/></Relationships>
</file>

<file path=ppt/slides/_rels/slide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hyperlink" Target="http://lawrenceyong.files.wordpress.com/2008/06/hourglass.jpg" TargetMode="External"/><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7.emf"/></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4.jpeg"/><Relationship Id="rId5" Type="http://schemas.openxmlformats.org/officeDocument/2006/relationships/image" Target="../media/image3.emf"/><Relationship Id="rId10" Type="http://schemas.openxmlformats.org/officeDocument/2006/relationships/hyperlink" Target="http://images.google.com/imgres?imgurl=http://blogs.chron.com/cougars/card%20copy.jpg&amp;imgrefurl=http://blogs.chron.com/cougars/2007/10/midway_point_report_card.html&amp;usg=__UpDB-rqdL-ZZExYJVvk7dN-vk0c=&amp;h=594&amp;w=720&amp;sz=173&amp;hl=en&amp;start=65&amp;um=1&amp;tbnid=y-zEVYtCZ3fijM:&amp;tbnh=115&amp;tbnw=140&amp;prev=/images?q=report+card&amp;ndsp=20&amp;hl=en&amp;rlz=1T4ADBF_enUS341&amp;sa=N&amp;start=60&amp;um=1" TargetMode="External"/><Relationship Id="rId4" Type="http://schemas.openxmlformats.org/officeDocument/2006/relationships/image" Target="../media/image2.emf"/><Relationship Id="rId9" Type="http://schemas.openxmlformats.org/officeDocument/2006/relationships/image" Target="../media/image7.emf"/></Relationships>
</file>

<file path=ppt/slides/_rels/slide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7.emf"/></Relationships>
</file>

<file path=ppt/slides/_rels/slide9.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15413"/>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p:cNvPicPr>
          <p:nvPr/>
        </p:nvPicPr>
        <p:blipFill>
          <a:blip r:embed="rId5"/>
          <a:stretch>
            <a:fillRect/>
          </a:stretch>
        </p:blipFill>
        <p:spPr>
          <a:xfrm>
            <a:off x="3726381" y="6511386"/>
            <a:ext cx="1895411" cy="36576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pic>
        <p:nvPicPr>
          <p:cNvPr id="25" name="Picture 24"/>
          <p:cNvPicPr>
            <a:picLocks noChangeAspect="1"/>
          </p:cNvPicPr>
          <p:nvPr/>
        </p:nvPicPr>
        <p:blipFill>
          <a:blip r:embed="rId9"/>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1752600" y="2895600"/>
            <a:ext cx="5945508" cy="3185628"/>
          </a:xfrm>
        </p:spPr>
        <p:txBody>
          <a:bodyPr>
            <a:noAutofit/>
          </a:bodyPr>
          <a:lstStyle/>
          <a:p>
            <a:pPr>
              <a:lnSpc>
                <a:spcPct val="130000"/>
              </a:lnSpc>
            </a:pPr>
            <a:r>
              <a:rPr lang="en-US" sz="3000" b="1" dirty="0" smtClean="0">
                <a:solidFill>
                  <a:schemeClr val="tx1"/>
                </a:solidFill>
                <a:latin typeface="Helvetica 65 Medium"/>
              </a:rPr>
              <a:t>David </a:t>
            </a:r>
            <a:r>
              <a:rPr lang="en-US" sz="3000" b="1" dirty="0" err="1">
                <a:solidFill>
                  <a:schemeClr val="tx1"/>
                </a:solidFill>
                <a:latin typeface="Helvetica 65 Medium"/>
              </a:rPr>
              <a:t>Sharken</a:t>
            </a:r>
            <a:endParaRPr lang="en-US" sz="3000" b="1" dirty="0">
              <a:solidFill>
                <a:schemeClr val="tx1"/>
              </a:solidFill>
              <a:latin typeface="Helvetica 65 Medium"/>
            </a:endParaRPr>
          </a:p>
          <a:p>
            <a:pPr>
              <a:lnSpc>
                <a:spcPct val="130000"/>
              </a:lnSpc>
            </a:pPr>
            <a:r>
              <a:rPr lang="en-US" sz="2700" b="1" dirty="0">
                <a:solidFill>
                  <a:schemeClr val="tx1"/>
                </a:solidFill>
                <a:latin typeface="Helvetica 65 Medium"/>
              </a:rPr>
              <a:t>Mentor &amp; Legacy Program </a:t>
            </a:r>
            <a:r>
              <a:rPr lang="en-US" sz="2700" b="1" dirty="0" smtClean="0">
                <a:solidFill>
                  <a:schemeClr val="tx1"/>
                </a:solidFill>
                <a:latin typeface="Helvetica 65 Medium"/>
              </a:rPr>
              <a:t>Director</a:t>
            </a:r>
          </a:p>
          <a:p>
            <a:pPr>
              <a:lnSpc>
                <a:spcPct val="130000"/>
              </a:lnSpc>
            </a:pPr>
            <a:r>
              <a:rPr lang="en-US" sz="3000" b="1" dirty="0" err="1" smtClean="0">
                <a:solidFill>
                  <a:schemeClr val="tx1"/>
                </a:solidFill>
                <a:latin typeface="Helvetica 65 Medium"/>
              </a:rPr>
              <a:t>JCamp</a:t>
            </a:r>
            <a:r>
              <a:rPr lang="en-US" sz="3000" b="1" dirty="0" smtClean="0">
                <a:solidFill>
                  <a:schemeClr val="tx1"/>
                </a:solidFill>
                <a:latin typeface="Helvetica 65 Medium"/>
              </a:rPr>
              <a:t> 180</a:t>
            </a:r>
            <a:endParaRPr lang="en-US" sz="3000" b="1" dirty="0">
              <a:solidFill>
                <a:schemeClr val="tx1"/>
              </a:solidFill>
              <a:latin typeface="Helvetica 65 Medium"/>
            </a:endParaRPr>
          </a:p>
          <a:p>
            <a:pPr>
              <a:lnSpc>
                <a:spcPct val="130000"/>
              </a:lnSpc>
            </a:pPr>
            <a:r>
              <a:rPr lang="en-US" sz="3000" dirty="0" smtClean="0">
                <a:solidFill>
                  <a:schemeClr val="tx1"/>
                </a:solidFill>
                <a:latin typeface="Helvetica 65 Medium"/>
                <a:hlinkClick r:id="rId10"/>
              </a:rPr>
              <a:t>david@hgf.org</a:t>
            </a:r>
            <a:endParaRPr lang="en-US" sz="3000" dirty="0">
              <a:solidFill>
                <a:schemeClr val="tx1"/>
              </a:solidFill>
              <a:latin typeface="Helvetica 65 Medium"/>
            </a:endParaRPr>
          </a:p>
        </p:txBody>
      </p:sp>
      <p:pic>
        <p:nvPicPr>
          <p:cNvPr id="2" name="Picture 1"/>
          <p:cNvPicPr>
            <a:picLocks noChangeAspect="1"/>
          </p:cNvPicPr>
          <p:nvPr/>
        </p:nvPicPr>
        <p:blipFill>
          <a:blip r:embed="rId11"/>
          <a:stretch>
            <a:fillRect/>
          </a:stretch>
        </p:blipFill>
        <p:spPr>
          <a:xfrm>
            <a:off x="0" y="1272788"/>
            <a:ext cx="6019800" cy="1055055"/>
          </a:xfrm>
          <a:prstGeom prst="rect">
            <a:avLst/>
          </a:prstGeom>
        </p:spPr>
      </p:pic>
      <p:sp>
        <p:nvSpPr>
          <p:cNvPr id="31" name="Subtitle 2"/>
          <p:cNvSpPr txBox="1">
            <a:spLocks/>
          </p:cNvSpPr>
          <p:nvPr/>
        </p:nvSpPr>
        <p:spPr>
          <a:xfrm>
            <a:off x="228600" y="1369869"/>
            <a:ext cx="5791200" cy="957974"/>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800" b="1" spc="300" dirty="0" smtClean="0">
                <a:solidFill>
                  <a:schemeClr val="bg2"/>
                </a:solidFill>
                <a:latin typeface="Gill Sans MT"/>
                <a:cs typeface="Gill Sans MT"/>
              </a:rPr>
              <a:t>Camp Legacy Program</a:t>
            </a:r>
            <a:endParaRPr lang="en-US" sz="1400" spc="300" dirty="0">
              <a:solidFill>
                <a:schemeClr val="bg2"/>
              </a:solidFill>
              <a:latin typeface="Arial"/>
              <a:cs typeface="Arial"/>
            </a:endParaRPr>
          </a:p>
        </p:txBody>
      </p:sp>
      <p:pic>
        <p:nvPicPr>
          <p:cNvPr id="1026" name="Picture 2" descr="M:\Logos\JCamp 180\JCAMP180_program_of_HGF_no_backgroun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54757" y="467241"/>
            <a:ext cx="2677817" cy="112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757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1066801"/>
            <a:ext cx="8839200" cy="5014428"/>
          </a:xfrm>
        </p:spPr>
        <p:txBody>
          <a:bodyPr>
            <a:noAutofit/>
          </a:bodyPr>
          <a:lstStyle/>
          <a:p>
            <a:pPr marL="457200" indent="-457200" algn="l">
              <a:buClr>
                <a:srgbClr val="4E743D"/>
              </a:buClr>
              <a:buFont typeface="Arial" pitchFamily="34" charset="0"/>
              <a:buChar char="•"/>
              <a:tabLst>
                <a:tab pos="3084513" algn="l"/>
              </a:tabLst>
              <a:defRPr/>
            </a:pPr>
            <a:r>
              <a:rPr lang="en-US" dirty="0" smtClean="0">
                <a:solidFill>
                  <a:schemeClr val="tx1"/>
                </a:solidFill>
                <a:latin typeface="Helvetica 65 Medium"/>
              </a:rPr>
              <a:t>The Case Statement</a:t>
            </a:r>
          </a:p>
          <a:p>
            <a:pPr marL="914400" lvl="1" indent="-457200" algn="l">
              <a:buClr>
                <a:srgbClr val="4E743D"/>
              </a:buClr>
              <a:buFont typeface="Courier New" pitchFamily="49" charset="0"/>
              <a:buChar char="o"/>
              <a:tabLst>
                <a:tab pos="3084513" algn="l"/>
              </a:tabLst>
              <a:defRPr/>
            </a:pPr>
            <a:r>
              <a:rPr lang="en-US" dirty="0" smtClean="0">
                <a:solidFill>
                  <a:schemeClr val="tx1"/>
                </a:solidFill>
                <a:latin typeface="Helvetica 65 Medium"/>
              </a:rPr>
              <a:t>Why should anyone want to leave a bequest or other planned gift?</a:t>
            </a:r>
          </a:p>
          <a:p>
            <a:pPr marL="914400" lvl="1" indent="-457200" algn="l">
              <a:buClr>
                <a:srgbClr val="4E743D"/>
              </a:buClr>
              <a:buFont typeface="Courier New" pitchFamily="49" charset="0"/>
              <a:buChar char="o"/>
              <a:tabLst>
                <a:tab pos="3084513" algn="l"/>
              </a:tabLst>
              <a:defRPr/>
            </a:pPr>
            <a:r>
              <a:rPr lang="en-US" dirty="0" smtClean="0">
                <a:solidFill>
                  <a:schemeClr val="tx1"/>
                </a:solidFill>
                <a:latin typeface="Helvetica 65 Medium"/>
              </a:rPr>
              <a:t>What are the values your camp stands for?</a:t>
            </a:r>
          </a:p>
          <a:p>
            <a:pPr marL="914400" lvl="1" indent="-457200" algn="l">
              <a:buClr>
                <a:srgbClr val="4E743D"/>
              </a:buClr>
              <a:buFont typeface="Courier New" pitchFamily="49" charset="0"/>
              <a:buChar char="o"/>
              <a:tabLst>
                <a:tab pos="3084513" algn="l"/>
              </a:tabLst>
              <a:defRPr/>
            </a:pPr>
            <a:r>
              <a:rPr lang="en-US" dirty="0" smtClean="0">
                <a:solidFill>
                  <a:schemeClr val="tx1"/>
                </a:solidFill>
                <a:latin typeface="Helvetica 65 Medium"/>
              </a:rPr>
              <a:t>What is the value of your camp to the community?</a:t>
            </a:r>
          </a:p>
          <a:p>
            <a:pPr marL="914400" lvl="1" indent="-457200" algn="l">
              <a:buClr>
                <a:srgbClr val="4E743D"/>
              </a:buClr>
              <a:buFont typeface="Courier New" pitchFamily="49" charset="0"/>
              <a:buChar char="o"/>
              <a:tabLst>
                <a:tab pos="3084513" algn="l"/>
              </a:tabLst>
              <a:defRPr/>
            </a:pPr>
            <a:r>
              <a:rPr lang="en-US" dirty="0" smtClean="0">
                <a:solidFill>
                  <a:schemeClr val="tx1"/>
                </a:solidFill>
                <a:latin typeface="Helvetica 65 Medium"/>
              </a:rPr>
              <a:t>What is the impact of planned giving / endowment building on your camp?</a:t>
            </a:r>
          </a:p>
          <a:p>
            <a:pPr marL="914400" lvl="1" indent="-457200" algn="l">
              <a:buClr>
                <a:srgbClr val="4E743D"/>
              </a:buClr>
              <a:buFont typeface="Courier New" pitchFamily="49" charset="0"/>
              <a:buChar char="o"/>
              <a:tabLst>
                <a:tab pos="3084513" algn="l"/>
              </a:tabLst>
              <a:defRPr/>
            </a:pPr>
            <a:r>
              <a:rPr lang="en-US" dirty="0" smtClean="0">
                <a:solidFill>
                  <a:schemeClr val="tx1"/>
                </a:solidFill>
                <a:latin typeface="Helvetica 65 Medium"/>
              </a:rPr>
              <a:t>What are the top 3 benefits of planned giving for camp?</a:t>
            </a:r>
          </a:p>
        </p:txBody>
      </p:sp>
      <p:pic>
        <p:nvPicPr>
          <p:cNvPr id="2" name="Picture 1"/>
          <p:cNvPicPr>
            <a:picLocks noChangeAspect="1"/>
          </p:cNvPicPr>
          <p:nvPr/>
        </p:nvPicPr>
        <p:blipFill>
          <a:blip r:embed="rId10"/>
          <a:stretch>
            <a:fillRect/>
          </a:stretch>
        </p:blipFill>
        <p:spPr>
          <a:xfrm>
            <a:off x="919378" y="24518"/>
            <a:ext cx="7416515" cy="889882"/>
          </a:xfrm>
          <a:prstGeom prst="rect">
            <a:avLst/>
          </a:prstGeom>
        </p:spPr>
      </p:pic>
      <p:sp>
        <p:nvSpPr>
          <p:cNvPr id="31" name="Subtitle 2"/>
          <p:cNvSpPr txBox="1">
            <a:spLocks/>
          </p:cNvSpPr>
          <p:nvPr/>
        </p:nvSpPr>
        <p:spPr>
          <a:xfrm>
            <a:off x="919378" y="27265"/>
            <a:ext cx="7416515" cy="119193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Camp’s Legacy Plan</a:t>
            </a:r>
            <a:endParaRPr lang="en-US" sz="1400" spc="300" dirty="0">
              <a:solidFill>
                <a:schemeClr val="bg2"/>
              </a:solidFill>
              <a:latin typeface="Arial"/>
              <a:cs typeface="Arial"/>
            </a:endParaRPr>
          </a:p>
        </p:txBody>
      </p:sp>
    </p:spTree>
    <p:extLst>
      <p:ext uri="{BB962C8B-B14F-4D97-AF65-F5344CB8AC3E}">
        <p14:creationId xmlns:p14="http://schemas.microsoft.com/office/powerpoint/2010/main" val="1247744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304800" y="1295401"/>
            <a:ext cx="8610600" cy="4785828"/>
          </a:xfrm>
        </p:spPr>
        <p:txBody>
          <a:bodyPr>
            <a:noAutofit/>
          </a:bodyPr>
          <a:lstStyle/>
          <a:p>
            <a:pPr marL="457200" indent="-457200" algn="l">
              <a:buClr>
                <a:srgbClr val="4E743D"/>
              </a:buClr>
              <a:buFont typeface="Arial" pitchFamily="34" charset="0"/>
              <a:buChar char="•"/>
              <a:tabLst>
                <a:tab pos="3084513" algn="l"/>
              </a:tabLst>
              <a:defRPr/>
            </a:pPr>
            <a:r>
              <a:rPr lang="en-US" dirty="0" smtClean="0">
                <a:solidFill>
                  <a:schemeClr val="tx1"/>
                </a:solidFill>
                <a:latin typeface="Helvetica 65 Medium"/>
              </a:rPr>
              <a:t>Identify Groups</a:t>
            </a:r>
          </a:p>
          <a:p>
            <a:pPr algn="l">
              <a:buClr>
                <a:srgbClr val="4E743D"/>
              </a:buClr>
              <a:tabLst>
                <a:tab pos="3084513" algn="l"/>
              </a:tabLst>
              <a:defRPr/>
            </a:pPr>
            <a:endParaRPr lang="en-US" sz="600" dirty="0" smtClean="0">
              <a:solidFill>
                <a:schemeClr val="tx1"/>
              </a:solidFill>
              <a:latin typeface="Helvetica 65 Medium"/>
            </a:endParaRP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Closest &amp; most loyal donors/families</a:t>
            </a: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Consistent givers over ten or more years</a:t>
            </a: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Past presidents &amp; board members</a:t>
            </a: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Staff</a:t>
            </a: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Volunteers</a:t>
            </a: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Seniors</a:t>
            </a:r>
            <a:endParaRPr lang="en-US" sz="3200" dirty="0">
              <a:solidFill>
                <a:schemeClr val="tx1"/>
              </a:solidFill>
              <a:latin typeface="Helvetica 65 Medium"/>
            </a:endParaRP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Alumni</a:t>
            </a:r>
          </a:p>
        </p:txBody>
      </p:sp>
      <p:pic>
        <p:nvPicPr>
          <p:cNvPr id="2" name="Picture 1"/>
          <p:cNvPicPr>
            <a:picLocks noChangeAspect="1"/>
          </p:cNvPicPr>
          <p:nvPr/>
        </p:nvPicPr>
        <p:blipFill>
          <a:blip r:embed="rId10"/>
          <a:stretch>
            <a:fillRect/>
          </a:stretch>
        </p:blipFill>
        <p:spPr>
          <a:xfrm>
            <a:off x="919378" y="24518"/>
            <a:ext cx="7416515" cy="1042282"/>
          </a:xfrm>
          <a:prstGeom prst="rect">
            <a:avLst/>
          </a:prstGeom>
        </p:spPr>
      </p:pic>
      <p:sp>
        <p:nvSpPr>
          <p:cNvPr id="31" name="Subtitle 2"/>
          <p:cNvSpPr txBox="1">
            <a:spLocks/>
          </p:cNvSpPr>
          <p:nvPr/>
        </p:nvSpPr>
        <p:spPr>
          <a:xfrm>
            <a:off x="919378" y="27264"/>
            <a:ext cx="7416515" cy="172533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Camp’s Legacy Plan</a:t>
            </a:r>
          </a:p>
          <a:p>
            <a:r>
              <a:rPr lang="en-US" sz="2000" b="1" spc="300" dirty="0" smtClean="0">
                <a:solidFill>
                  <a:schemeClr val="bg2"/>
                </a:solidFill>
                <a:latin typeface="Gill Sans MT"/>
                <a:cs typeface="Arial"/>
              </a:rPr>
              <a:t>(continued)</a:t>
            </a:r>
            <a:endParaRPr lang="en-US" sz="2000" spc="300" dirty="0">
              <a:solidFill>
                <a:schemeClr val="bg2"/>
              </a:solidFill>
              <a:latin typeface="Arial"/>
              <a:cs typeface="Arial"/>
            </a:endParaRPr>
          </a:p>
        </p:txBody>
      </p:sp>
      <p:pic>
        <p:nvPicPr>
          <p:cNvPr id="16" name="Picture 2" descr="http://www.gailperry.com/wp-content/uploads/2012/02/girl-looking-ahead-in-binoculars.jpg"/>
          <p:cNvPicPr>
            <a:picLocks noChangeAspect="1" noChangeArrowheads="1"/>
          </p:cNvPicPr>
          <p:nvPr/>
        </p:nvPicPr>
        <p:blipFill rotWithShape="1">
          <a:blip r:embed="rId11">
            <a:extLst>
              <a:ext uri="{28A0092B-C50C-407E-A947-70E740481C1C}">
                <a14:useLocalDpi xmlns:a14="http://schemas.microsoft.com/office/drawing/2010/main" val="0"/>
              </a:ext>
            </a:extLst>
          </a:blip>
          <a:srcRect t="7032"/>
          <a:stretch/>
        </p:blipFill>
        <p:spPr bwMode="auto">
          <a:xfrm>
            <a:off x="7010400" y="3718197"/>
            <a:ext cx="2009240" cy="279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126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1219201"/>
            <a:ext cx="8839200" cy="3733799"/>
          </a:xfrm>
        </p:spPr>
        <p:txBody>
          <a:bodyPr>
            <a:noAutofit/>
          </a:bodyPr>
          <a:lstStyle/>
          <a:p>
            <a:pPr marL="457200" indent="-457200" algn="l">
              <a:buClr>
                <a:srgbClr val="4E743D"/>
              </a:buClr>
              <a:buFont typeface="Arial" pitchFamily="34" charset="0"/>
              <a:buChar char="•"/>
              <a:tabLst>
                <a:tab pos="3084513" algn="l"/>
              </a:tabLst>
              <a:defRPr/>
            </a:pPr>
            <a:r>
              <a:rPr lang="en-US" dirty="0" smtClean="0">
                <a:solidFill>
                  <a:schemeClr val="tx1"/>
                </a:solidFill>
                <a:latin typeface="Helvetica 65 Medium"/>
              </a:rPr>
              <a:t>Marketing Plan</a:t>
            </a:r>
          </a:p>
          <a:p>
            <a:pPr algn="l">
              <a:buClr>
                <a:srgbClr val="4E743D"/>
              </a:buClr>
              <a:tabLst>
                <a:tab pos="3084513" algn="l"/>
              </a:tabLst>
              <a:defRPr/>
            </a:pPr>
            <a:endParaRPr lang="en-US" sz="1000" dirty="0" smtClean="0">
              <a:solidFill>
                <a:schemeClr val="tx1"/>
              </a:solidFill>
              <a:latin typeface="Helvetica 65 Medium"/>
            </a:endParaRP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a:t>
            </a:r>
            <a:r>
              <a:rPr lang="en-US" sz="3200" dirty="0">
                <a:solidFill>
                  <a:schemeClr val="tx1"/>
                </a:solidFill>
                <a:latin typeface="Helvetica 65 Medium"/>
              </a:rPr>
              <a:t>I</a:t>
            </a:r>
            <a:r>
              <a:rPr lang="en-US" sz="3200" dirty="0" smtClean="0">
                <a:solidFill>
                  <a:schemeClr val="tx1"/>
                </a:solidFill>
                <a:latin typeface="Helvetica 65 Medium"/>
              </a:rPr>
              <a:t>n-reach” not “out-reach”</a:t>
            </a: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Identify target markets</a:t>
            </a: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Identify best communications vehicles</a:t>
            </a: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Communicate through multiple channels</a:t>
            </a:r>
            <a:r>
              <a:rPr lang="en-US" sz="3200" dirty="0">
                <a:solidFill>
                  <a:schemeClr val="tx1"/>
                </a:solidFill>
                <a:latin typeface="Helvetica 65 Medium"/>
              </a:rPr>
              <a:t> </a:t>
            </a:r>
            <a:r>
              <a:rPr lang="en-US" sz="3200" dirty="0" smtClean="0">
                <a:solidFill>
                  <a:schemeClr val="tx1"/>
                </a:solidFill>
                <a:latin typeface="Helvetica 65 Medium"/>
              </a:rPr>
              <a:t>(online, print, at camp)</a:t>
            </a:r>
          </a:p>
        </p:txBody>
      </p:sp>
      <p:pic>
        <p:nvPicPr>
          <p:cNvPr id="2" name="Picture 1"/>
          <p:cNvPicPr>
            <a:picLocks noChangeAspect="1"/>
          </p:cNvPicPr>
          <p:nvPr/>
        </p:nvPicPr>
        <p:blipFill>
          <a:blip r:embed="rId10"/>
          <a:stretch>
            <a:fillRect/>
          </a:stretch>
        </p:blipFill>
        <p:spPr>
          <a:xfrm>
            <a:off x="919378" y="24518"/>
            <a:ext cx="7416515" cy="1042282"/>
          </a:xfrm>
          <a:prstGeom prst="rect">
            <a:avLst/>
          </a:prstGeom>
        </p:spPr>
      </p:pic>
      <p:sp>
        <p:nvSpPr>
          <p:cNvPr id="31" name="Subtitle 2"/>
          <p:cNvSpPr txBox="1">
            <a:spLocks/>
          </p:cNvSpPr>
          <p:nvPr/>
        </p:nvSpPr>
        <p:spPr>
          <a:xfrm>
            <a:off x="919378" y="27264"/>
            <a:ext cx="7416515" cy="172533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Camp’s Legacy Plan</a:t>
            </a:r>
          </a:p>
          <a:p>
            <a:r>
              <a:rPr lang="en-US" sz="2000" b="1" spc="300" dirty="0" smtClean="0">
                <a:solidFill>
                  <a:schemeClr val="bg2"/>
                </a:solidFill>
                <a:latin typeface="Gill Sans MT"/>
                <a:cs typeface="Arial"/>
              </a:rPr>
              <a:t>(continued)</a:t>
            </a:r>
            <a:endParaRPr lang="en-US" sz="2000" spc="300" dirty="0">
              <a:solidFill>
                <a:schemeClr val="bg2"/>
              </a:solidFill>
              <a:latin typeface="Arial"/>
              <a:cs typeface="Arial"/>
            </a:endParaRPr>
          </a:p>
        </p:txBody>
      </p:sp>
      <p:pic>
        <p:nvPicPr>
          <p:cNvPr id="16" name="Picture 2" descr="M:\Photos &amp; Graphics\Stock Photos &amp; Art\Parents-Grandparents-Families\32446039.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17817" y="4343400"/>
            <a:ext cx="3364031"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435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1447801"/>
            <a:ext cx="8839200" cy="4633428"/>
          </a:xfrm>
        </p:spPr>
        <p:txBody>
          <a:bodyPr>
            <a:noAutofit/>
          </a:bodyPr>
          <a:lstStyle/>
          <a:p>
            <a:pPr marL="457200" indent="-457200" algn="l">
              <a:buClr>
                <a:srgbClr val="4E743D"/>
              </a:buClr>
              <a:buFont typeface="Arial" pitchFamily="34" charset="0"/>
              <a:buChar char="•"/>
              <a:tabLst>
                <a:tab pos="3084513" algn="l"/>
              </a:tabLst>
              <a:defRPr/>
            </a:pPr>
            <a:r>
              <a:rPr lang="en-US" dirty="0" smtClean="0">
                <a:solidFill>
                  <a:schemeClr val="tx1"/>
                </a:solidFill>
                <a:latin typeface="Helvetica 65 Medium"/>
              </a:rPr>
              <a:t>Implementing the Plan with Personal Contacts &amp; Conversations</a:t>
            </a:r>
          </a:p>
          <a:p>
            <a:pPr algn="l">
              <a:buClr>
                <a:srgbClr val="4E743D"/>
              </a:buClr>
              <a:tabLst>
                <a:tab pos="3084513" algn="l"/>
              </a:tabLst>
              <a:defRPr/>
            </a:pPr>
            <a:endParaRPr lang="en-US" sz="1000" dirty="0" smtClean="0">
              <a:solidFill>
                <a:schemeClr val="tx1"/>
              </a:solidFill>
              <a:latin typeface="Helvetica 65 Medium"/>
            </a:endParaRP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Family histories &amp; values</a:t>
            </a: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Preparing for personal meetings</a:t>
            </a: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Personalized mailings</a:t>
            </a: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The Jewish conversation</a:t>
            </a:r>
          </a:p>
        </p:txBody>
      </p:sp>
      <p:pic>
        <p:nvPicPr>
          <p:cNvPr id="2" name="Picture 1"/>
          <p:cNvPicPr>
            <a:picLocks noChangeAspect="1"/>
          </p:cNvPicPr>
          <p:nvPr/>
        </p:nvPicPr>
        <p:blipFill>
          <a:blip r:embed="rId10"/>
          <a:stretch>
            <a:fillRect/>
          </a:stretch>
        </p:blipFill>
        <p:spPr>
          <a:xfrm>
            <a:off x="919378" y="24518"/>
            <a:ext cx="7416515" cy="1042282"/>
          </a:xfrm>
          <a:prstGeom prst="rect">
            <a:avLst/>
          </a:prstGeom>
        </p:spPr>
      </p:pic>
      <p:sp>
        <p:nvSpPr>
          <p:cNvPr id="31" name="Subtitle 2"/>
          <p:cNvSpPr txBox="1">
            <a:spLocks/>
          </p:cNvSpPr>
          <p:nvPr/>
        </p:nvSpPr>
        <p:spPr>
          <a:xfrm>
            <a:off x="919378" y="27264"/>
            <a:ext cx="7416515" cy="172533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Camp’s Legacy Plan</a:t>
            </a:r>
          </a:p>
          <a:p>
            <a:r>
              <a:rPr lang="en-US" sz="2000" b="1" spc="300" dirty="0" smtClean="0">
                <a:solidFill>
                  <a:schemeClr val="bg2"/>
                </a:solidFill>
                <a:latin typeface="Gill Sans MT"/>
                <a:cs typeface="Arial"/>
              </a:rPr>
              <a:t>(continued)</a:t>
            </a:r>
            <a:endParaRPr lang="en-US" sz="2000" spc="300" dirty="0">
              <a:solidFill>
                <a:schemeClr val="bg2"/>
              </a:solidFill>
              <a:latin typeface="Arial"/>
              <a:cs typeface="Arial"/>
            </a:endParaRPr>
          </a:p>
        </p:txBody>
      </p:sp>
      <p:pic>
        <p:nvPicPr>
          <p:cNvPr id="16" name="Picture 2" descr="http://www.empowernetwork.com/ronrichmond/files/2012/01/Fotolia_why-1024x91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77358" y="4267200"/>
            <a:ext cx="2318703" cy="207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776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1371601"/>
            <a:ext cx="8839200" cy="4709628"/>
          </a:xfrm>
        </p:spPr>
        <p:txBody>
          <a:bodyPr>
            <a:noAutofit/>
          </a:bodyPr>
          <a:lstStyle/>
          <a:p>
            <a:pPr marL="457200" indent="-457200" algn="l">
              <a:lnSpc>
                <a:spcPct val="150000"/>
              </a:lnSpc>
              <a:buClr>
                <a:srgbClr val="4E743D"/>
              </a:buClr>
              <a:buFont typeface="Arial" pitchFamily="34" charset="0"/>
              <a:buChar char="•"/>
              <a:tabLst>
                <a:tab pos="3084513" algn="l"/>
              </a:tabLst>
              <a:defRPr/>
            </a:pPr>
            <a:r>
              <a:rPr lang="en-US" dirty="0" smtClean="0">
                <a:solidFill>
                  <a:schemeClr val="tx1"/>
                </a:solidFill>
                <a:latin typeface="Helvetica 65 Medium"/>
              </a:rPr>
              <a:t>Management Plan</a:t>
            </a:r>
            <a:endParaRPr lang="en-US" sz="1000" dirty="0" smtClean="0">
              <a:solidFill>
                <a:schemeClr val="tx1"/>
              </a:solidFill>
              <a:latin typeface="Helvetica 65 Medium"/>
            </a:endParaRPr>
          </a:p>
          <a:p>
            <a:pPr marL="914400" lvl="1" indent="-457200" algn="l">
              <a:lnSpc>
                <a:spcPct val="150000"/>
              </a:lnSpc>
              <a:buClr>
                <a:srgbClr val="4E743D"/>
              </a:buClr>
              <a:buFont typeface="Courier New" pitchFamily="49" charset="0"/>
              <a:buChar char="o"/>
              <a:tabLst>
                <a:tab pos="3084513" algn="l"/>
              </a:tabLst>
              <a:defRPr/>
            </a:pPr>
            <a:r>
              <a:rPr lang="en-US" sz="3200" dirty="0" smtClean="0">
                <a:solidFill>
                  <a:schemeClr val="tx1"/>
                </a:solidFill>
                <a:latin typeface="Helvetica 65 Medium"/>
              </a:rPr>
              <a:t>Who is responsible for the plan?</a:t>
            </a:r>
          </a:p>
          <a:p>
            <a:pPr marL="914400" lvl="1" indent="-457200" algn="l">
              <a:lnSpc>
                <a:spcPct val="150000"/>
              </a:lnSpc>
              <a:buClr>
                <a:srgbClr val="4E743D"/>
              </a:buClr>
              <a:buFont typeface="Courier New" pitchFamily="49" charset="0"/>
              <a:buChar char="o"/>
              <a:tabLst>
                <a:tab pos="3084513" algn="l"/>
              </a:tabLst>
              <a:defRPr/>
            </a:pPr>
            <a:r>
              <a:rPr lang="en-US" sz="3200" dirty="0" smtClean="0">
                <a:solidFill>
                  <a:schemeClr val="tx1"/>
                </a:solidFill>
                <a:latin typeface="Helvetica 65 Medium"/>
              </a:rPr>
              <a:t>To whom do they report?</a:t>
            </a:r>
          </a:p>
          <a:p>
            <a:pPr marL="914400" lvl="1" indent="-457200" algn="l">
              <a:lnSpc>
                <a:spcPct val="150000"/>
              </a:lnSpc>
              <a:buClr>
                <a:srgbClr val="4E743D"/>
              </a:buClr>
              <a:buFont typeface="Courier New" pitchFamily="49" charset="0"/>
              <a:buChar char="o"/>
              <a:tabLst>
                <a:tab pos="3084513" algn="l"/>
              </a:tabLst>
              <a:defRPr/>
            </a:pPr>
            <a:r>
              <a:rPr lang="en-US" sz="3200" dirty="0" smtClean="0">
                <a:solidFill>
                  <a:schemeClr val="tx1"/>
                </a:solidFill>
                <a:latin typeface="Helvetica 65 Medium"/>
              </a:rPr>
              <a:t>How are you going to measure success?</a:t>
            </a:r>
          </a:p>
          <a:p>
            <a:pPr marL="914400" lvl="1" indent="-457200" algn="l">
              <a:lnSpc>
                <a:spcPct val="150000"/>
              </a:lnSpc>
              <a:buClr>
                <a:srgbClr val="4E743D"/>
              </a:buClr>
              <a:buFont typeface="Courier New" pitchFamily="49" charset="0"/>
              <a:buChar char="o"/>
              <a:tabLst>
                <a:tab pos="3084513" algn="l"/>
              </a:tabLst>
              <a:defRPr/>
            </a:pPr>
            <a:r>
              <a:rPr lang="en-US" sz="3200" dirty="0" smtClean="0">
                <a:solidFill>
                  <a:schemeClr val="tx1"/>
                </a:solidFill>
                <a:latin typeface="Helvetica 65 Medium"/>
              </a:rPr>
              <a:t>Who will track gifts, document, &amp; record?</a:t>
            </a:r>
          </a:p>
        </p:txBody>
      </p:sp>
      <p:pic>
        <p:nvPicPr>
          <p:cNvPr id="2" name="Picture 1"/>
          <p:cNvPicPr>
            <a:picLocks noChangeAspect="1"/>
          </p:cNvPicPr>
          <p:nvPr/>
        </p:nvPicPr>
        <p:blipFill>
          <a:blip r:embed="rId10"/>
          <a:stretch>
            <a:fillRect/>
          </a:stretch>
        </p:blipFill>
        <p:spPr>
          <a:xfrm>
            <a:off x="919378" y="24518"/>
            <a:ext cx="7416515" cy="1042282"/>
          </a:xfrm>
          <a:prstGeom prst="rect">
            <a:avLst/>
          </a:prstGeom>
        </p:spPr>
      </p:pic>
      <p:sp>
        <p:nvSpPr>
          <p:cNvPr id="31" name="Subtitle 2"/>
          <p:cNvSpPr txBox="1">
            <a:spLocks/>
          </p:cNvSpPr>
          <p:nvPr/>
        </p:nvSpPr>
        <p:spPr>
          <a:xfrm>
            <a:off x="919378" y="27264"/>
            <a:ext cx="7416515" cy="172533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Camp’s Legacy Plan</a:t>
            </a:r>
          </a:p>
          <a:p>
            <a:r>
              <a:rPr lang="en-US" sz="2000" b="1" spc="300" dirty="0" smtClean="0">
                <a:solidFill>
                  <a:schemeClr val="bg2"/>
                </a:solidFill>
                <a:latin typeface="Gill Sans MT"/>
                <a:cs typeface="Arial"/>
              </a:rPr>
              <a:t>(continued)</a:t>
            </a:r>
            <a:endParaRPr lang="en-US" sz="2000" spc="300" dirty="0">
              <a:solidFill>
                <a:schemeClr val="bg2"/>
              </a:solidFill>
              <a:latin typeface="Arial"/>
              <a:cs typeface="Arial"/>
            </a:endParaRPr>
          </a:p>
        </p:txBody>
      </p:sp>
    </p:spTree>
    <p:extLst>
      <p:ext uri="{BB962C8B-B14F-4D97-AF65-F5344CB8AC3E}">
        <p14:creationId xmlns:p14="http://schemas.microsoft.com/office/powerpoint/2010/main" val="1769177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1371599"/>
            <a:ext cx="8839200" cy="4709629"/>
          </a:xfrm>
        </p:spPr>
        <p:txBody>
          <a:bodyPr>
            <a:noAutofit/>
          </a:bodyPr>
          <a:lstStyle/>
          <a:p>
            <a:pPr marL="457200" indent="-457200" algn="l">
              <a:buClr>
                <a:srgbClr val="4E743D"/>
              </a:buClr>
              <a:buFont typeface="Arial" pitchFamily="34" charset="0"/>
              <a:buChar char="•"/>
              <a:tabLst>
                <a:tab pos="3084513" algn="l"/>
              </a:tabLst>
              <a:defRPr/>
            </a:pPr>
            <a:r>
              <a:rPr lang="en-US" dirty="0" smtClean="0">
                <a:solidFill>
                  <a:schemeClr val="tx1"/>
                </a:solidFill>
                <a:latin typeface="Helvetica 65 Medium"/>
              </a:rPr>
              <a:t>Setting Goals</a:t>
            </a:r>
          </a:p>
          <a:p>
            <a:pPr algn="l">
              <a:buClr>
                <a:srgbClr val="4E743D"/>
              </a:buClr>
              <a:tabLst>
                <a:tab pos="3084513" algn="l"/>
              </a:tabLst>
              <a:defRPr/>
            </a:pPr>
            <a:endParaRPr lang="en-US" sz="1000" dirty="0" smtClean="0">
              <a:solidFill>
                <a:schemeClr val="tx1"/>
              </a:solidFill>
              <a:latin typeface="Helvetica 65 Medium"/>
            </a:endParaRP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Years 1 &amp; </a:t>
            </a:r>
            <a:r>
              <a:rPr lang="en-US" sz="3200" dirty="0">
                <a:solidFill>
                  <a:schemeClr val="tx1"/>
                </a:solidFill>
                <a:latin typeface="Helvetica 65 Medium"/>
              </a:rPr>
              <a:t>2 – </a:t>
            </a:r>
            <a:r>
              <a:rPr lang="en-US" sz="3200" dirty="0" smtClean="0">
                <a:solidFill>
                  <a:schemeClr val="tx1"/>
                </a:solidFill>
                <a:latin typeface="Helvetica 65 Medium"/>
              </a:rPr>
              <a:t>Number of individual conversations, small, &amp; large group presentations</a:t>
            </a:r>
          </a:p>
          <a:p>
            <a:pPr marL="914400" lvl="1" indent="-457200" algn="l">
              <a:buClr>
                <a:srgbClr val="4E743D"/>
              </a:buClr>
              <a:buFont typeface="Courier New" pitchFamily="49" charset="0"/>
              <a:buChar char="o"/>
              <a:tabLst>
                <a:tab pos="3084513" algn="l"/>
              </a:tabLst>
              <a:defRPr/>
            </a:pPr>
            <a:endParaRPr lang="en-US" sz="1200" dirty="0" smtClean="0">
              <a:solidFill>
                <a:schemeClr val="tx1"/>
              </a:solidFill>
              <a:latin typeface="Helvetica 65 Medium"/>
            </a:endParaRP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Year 3 – Stewardship activities</a:t>
            </a:r>
          </a:p>
          <a:p>
            <a:pPr marL="914400" lvl="1" indent="-457200" algn="l">
              <a:buClr>
                <a:srgbClr val="4E743D"/>
              </a:buClr>
              <a:buFont typeface="Courier New" pitchFamily="49" charset="0"/>
              <a:buChar char="o"/>
              <a:tabLst>
                <a:tab pos="3084513" algn="l"/>
              </a:tabLst>
              <a:defRPr/>
            </a:pPr>
            <a:endParaRPr lang="en-US" sz="1200" dirty="0" smtClean="0">
              <a:solidFill>
                <a:schemeClr val="tx1"/>
              </a:solidFill>
              <a:latin typeface="Helvetica 65 Medium"/>
            </a:endParaRPr>
          </a:p>
          <a:p>
            <a:pPr marL="914400" lvl="1" indent="-457200" algn="l">
              <a:buClr>
                <a:srgbClr val="4E743D"/>
              </a:buClr>
              <a:buFont typeface="Courier New" pitchFamily="49" charset="0"/>
              <a:buChar char="o"/>
              <a:tabLst>
                <a:tab pos="3084513" algn="l"/>
              </a:tabLst>
              <a:defRPr/>
            </a:pPr>
            <a:r>
              <a:rPr lang="en-US" sz="3200" dirty="0">
                <a:solidFill>
                  <a:schemeClr val="tx1"/>
                </a:solidFill>
                <a:latin typeface="Helvetica 65 Medium"/>
              </a:rPr>
              <a:t>Beyond – </a:t>
            </a:r>
            <a:r>
              <a:rPr lang="en-US" sz="3200" dirty="0" smtClean="0">
                <a:solidFill>
                  <a:schemeClr val="tx1"/>
                </a:solidFill>
                <a:latin typeface="Helvetica 65 Medium"/>
              </a:rPr>
              <a:t>Sustaining the effort </a:t>
            </a:r>
          </a:p>
        </p:txBody>
      </p:sp>
      <p:pic>
        <p:nvPicPr>
          <p:cNvPr id="2" name="Picture 1"/>
          <p:cNvPicPr>
            <a:picLocks noChangeAspect="1"/>
          </p:cNvPicPr>
          <p:nvPr/>
        </p:nvPicPr>
        <p:blipFill>
          <a:blip r:embed="rId10"/>
          <a:stretch>
            <a:fillRect/>
          </a:stretch>
        </p:blipFill>
        <p:spPr>
          <a:xfrm>
            <a:off x="919378" y="24518"/>
            <a:ext cx="7416515" cy="1042282"/>
          </a:xfrm>
          <a:prstGeom prst="rect">
            <a:avLst/>
          </a:prstGeom>
        </p:spPr>
      </p:pic>
      <p:sp>
        <p:nvSpPr>
          <p:cNvPr id="31" name="Subtitle 2"/>
          <p:cNvSpPr txBox="1">
            <a:spLocks/>
          </p:cNvSpPr>
          <p:nvPr/>
        </p:nvSpPr>
        <p:spPr>
          <a:xfrm>
            <a:off x="919378" y="27264"/>
            <a:ext cx="7416515" cy="172533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Camp’s Legacy Plan</a:t>
            </a:r>
          </a:p>
          <a:p>
            <a:r>
              <a:rPr lang="en-US" sz="2000" b="1" spc="300" dirty="0" smtClean="0">
                <a:solidFill>
                  <a:schemeClr val="bg2"/>
                </a:solidFill>
                <a:latin typeface="Gill Sans MT"/>
                <a:cs typeface="Arial"/>
              </a:rPr>
              <a:t>(continued)</a:t>
            </a:r>
            <a:endParaRPr lang="en-US" sz="2000" spc="300" dirty="0">
              <a:solidFill>
                <a:schemeClr val="bg2"/>
              </a:solidFill>
              <a:latin typeface="Arial"/>
              <a:cs typeface="Arial"/>
            </a:endParaRPr>
          </a:p>
        </p:txBody>
      </p:sp>
    </p:spTree>
    <p:extLst>
      <p:ext uri="{BB962C8B-B14F-4D97-AF65-F5344CB8AC3E}">
        <p14:creationId xmlns:p14="http://schemas.microsoft.com/office/powerpoint/2010/main" val="3642193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1143001"/>
            <a:ext cx="8839200" cy="4938228"/>
          </a:xfrm>
        </p:spPr>
        <p:txBody>
          <a:bodyPr>
            <a:noAutofit/>
          </a:bodyPr>
          <a:lstStyle/>
          <a:p>
            <a:pPr marL="457200" indent="-457200" algn="l">
              <a:spcBef>
                <a:spcPts val="1400"/>
              </a:spcBef>
              <a:buClr>
                <a:srgbClr val="4E743D"/>
              </a:buClr>
              <a:buFont typeface="Arial" pitchFamily="34" charset="0"/>
              <a:buChar char="•"/>
              <a:tabLst>
                <a:tab pos="3084513" algn="l"/>
              </a:tabLst>
              <a:defRPr/>
            </a:pPr>
            <a:r>
              <a:rPr lang="en-US" dirty="0" smtClean="0">
                <a:solidFill>
                  <a:schemeClr val="tx1"/>
                </a:solidFill>
                <a:latin typeface="Helvetica 65 Medium"/>
              </a:rPr>
              <a:t>Provisions in wills (bequests)</a:t>
            </a:r>
          </a:p>
          <a:p>
            <a:pPr marL="457200" indent="-457200" algn="l">
              <a:spcBef>
                <a:spcPts val="1400"/>
              </a:spcBef>
              <a:buClr>
                <a:srgbClr val="4E743D"/>
              </a:buClr>
              <a:buFont typeface="Arial" pitchFamily="34" charset="0"/>
              <a:buChar char="•"/>
              <a:tabLst>
                <a:tab pos="3084513" algn="l"/>
              </a:tabLst>
              <a:defRPr/>
            </a:pPr>
            <a:r>
              <a:rPr lang="en-US" dirty="0" smtClean="0">
                <a:solidFill>
                  <a:schemeClr val="tx1"/>
                </a:solidFill>
                <a:latin typeface="Helvetica 65 Medium"/>
              </a:rPr>
              <a:t>IRA &amp; other retirement beneficiaries</a:t>
            </a:r>
          </a:p>
          <a:p>
            <a:pPr marL="457200" indent="-457200" algn="l">
              <a:spcBef>
                <a:spcPts val="1400"/>
              </a:spcBef>
              <a:buClr>
                <a:srgbClr val="4E743D"/>
              </a:buClr>
              <a:buFont typeface="Arial" pitchFamily="34" charset="0"/>
              <a:buChar char="•"/>
              <a:tabLst>
                <a:tab pos="3084513" algn="l"/>
              </a:tabLst>
              <a:defRPr/>
            </a:pPr>
            <a:r>
              <a:rPr lang="en-US" dirty="0" smtClean="0">
                <a:solidFill>
                  <a:schemeClr val="tx1"/>
                </a:solidFill>
                <a:latin typeface="Helvetica 65 Medium"/>
              </a:rPr>
              <a:t>Charitable Gift Annuities</a:t>
            </a:r>
          </a:p>
          <a:p>
            <a:pPr marL="457200" indent="-457200" algn="l">
              <a:spcBef>
                <a:spcPts val="1400"/>
              </a:spcBef>
              <a:buClr>
                <a:srgbClr val="4E743D"/>
              </a:buClr>
              <a:buFont typeface="Arial" pitchFamily="34" charset="0"/>
              <a:buChar char="•"/>
              <a:tabLst>
                <a:tab pos="3084513" algn="l"/>
              </a:tabLst>
              <a:defRPr/>
            </a:pPr>
            <a:r>
              <a:rPr lang="en-US" dirty="0" smtClean="0">
                <a:solidFill>
                  <a:schemeClr val="tx1"/>
                </a:solidFill>
                <a:latin typeface="Helvetica 65 Medium"/>
              </a:rPr>
              <a:t>Charitable Remainder Trusts</a:t>
            </a:r>
          </a:p>
          <a:p>
            <a:pPr marL="457200" indent="-457200" algn="l">
              <a:spcBef>
                <a:spcPts val="1400"/>
              </a:spcBef>
              <a:buClr>
                <a:srgbClr val="4E743D"/>
              </a:buClr>
              <a:buFont typeface="Arial" pitchFamily="34" charset="0"/>
              <a:buChar char="•"/>
              <a:tabLst>
                <a:tab pos="3084513" algn="l"/>
              </a:tabLst>
              <a:defRPr/>
            </a:pPr>
            <a:r>
              <a:rPr lang="en-US" dirty="0" smtClean="0">
                <a:solidFill>
                  <a:schemeClr val="tx1"/>
                </a:solidFill>
                <a:latin typeface="Helvetica 65 Medium"/>
              </a:rPr>
              <a:t>Charitable Lead Trusts</a:t>
            </a:r>
          </a:p>
          <a:p>
            <a:pPr marL="457200" indent="-457200" algn="l">
              <a:spcBef>
                <a:spcPts val="1400"/>
              </a:spcBef>
              <a:buClr>
                <a:srgbClr val="4E743D"/>
              </a:buClr>
              <a:buFont typeface="Arial" pitchFamily="34" charset="0"/>
              <a:buChar char="•"/>
              <a:tabLst>
                <a:tab pos="3084513" algn="l"/>
              </a:tabLst>
              <a:defRPr/>
            </a:pPr>
            <a:r>
              <a:rPr lang="en-US" dirty="0" smtClean="0">
                <a:solidFill>
                  <a:schemeClr val="tx1"/>
                </a:solidFill>
                <a:latin typeface="Helvetica 65 Medium"/>
              </a:rPr>
              <a:t>Appreciated Asset Gifts</a:t>
            </a:r>
          </a:p>
          <a:p>
            <a:pPr marL="457200" indent="-457200" algn="l">
              <a:spcBef>
                <a:spcPts val="1400"/>
              </a:spcBef>
              <a:buClr>
                <a:srgbClr val="4E743D"/>
              </a:buClr>
              <a:buFont typeface="Arial" pitchFamily="34" charset="0"/>
              <a:buChar char="•"/>
              <a:tabLst>
                <a:tab pos="3084513" algn="l"/>
              </a:tabLst>
              <a:defRPr/>
            </a:pPr>
            <a:r>
              <a:rPr lang="en-US" dirty="0" smtClean="0">
                <a:solidFill>
                  <a:schemeClr val="tx1"/>
                </a:solidFill>
                <a:latin typeface="Helvetica 65 Medium"/>
              </a:rPr>
              <a:t>Life Insurance</a:t>
            </a:r>
          </a:p>
        </p:txBody>
      </p:sp>
      <p:pic>
        <p:nvPicPr>
          <p:cNvPr id="2" name="Picture 1"/>
          <p:cNvPicPr>
            <a:picLocks noChangeAspect="1"/>
          </p:cNvPicPr>
          <p:nvPr/>
        </p:nvPicPr>
        <p:blipFill>
          <a:blip r:embed="rId10"/>
          <a:stretch>
            <a:fillRect/>
          </a:stretch>
        </p:blipFill>
        <p:spPr>
          <a:xfrm>
            <a:off x="919378" y="24518"/>
            <a:ext cx="7416515" cy="889882"/>
          </a:xfrm>
          <a:prstGeom prst="rect">
            <a:avLst/>
          </a:prstGeom>
        </p:spPr>
      </p:pic>
      <p:sp>
        <p:nvSpPr>
          <p:cNvPr id="31" name="Subtitle 2"/>
          <p:cNvSpPr txBox="1">
            <a:spLocks/>
          </p:cNvSpPr>
          <p:nvPr/>
        </p:nvSpPr>
        <p:spPr>
          <a:xfrm>
            <a:off x="919378" y="27265"/>
            <a:ext cx="7416515" cy="119193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How People Give</a:t>
            </a:r>
            <a:endParaRPr lang="en-US" sz="1400" spc="300" dirty="0">
              <a:solidFill>
                <a:schemeClr val="bg2"/>
              </a:solidFill>
              <a:latin typeface="Arial"/>
              <a:cs typeface="Arial"/>
            </a:endParaRPr>
          </a:p>
        </p:txBody>
      </p:sp>
      <p:pic>
        <p:nvPicPr>
          <p:cNvPr id="17" name="Picture 2" descr="M:\Photos &amp; Graphics\Stock Photos &amp; Art\Parents-Grandparents-Families\Senior_Computing.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14534"/>
          <a:stretch/>
        </p:blipFill>
        <p:spPr bwMode="auto">
          <a:xfrm>
            <a:off x="5943600" y="3933926"/>
            <a:ext cx="3026858" cy="236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20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xEl>
                                              <p:pRg st="0" end="0"/>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29">
                                            <p:txEl>
                                              <p:pRg st="2" end="2"/>
                                            </p:txEl>
                                          </p:spTgt>
                                        </p:tgtEl>
                                        <p:attrNameLst>
                                          <p:attrName>style.visibility</p:attrName>
                                        </p:attrNameLst>
                                      </p:cBhvr>
                                      <p:to>
                                        <p:strVal val="visible"/>
                                      </p:to>
                                    </p:set>
                                  </p:childTnLst>
                                </p:cTn>
                              </p:par>
                              <p:par>
                                <p:cTn id="13" presetID="1" presetClass="entr" presetSubtype="0" fill="hold" grpId="0" nodeType="withEffect">
                                  <p:stCondLst>
                                    <p:cond delay="1500"/>
                                  </p:stCondLst>
                                  <p:childTnLst>
                                    <p:set>
                                      <p:cBhvr>
                                        <p:cTn id="14" dur="1" fill="hold">
                                          <p:stCondLst>
                                            <p:cond delay="0"/>
                                          </p:stCondLst>
                                        </p:cTn>
                                        <p:tgtEl>
                                          <p:spTgt spid="29">
                                            <p:txEl>
                                              <p:pRg st="3" end="3"/>
                                            </p:txEl>
                                          </p:spTgt>
                                        </p:tgtEl>
                                        <p:attrNameLst>
                                          <p:attrName>style.visibility</p:attrName>
                                        </p:attrNameLst>
                                      </p:cBhvr>
                                      <p:to>
                                        <p:strVal val="visible"/>
                                      </p:to>
                                    </p:set>
                                  </p:childTnLst>
                                </p:cTn>
                              </p:par>
                              <p:par>
                                <p:cTn id="15" presetID="1" presetClass="entr" presetSubtype="0" fill="hold" grpId="0" nodeType="withEffect">
                                  <p:stCondLst>
                                    <p:cond delay="2000"/>
                                  </p:stCondLst>
                                  <p:childTnLst>
                                    <p:set>
                                      <p:cBhvr>
                                        <p:cTn id="16" dur="1" fill="hold">
                                          <p:stCondLst>
                                            <p:cond delay="0"/>
                                          </p:stCondLst>
                                        </p:cTn>
                                        <p:tgtEl>
                                          <p:spTgt spid="29">
                                            <p:txEl>
                                              <p:pRg st="4" end="4"/>
                                            </p:txEl>
                                          </p:spTgt>
                                        </p:tgtEl>
                                        <p:attrNameLst>
                                          <p:attrName>style.visibility</p:attrName>
                                        </p:attrNameLst>
                                      </p:cBhvr>
                                      <p:to>
                                        <p:strVal val="visible"/>
                                      </p:to>
                                    </p:set>
                                  </p:childTnLst>
                                </p:cTn>
                              </p:par>
                              <p:par>
                                <p:cTn id="17" presetID="1" presetClass="entr" presetSubtype="0" fill="hold" grpId="0" nodeType="withEffect">
                                  <p:stCondLst>
                                    <p:cond delay="2500"/>
                                  </p:stCondLst>
                                  <p:childTnLst>
                                    <p:set>
                                      <p:cBhvr>
                                        <p:cTn id="18" dur="1" fill="hold">
                                          <p:stCondLst>
                                            <p:cond delay="0"/>
                                          </p:stCondLst>
                                        </p:cTn>
                                        <p:tgtEl>
                                          <p:spTgt spid="29">
                                            <p:txEl>
                                              <p:pRg st="5" end="5"/>
                                            </p:txEl>
                                          </p:spTgt>
                                        </p:tgtEl>
                                        <p:attrNameLst>
                                          <p:attrName>style.visibility</p:attrName>
                                        </p:attrNameLst>
                                      </p:cBhvr>
                                      <p:to>
                                        <p:strVal val="visible"/>
                                      </p:to>
                                    </p:set>
                                  </p:childTnLst>
                                </p:cTn>
                              </p:par>
                              <p:par>
                                <p:cTn id="19" presetID="1" presetClass="entr" presetSubtype="0" fill="hold" grpId="0" nodeType="withEffect">
                                  <p:stCondLst>
                                    <p:cond delay="3000"/>
                                  </p:stCondLst>
                                  <p:childTnLst>
                                    <p:set>
                                      <p:cBhvr>
                                        <p:cTn id="20"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1371601"/>
            <a:ext cx="8839200" cy="4709628"/>
          </a:xfrm>
        </p:spPr>
        <p:txBody>
          <a:bodyPr>
            <a:noAutofit/>
          </a:bodyPr>
          <a:lstStyle/>
          <a:p>
            <a:pPr marL="457200" indent="-457200" algn="l">
              <a:buClr>
                <a:srgbClr val="4E743D"/>
              </a:buClr>
              <a:buFont typeface="Arial" pitchFamily="34" charset="0"/>
              <a:buChar char="•"/>
              <a:tabLst>
                <a:tab pos="3084513" algn="l"/>
              </a:tabLst>
              <a:defRPr/>
            </a:pPr>
            <a:r>
              <a:rPr lang="en-US" dirty="0" smtClean="0">
                <a:solidFill>
                  <a:schemeClr val="tx1"/>
                </a:solidFill>
                <a:latin typeface="Helvetica 65 Medium"/>
              </a:rPr>
              <a:t>Recognition &amp; Stewardship</a:t>
            </a:r>
          </a:p>
          <a:p>
            <a:pPr algn="l">
              <a:buClr>
                <a:srgbClr val="4E743D"/>
              </a:buClr>
              <a:tabLst>
                <a:tab pos="3084513" algn="l"/>
              </a:tabLst>
              <a:defRPr/>
            </a:pPr>
            <a:endParaRPr lang="en-US" sz="1000" dirty="0" smtClean="0">
              <a:solidFill>
                <a:schemeClr val="tx1"/>
              </a:solidFill>
              <a:latin typeface="Helvetica 65 Medium"/>
            </a:endParaRPr>
          </a:p>
          <a:p>
            <a:pPr marL="914400" lvl="1" indent="-457200" algn="l">
              <a:lnSpc>
                <a:spcPct val="150000"/>
              </a:lnSpc>
              <a:buClr>
                <a:srgbClr val="4E743D"/>
              </a:buClr>
              <a:buFont typeface="Courier New" pitchFamily="49" charset="0"/>
              <a:buChar char="o"/>
              <a:tabLst>
                <a:tab pos="3084513" algn="l"/>
              </a:tabLst>
              <a:defRPr/>
            </a:pPr>
            <a:r>
              <a:rPr lang="en-US" sz="3200" dirty="0" smtClean="0">
                <a:solidFill>
                  <a:schemeClr val="tx1"/>
                </a:solidFill>
                <a:latin typeface="Helvetica 65 Medium"/>
              </a:rPr>
              <a:t>How are you going to publicly recognize?</a:t>
            </a:r>
          </a:p>
          <a:p>
            <a:pPr marL="914400" lvl="1" indent="-457200" algn="l">
              <a:lnSpc>
                <a:spcPct val="150000"/>
              </a:lnSpc>
              <a:buClr>
                <a:srgbClr val="4E743D"/>
              </a:buClr>
              <a:buFont typeface="Courier New" pitchFamily="49" charset="0"/>
              <a:buChar char="o"/>
              <a:tabLst>
                <a:tab pos="3084513" algn="l"/>
              </a:tabLst>
              <a:defRPr/>
            </a:pPr>
            <a:r>
              <a:rPr lang="en-US" sz="3200" dirty="0" smtClean="0">
                <a:solidFill>
                  <a:schemeClr val="tx1"/>
                </a:solidFill>
                <a:latin typeface="Helvetica 65 Medium"/>
              </a:rPr>
              <a:t>How will you communicate regularly?</a:t>
            </a:r>
          </a:p>
        </p:txBody>
      </p:sp>
      <p:pic>
        <p:nvPicPr>
          <p:cNvPr id="2" name="Picture 1"/>
          <p:cNvPicPr>
            <a:picLocks noChangeAspect="1"/>
          </p:cNvPicPr>
          <p:nvPr/>
        </p:nvPicPr>
        <p:blipFill>
          <a:blip r:embed="rId10"/>
          <a:stretch>
            <a:fillRect/>
          </a:stretch>
        </p:blipFill>
        <p:spPr>
          <a:xfrm>
            <a:off x="919378" y="24518"/>
            <a:ext cx="7416515" cy="1042282"/>
          </a:xfrm>
          <a:prstGeom prst="rect">
            <a:avLst/>
          </a:prstGeom>
        </p:spPr>
      </p:pic>
      <p:sp>
        <p:nvSpPr>
          <p:cNvPr id="31" name="Subtitle 2"/>
          <p:cNvSpPr txBox="1">
            <a:spLocks/>
          </p:cNvSpPr>
          <p:nvPr/>
        </p:nvSpPr>
        <p:spPr>
          <a:xfrm>
            <a:off x="919378" y="27264"/>
            <a:ext cx="7416515" cy="172533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Camp’s Legacy Plan</a:t>
            </a:r>
          </a:p>
          <a:p>
            <a:r>
              <a:rPr lang="en-US" sz="2000" b="1" spc="300" dirty="0" smtClean="0">
                <a:solidFill>
                  <a:schemeClr val="bg2"/>
                </a:solidFill>
                <a:latin typeface="Gill Sans MT"/>
                <a:cs typeface="Arial"/>
              </a:rPr>
              <a:t>(continued)</a:t>
            </a:r>
            <a:endParaRPr lang="en-US" sz="2000" spc="300" dirty="0">
              <a:solidFill>
                <a:schemeClr val="bg2"/>
              </a:solidFill>
              <a:latin typeface="Arial"/>
              <a:cs typeface="Arial"/>
            </a:endParaRPr>
          </a:p>
        </p:txBody>
      </p:sp>
      <p:pic>
        <p:nvPicPr>
          <p:cNvPr id="16" name="Picture 15" descr="C:\Users\marcus_simon.HGF\Desktop\Pages from Shomria NY Legacy Card.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8609" t="21244" r="13944" b="20619"/>
          <a:stretch/>
        </p:blipFill>
        <p:spPr bwMode="auto">
          <a:xfrm rot="5400000">
            <a:off x="1027022" y="3650473"/>
            <a:ext cx="1975596" cy="31152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marcus_simon.HGF\Desktop\Pages from Kinder Ring Aug 2012 Legacy Progress Report.jpg"/>
          <p:cNvPicPr>
            <a:picLocks noChangeAspect="1" noChangeArrowheads="1"/>
          </p:cNvPicPr>
          <p:nvPr/>
        </p:nvPicPr>
        <p:blipFill rotWithShape="1">
          <a:blip r:embed="rId12">
            <a:extLst>
              <a:ext uri="{28A0092B-C50C-407E-A947-70E740481C1C}">
                <a14:useLocalDpi xmlns:a14="http://schemas.microsoft.com/office/drawing/2010/main" val="0"/>
              </a:ext>
            </a:extLst>
          </a:blip>
          <a:srcRect l="27800" t="10045" r="39635" b="63361"/>
          <a:stretch/>
        </p:blipFill>
        <p:spPr bwMode="auto">
          <a:xfrm>
            <a:off x="3886200" y="4220294"/>
            <a:ext cx="2190940" cy="19755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marcus_simon.HGF\Desktop\Pages from Ramah Berkshires Aug 2012 Legacy Progress Report-2.jpg"/>
          <p:cNvPicPr>
            <a:picLocks noChangeAspect="1" noChangeArrowheads="1"/>
          </p:cNvPicPr>
          <p:nvPr/>
        </p:nvPicPr>
        <p:blipFill rotWithShape="1">
          <a:blip r:embed="rId13">
            <a:extLst>
              <a:ext uri="{28A0092B-C50C-407E-A947-70E740481C1C}">
                <a14:useLocalDpi xmlns:a14="http://schemas.microsoft.com/office/drawing/2010/main" val="0"/>
              </a:ext>
            </a:extLst>
          </a:blip>
          <a:srcRect l="3542" t="7766" r="30484"/>
          <a:stretch/>
        </p:blipFill>
        <p:spPr bwMode="auto">
          <a:xfrm>
            <a:off x="6421273" y="4083577"/>
            <a:ext cx="2190940" cy="224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703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150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29">
                                            <p:txEl>
                                              <p:pRg st="2" end="2"/>
                                            </p:txEl>
                                          </p:spTgt>
                                        </p:tgtEl>
                                        <p:attrNameLst>
                                          <p:attrName>style.visibility</p:attrName>
                                        </p:attrNameLst>
                                      </p:cBhvr>
                                      <p:to>
                                        <p:strVal val="visible"/>
                                      </p:to>
                                    </p:set>
                                  </p:childTnLst>
                                </p:cTn>
                              </p:par>
                              <p:par>
                                <p:cTn id="15" presetID="1" presetClass="entr" presetSubtype="0" fill="hold" grpId="0" nodeType="withEffect">
                                  <p:stCondLst>
                                    <p:cond delay="2500"/>
                                  </p:stCondLst>
                                  <p:childTnLst>
                                    <p:set>
                                      <p:cBhvr>
                                        <p:cTn id="16"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194877"/>
            <a:ext cx="6416398" cy="7052877"/>
          </a:xfrm>
          <a:prstGeom prst="rect">
            <a:avLst/>
          </a:prstGeom>
          <a:noFill/>
        </p:spPr>
      </p:pic>
      <p:sp>
        <p:nvSpPr>
          <p:cNvPr id="29" name="Subtitle 2"/>
          <p:cNvSpPr>
            <a:spLocks noGrp="1"/>
          </p:cNvSpPr>
          <p:nvPr>
            <p:ph type="subTitle" idx="1"/>
          </p:nvPr>
        </p:nvSpPr>
        <p:spPr>
          <a:xfrm>
            <a:off x="533400" y="1447801"/>
            <a:ext cx="8382000" cy="4633428"/>
          </a:xfrm>
        </p:spPr>
        <p:txBody>
          <a:bodyPr>
            <a:noAutofit/>
          </a:bodyPr>
          <a:lstStyle/>
          <a:p>
            <a:pPr marL="457200" indent="-457200" algn="l">
              <a:lnSpc>
                <a:spcPct val="150000"/>
              </a:lnSpc>
              <a:buClr>
                <a:srgbClr val="4E743D"/>
              </a:buClr>
              <a:buFont typeface="Arial" pitchFamily="34" charset="0"/>
              <a:buChar char="•"/>
              <a:tabLst>
                <a:tab pos="3084513" algn="l"/>
              </a:tabLst>
              <a:defRPr/>
            </a:pPr>
            <a:r>
              <a:rPr lang="en-US" dirty="0" smtClean="0">
                <a:solidFill>
                  <a:schemeClr val="tx1"/>
                </a:solidFill>
                <a:latin typeface="Helvetica 65 Medium"/>
              </a:rPr>
              <a:t>Prospecting</a:t>
            </a:r>
          </a:p>
          <a:p>
            <a:pPr marL="457200" indent="-457200" algn="l">
              <a:lnSpc>
                <a:spcPct val="150000"/>
              </a:lnSpc>
              <a:buClr>
                <a:srgbClr val="4E743D"/>
              </a:buClr>
              <a:buFont typeface="Arial" pitchFamily="34" charset="0"/>
              <a:buChar char="•"/>
              <a:tabLst>
                <a:tab pos="3084513" algn="l"/>
              </a:tabLst>
              <a:defRPr/>
            </a:pPr>
            <a:r>
              <a:rPr lang="en-US" dirty="0" smtClean="0">
                <a:solidFill>
                  <a:schemeClr val="tx1"/>
                </a:solidFill>
                <a:latin typeface="Helvetica 65 Medium"/>
              </a:rPr>
              <a:t>Education &amp; cultivation</a:t>
            </a:r>
          </a:p>
          <a:p>
            <a:pPr marL="457200" indent="-457200" algn="l">
              <a:lnSpc>
                <a:spcPct val="150000"/>
              </a:lnSpc>
              <a:buClr>
                <a:srgbClr val="4E743D"/>
              </a:buClr>
              <a:buFont typeface="Arial" pitchFamily="34" charset="0"/>
              <a:buChar char="•"/>
              <a:tabLst>
                <a:tab pos="3084513" algn="l"/>
              </a:tabLst>
              <a:defRPr/>
            </a:pPr>
            <a:r>
              <a:rPr lang="en-US" sz="3200" dirty="0" smtClean="0">
                <a:solidFill>
                  <a:schemeClr val="tx1"/>
                </a:solidFill>
                <a:latin typeface="Helvetica 65 Medium"/>
              </a:rPr>
              <a:t>Personal participation</a:t>
            </a:r>
          </a:p>
          <a:p>
            <a:pPr marL="457200" indent="-457200" algn="l">
              <a:lnSpc>
                <a:spcPct val="150000"/>
              </a:lnSpc>
              <a:buClr>
                <a:srgbClr val="4E743D"/>
              </a:buClr>
              <a:buFont typeface="Arial" pitchFamily="34" charset="0"/>
              <a:buChar char="•"/>
              <a:tabLst>
                <a:tab pos="3084513" algn="l"/>
              </a:tabLst>
              <a:defRPr/>
            </a:pPr>
            <a:r>
              <a:rPr lang="en-US" dirty="0" smtClean="0">
                <a:solidFill>
                  <a:schemeClr val="tx1"/>
                </a:solidFill>
                <a:latin typeface="Helvetica 65 Medium"/>
              </a:rPr>
              <a:t>Asking</a:t>
            </a:r>
          </a:p>
          <a:p>
            <a:pPr marL="457200" indent="-457200" algn="l">
              <a:lnSpc>
                <a:spcPct val="150000"/>
              </a:lnSpc>
              <a:buClr>
                <a:srgbClr val="4E743D"/>
              </a:buClr>
              <a:buFont typeface="Arial" pitchFamily="34" charset="0"/>
              <a:buChar char="•"/>
              <a:tabLst>
                <a:tab pos="3084513" algn="l"/>
              </a:tabLst>
              <a:defRPr/>
            </a:pPr>
            <a:r>
              <a:rPr lang="en-US" sz="3200" dirty="0" smtClean="0">
                <a:solidFill>
                  <a:schemeClr val="tx1"/>
                </a:solidFill>
                <a:latin typeface="Helvetica 65 Medium"/>
              </a:rPr>
              <a:t>Thanking</a:t>
            </a:r>
          </a:p>
        </p:txBody>
      </p:sp>
      <p:pic>
        <p:nvPicPr>
          <p:cNvPr id="2" name="Picture 1"/>
          <p:cNvPicPr>
            <a:picLocks noChangeAspect="1"/>
          </p:cNvPicPr>
          <p:nvPr/>
        </p:nvPicPr>
        <p:blipFill>
          <a:blip r:embed="rId10"/>
          <a:stretch>
            <a:fillRect/>
          </a:stretch>
        </p:blipFill>
        <p:spPr>
          <a:xfrm>
            <a:off x="919378" y="24518"/>
            <a:ext cx="7416515" cy="1270882"/>
          </a:xfrm>
          <a:prstGeom prst="rect">
            <a:avLst/>
          </a:prstGeom>
        </p:spPr>
      </p:pic>
      <p:sp>
        <p:nvSpPr>
          <p:cNvPr id="31" name="Subtitle 2"/>
          <p:cNvSpPr txBox="1">
            <a:spLocks/>
          </p:cNvSpPr>
          <p:nvPr/>
        </p:nvSpPr>
        <p:spPr>
          <a:xfrm>
            <a:off x="919378" y="27264"/>
            <a:ext cx="7416515" cy="164913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Responsibilities of Board/Camp Committee</a:t>
            </a:r>
            <a:endParaRPr lang="en-US" sz="2000" spc="300" dirty="0">
              <a:solidFill>
                <a:schemeClr val="bg2"/>
              </a:solidFill>
              <a:latin typeface="Arial"/>
              <a:cs typeface="Arial"/>
            </a:endParaRPr>
          </a:p>
        </p:txBody>
      </p:sp>
      <p:pic>
        <p:nvPicPr>
          <p:cNvPr id="16" name="Picture 15" descr="http://www.fsne.org/blog/wp-content/uploads/2008/06/board_meeting.jpg"/>
          <p:cNvPicPr/>
          <p:nvPr/>
        </p:nvPicPr>
        <p:blipFill>
          <a:blip r:embed="rId11" cstate="print"/>
          <a:srcRect/>
          <a:stretch>
            <a:fillRect/>
          </a:stretch>
        </p:blipFill>
        <p:spPr bwMode="auto">
          <a:xfrm>
            <a:off x="5165317" y="3433178"/>
            <a:ext cx="3978683" cy="3082235"/>
          </a:xfrm>
          <a:prstGeom prst="rect">
            <a:avLst/>
          </a:prstGeom>
          <a:noFill/>
          <a:ln w="9525">
            <a:noFill/>
            <a:miter lim="800000"/>
            <a:headEnd/>
            <a:tailEnd/>
          </a:ln>
        </p:spPr>
      </p:pic>
    </p:spTree>
    <p:extLst>
      <p:ext uri="{BB962C8B-B14F-4D97-AF65-F5344CB8AC3E}">
        <p14:creationId xmlns:p14="http://schemas.microsoft.com/office/powerpoint/2010/main" val="3608692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1066801"/>
            <a:ext cx="8839200" cy="5014428"/>
          </a:xfrm>
        </p:spPr>
        <p:txBody>
          <a:bodyPr>
            <a:noAutofit/>
          </a:bodyPr>
          <a:lstStyle/>
          <a:p>
            <a:pPr marL="457200" indent="-457200" algn="l">
              <a:lnSpc>
                <a:spcPct val="150000"/>
              </a:lnSpc>
              <a:buClr>
                <a:srgbClr val="4E743D"/>
              </a:buClr>
              <a:buFont typeface="Arial" pitchFamily="34" charset="0"/>
              <a:buChar char="•"/>
              <a:tabLst>
                <a:tab pos="3084513" algn="l"/>
              </a:tabLst>
              <a:defRPr/>
            </a:pPr>
            <a:r>
              <a:rPr lang="en-US" dirty="0" smtClean="0">
                <a:solidFill>
                  <a:schemeClr val="tx1"/>
                </a:solidFill>
                <a:latin typeface="Helvetica 65 Medium"/>
              </a:rPr>
              <a:t>Myths About…</a:t>
            </a:r>
          </a:p>
          <a:p>
            <a:pPr marL="914400" lvl="1" indent="-457200" algn="l">
              <a:buClr>
                <a:srgbClr val="4E743D"/>
              </a:buClr>
              <a:buFont typeface="Courier New" pitchFamily="49" charset="0"/>
              <a:buChar char="o"/>
              <a:tabLst>
                <a:tab pos="3084513" algn="l"/>
              </a:tabLst>
              <a:defRPr/>
            </a:pPr>
            <a:r>
              <a:rPr lang="en-US" sz="3200" dirty="0">
                <a:solidFill>
                  <a:schemeClr val="tx1"/>
                </a:solidFill>
                <a:latin typeface="Helvetica 65 Medium"/>
              </a:rPr>
              <a:t>what </a:t>
            </a:r>
            <a:r>
              <a:rPr lang="en-US" sz="3200" dirty="0" smtClean="0">
                <a:solidFill>
                  <a:schemeClr val="tx1"/>
                </a:solidFill>
                <a:latin typeface="Helvetica 65 Medium"/>
              </a:rPr>
              <a:t>planned giving </a:t>
            </a:r>
            <a:r>
              <a:rPr lang="en-US" sz="3200" dirty="0">
                <a:solidFill>
                  <a:schemeClr val="tx1"/>
                </a:solidFill>
                <a:latin typeface="Helvetica 65 Medium"/>
              </a:rPr>
              <a:t>really is</a:t>
            </a:r>
          </a:p>
          <a:p>
            <a:pPr marL="914400" lvl="1" indent="-457200" algn="l">
              <a:buClr>
                <a:srgbClr val="4E743D"/>
              </a:buClr>
              <a:buFont typeface="Courier New" pitchFamily="49" charset="0"/>
              <a:buChar char="o"/>
              <a:tabLst>
                <a:tab pos="3084513" algn="l"/>
              </a:tabLst>
              <a:defRPr/>
            </a:pPr>
            <a:r>
              <a:rPr lang="en-US" sz="3200" dirty="0">
                <a:solidFill>
                  <a:schemeClr val="tx1"/>
                </a:solidFill>
                <a:latin typeface="Helvetica 65 Medium"/>
              </a:rPr>
              <a:t>organizational barriers</a:t>
            </a:r>
          </a:p>
          <a:p>
            <a:pPr marL="914400" lvl="1" indent="-457200" algn="l">
              <a:buClr>
                <a:srgbClr val="4E743D"/>
              </a:buClr>
              <a:buFont typeface="Courier New" pitchFamily="49" charset="0"/>
              <a:buChar char="o"/>
              <a:tabLst>
                <a:tab pos="3084513" algn="l"/>
              </a:tabLst>
              <a:defRPr/>
            </a:pPr>
            <a:r>
              <a:rPr lang="en-US" sz="3200" dirty="0">
                <a:solidFill>
                  <a:schemeClr val="tx1"/>
                </a:solidFill>
                <a:latin typeface="Helvetica 65 Medium"/>
              </a:rPr>
              <a:t>who makes a good </a:t>
            </a:r>
            <a:r>
              <a:rPr lang="en-US" sz="3200" dirty="0" smtClean="0">
                <a:solidFill>
                  <a:schemeClr val="tx1"/>
                </a:solidFill>
                <a:latin typeface="Helvetica 65 Medium"/>
              </a:rPr>
              <a:t>legacy </a:t>
            </a:r>
            <a:r>
              <a:rPr lang="en-US" sz="3200" dirty="0">
                <a:solidFill>
                  <a:schemeClr val="tx1"/>
                </a:solidFill>
                <a:latin typeface="Helvetica 65 Medium"/>
              </a:rPr>
              <a:t>prospect</a:t>
            </a:r>
          </a:p>
          <a:p>
            <a:pPr marL="914400" lvl="1" indent="-457200" algn="l">
              <a:buClr>
                <a:srgbClr val="4E743D"/>
              </a:buClr>
              <a:buFont typeface="Courier New" pitchFamily="49" charset="0"/>
              <a:buChar char="o"/>
              <a:tabLst>
                <a:tab pos="3084513" algn="l"/>
              </a:tabLst>
              <a:defRPr/>
            </a:pPr>
            <a:r>
              <a:rPr lang="en-US" sz="3200" dirty="0">
                <a:solidFill>
                  <a:schemeClr val="tx1"/>
                </a:solidFill>
                <a:latin typeface="Helvetica 65 Medium"/>
              </a:rPr>
              <a:t>personal / emotional barriers to </a:t>
            </a:r>
            <a:r>
              <a:rPr lang="en-US" sz="3200" dirty="0" smtClean="0">
                <a:solidFill>
                  <a:schemeClr val="tx1"/>
                </a:solidFill>
                <a:latin typeface="Helvetica 65 Medium"/>
              </a:rPr>
              <a:t>asking</a:t>
            </a:r>
          </a:p>
          <a:p>
            <a:pPr lvl="1" algn="l">
              <a:buClr>
                <a:srgbClr val="4E743D"/>
              </a:buClr>
              <a:tabLst>
                <a:tab pos="3084513" algn="l"/>
              </a:tabLst>
              <a:defRPr/>
            </a:pPr>
            <a:endParaRPr lang="en-US" sz="1000" dirty="0">
              <a:solidFill>
                <a:schemeClr val="tx1"/>
              </a:solidFill>
              <a:latin typeface="Helvetica 65 Medium"/>
            </a:endParaRPr>
          </a:p>
          <a:p>
            <a:pPr marL="457200" indent="-457200" algn="l">
              <a:buClr>
                <a:srgbClr val="4E743D"/>
              </a:buClr>
              <a:buFont typeface="Arial" pitchFamily="34" charset="0"/>
              <a:buChar char="•"/>
              <a:tabLst>
                <a:tab pos="3084513" algn="l"/>
              </a:tabLst>
              <a:defRPr/>
            </a:pPr>
            <a:r>
              <a:rPr lang="en-US" sz="3100" dirty="0" smtClean="0">
                <a:solidFill>
                  <a:schemeClr val="tx1"/>
                </a:solidFill>
                <a:latin typeface="Helvetica 65 Medium"/>
              </a:rPr>
              <a:t>Note: We will first present the “myths” in black </a:t>
            </a:r>
            <a:r>
              <a:rPr lang="en-US" dirty="0" smtClean="0">
                <a:solidFill>
                  <a:srgbClr val="3174C5"/>
                </a:solidFill>
                <a:latin typeface="Helvetica 65 Medium"/>
              </a:rPr>
              <a:t>followed by the “truths” in blue</a:t>
            </a:r>
            <a:endParaRPr lang="en-US" dirty="0">
              <a:solidFill>
                <a:srgbClr val="3174C5"/>
              </a:solidFill>
              <a:latin typeface="Helvetica 65 Medium"/>
            </a:endParaRPr>
          </a:p>
          <a:p>
            <a:pPr marL="457200" indent="-457200" algn="l">
              <a:lnSpc>
                <a:spcPct val="150000"/>
              </a:lnSpc>
              <a:buClr>
                <a:srgbClr val="4E743D"/>
              </a:buClr>
              <a:buFont typeface="Arial" pitchFamily="34" charset="0"/>
              <a:buChar char="•"/>
              <a:tabLst>
                <a:tab pos="3084513" algn="l"/>
              </a:tabLst>
              <a:defRPr/>
            </a:pPr>
            <a:endParaRPr lang="en-US" dirty="0" smtClean="0">
              <a:solidFill>
                <a:schemeClr val="tx1"/>
              </a:solidFill>
              <a:latin typeface="Helvetica 65 Medium"/>
            </a:endParaRPr>
          </a:p>
          <a:p>
            <a:pPr marL="457200" indent="-457200" algn="l">
              <a:buClr>
                <a:srgbClr val="4E743D"/>
              </a:buClr>
              <a:buFont typeface="Arial" pitchFamily="34" charset="0"/>
              <a:buChar char="•"/>
              <a:tabLst>
                <a:tab pos="3084513" algn="l"/>
              </a:tabLst>
              <a:defRPr/>
            </a:pPr>
            <a:endParaRPr lang="en-US" dirty="0" smtClean="0">
              <a:solidFill>
                <a:schemeClr val="tx1"/>
              </a:solidFill>
              <a:latin typeface="Helvetica 65 Medium"/>
            </a:endParaRPr>
          </a:p>
        </p:txBody>
      </p:sp>
      <p:pic>
        <p:nvPicPr>
          <p:cNvPr id="2" name="Picture 1"/>
          <p:cNvPicPr>
            <a:picLocks noChangeAspect="1"/>
          </p:cNvPicPr>
          <p:nvPr/>
        </p:nvPicPr>
        <p:blipFill>
          <a:blip r:embed="rId10"/>
          <a:stretch>
            <a:fillRect/>
          </a:stretch>
        </p:blipFill>
        <p:spPr>
          <a:xfrm>
            <a:off x="919378" y="24518"/>
            <a:ext cx="7416515" cy="889882"/>
          </a:xfrm>
          <a:prstGeom prst="rect">
            <a:avLst/>
          </a:prstGeom>
        </p:spPr>
      </p:pic>
      <p:sp>
        <p:nvSpPr>
          <p:cNvPr id="31" name="Subtitle 2"/>
          <p:cNvSpPr txBox="1">
            <a:spLocks/>
          </p:cNvSpPr>
          <p:nvPr/>
        </p:nvSpPr>
        <p:spPr>
          <a:xfrm>
            <a:off x="919378" y="27265"/>
            <a:ext cx="7416515" cy="119193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Debunking Myths</a:t>
            </a:r>
            <a:endParaRPr lang="en-US" sz="1400" spc="300" dirty="0">
              <a:solidFill>
                <a:schemeClr val="bg2"/>
              </a:solidFill>
              <a:latin typeface="Arial"/>
              <a:cs typeface="Arial"/>
            </a:endParaRPr>
          </a:p>
        </p:txBody>
      </p:sp>
    </p:spTree>
    <p:extLst>
      <p:ext uri="{BB962C8B-B14F-4D97-AF65-F5344CB8AC3E}">
        <p14:creationId xmlns:p14="http://schemas.microsoft.com/office/powerpoint/2010/main" val="580959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29">
                                            <p:txEl>
                                              <p:pRg st="1" end="1"/>
                                            </p:txEl>
                                          </p:spTgt>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par>
                                <p:cTn id="11" presetID="1" presetClass="entr" presetSubtype="0" fill="hold" grpId="0" nodeType="withEffect">
                                  <p:stCondLst>
                                    <p:cond delay="1500"/>
                                  </p:stCondLst>
                                  <p:childTnLst>
                                    <p:set>
                                      <p:cBhvr>
                                        <p:cTn id="12" dur="1" fill="hold">
                                          <p:stCondLst>
                                            <p:cond delay="0"/>
                                          </p:stCondLst>
                                        </p:cTn>
                                        <p:tgtEl>
                                          <p:spTgt spid="29">
                                            <p:txEl>
                                              <p:pRg st="3" end="3"/>
                                            </p:txEl>
                                          </p:spTgt>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15413"/>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p:cNvPicPr>
          <p:nvPr/>
        </p:nvPicPr>
        <p:blipFill>
          <a:blip r:embed="rId5"/>
          <a:stretch>
            <a:fillRect/>
          </a:stretch>
        </p:blipFill>
        <p:spPr>
          <a:xfrm>
            <a:off x="3726381" y="6511386"/>
            <a:ext cx="1895411" cy="36576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1143000"/>
            <a:ext cx="4953000" cy="5257800"/>
          </a:xfrm>
        </p:spPr>
        <p:txBody>
          <a:bodyPr>
            <a:noAutofit/>
          </a:bodyPr>
          <a:lstStyle/>
          <a:p>
            <a:pPr marL="342900" indent="-342900" algn="l">
              <a:buClr>
                <a:srgbClr val="4E743D"/>
              </a:buClr>
              <a:tabLst>
                <a:tab pos="3084513" algn="l"/>
              </a:tabLst>
              <a:defRPr/>
            </a:pPr>
            <a:r>
              <a:rPr lang="en-US" sz="2000" dirty="0">
                <a:solidFill>
                  <a:schemeClr val="tx1"/>
                </a:solidFill>
                <a:latin typeface="Helvetica 65 Medium"/>
              </a:rPr>
              <a:t>A) Grab Tab – Click red arrow to open/close Control Panel. Click square to toggle Viewer Window between full screen/window mode. Click </a:t>
            </a:r>
            <a:r>
              <a:rPr lang="en-US" sz="2000" dirty="0" err="1">
                <a:solidFill>
                  <a:schemeClr val="tx1"/>
                </a:solidFill>
                <a:latin typeface="Helvetica 65 Medium"/>
              </a:rPr>
              <a:t>mic</a:t>
            </a:r>
            <a:r>
              <a:rPr lang="en-US" sz="2000" dirty="0">
                <a:solidFill>
                  <a:schemeClr val="tx1"/>
                </a:solidFill>
                <a:latin typeface="Helvetica 65 Medium"/>
              </a:rPr>
              <a:t> icon to mute/unmute your audio.</a:t>
            </a:r>
          </a:p>
          <a:p>
            <a:pPr marL="342900" indent="-342900" algn="l">
              <a:buClr>
                <a:srgbClr val="4E743D"/>
              </a:buClr>
              <a:tabLst>
                <a:tab pos="3084513" algn="l"/>
              </a:tabLst>
              <a:defRPr/>
            </a:pPr>
            <a:endParaRPr lang="en-US" sz="2000" dirty="0">
              <a:solidFill>
                <a:schemeClr val="tx1"/>
              </a:solidFill>
              <a:latin typeface="Helvetica 65 Medium"/>
            </a:endParaRPr>
          </a:p>
          <a:p>
            <a:pPr marL="342900" indent="-342900" algn="l">
              <a:buClr>
                <a:srgbClr val="4E743D"/>
              </a:buClr>
              <a:tabLst>
                <a:tab pos="3084513" algn="l"/>
              </a:tabLst>
              <a:defRPr/>
            </a:pPr>
            <a:r>
              <a:rPr lang="en-US" sz="2000" dirty="0">
                <a:solidFill>
                  <a:schemeClr val="tx1"/>
                </a:solidFill>
                <a:latin typeface="Helvetica 65 Medium"/>
              </a:rPr>
              <a:t>B) Audio Pane – Select audio format. Click Audio Setup to verify Speakers &amp; Microphone.</a:t>
            </a:r>
          </a:p>
          <a:p>
            <a:pPr marL="342900" indent="-342900" algn="l">
              <a:buClr>
                <a:srgbClr val="4E743D"/>
              </a:buClr>
              <a:tabLst>
                <a:tab pos="3084513" algn="l"/>
              </a:tabLst>
              <a:defRPr/>
            </a:pPr>
            <a:endParaRPr lang="en-US" sz="2000" dirty="0">
              <a:solidFill>
                <a:schemeClr val="tx1"/>
              </a:solidFill>
              <a:latin typeface="Helvetica 65 Medium"/>
            </a:endParaRPr>
          </a:p>
          <a:p>
            <a:pPr marL="342900" indent="-342900" algn="l">
              <a:buClr>
                <a:srgbClr val="4E743D"/>
              </a:buClr>
              <a:tabLst>
                <a:tab pos="3084513" algn="l"/>
              </a:tabLst>
              <a:defRPr/>
            </a:pPr>
            <a:r>
              <a:rPr lang="en-US" sz="2000" dirty="0">
                <a:solidFill>
                  <a:schemeClr val="tx1"/>
                </a:solidFill>
                <a:latin typeface="Helvetica 65 Medium"/>
              </a:rPr>
              <a:t>C) Questions Pane – Attendees can submit questions and review answers.</a:t>
            </a:r>
          </a:p>
          <a:p>
            <a:pPr marL="342900" indent="-342900" algn="l">
              <a:buClr>
                <a:srgbClr val="4E743D"/>
              </a:buClr>
              <a:tabLst>
                <a:tab pos="3084513" algn="l"/>
              </a:tabLst>
              <a:defRPr/>
            </a:pPr>
            <a:endParaRPr lang="en-US" sz="2000" dirty="0">
              <a:solidFill>
                <a:schemeClr val="tx1"/>
              </a:solidFill>
              <a:latin typeface="Helvetica 65 Medium"/>
            </a:endParaRPr>
          </a:p>
          <a:p>
            <a:pPr marL="342900" indent="-342900" algn="l">
              <a:buClr>
                <a:srgbClr val="4E743D"/>
              </a:buClr>
              <a:tabLst>
                <a:tab pos="3084513" algn="l"/>
              </a:tabLst>
              <a:defRPr/>
            </a:pPr>
            <a:r>
              <a:rPr lang="en-US" sz="2000" dirty="0">
                <a:solidFill>
                  <a:schemeClr val="tx1"/>
                </a:solidFill>
                <a:latin typeface="Helvetica 65 Medium"/>
              </a:rPr>
              <a:t>D) Type your question and click </a:t>
            </a:r>
            <a:r>
              <a:rPr lang="en-US" sz="2000" b="1" dirty="0">
                <a:solidFill>
                  <a:schemeClr val="tx1"/>
                </a:solidFill>
                <a:latin typeface="Helvetica 65 Medium"/>
              </a:rPr>
              <a:t>Send</a:t>
            </a:r>
            <a:r>
              <a:rPr lang="en-US" sz="2000" dirty="0">
                <a:solidFill>
                  <a:schemeClr val="tx1"/>
                </a:solidFill>
                <a:latin typeface="Helvetica 65 Medium"/>
              </a:rPr>
              <a:t> to submit it to the organizer. </a:t>
            </a:r>
          </a:p>
        </p:txBody>
      </p:sp>
      <p:pic>
        <p:nvPicPr>
          <p:cNvPr id="2" name="Picture 1"/>
          <p:cNvPicPr>
            <a:picLocks noChangeAspect="1"/>
          </p:cNvPicPr>
          <p:nvPr/>
        </p:nvPicPr>
        <p:blipFill>
          <a:blip r:embed="rId9"/>
          <a:stretch>
            <a:fillRect/>
          </a:stretch>
        </p:blipFill>
        <p:spPr>
          <a:xfrm>
            <a:off x="1699049" y="24519"/>
            <a:ext cx="5854757" cy="661282"/>
          </a:xfrm>
          <a:prstGeom prst="rect">
            <a:avLst/>
          </a:prstGeom>
        </p:spPr>
      </p:pic>
      <p:sp>
        <p:nvSpPr>
          <p:cNvPr id="31" name="Subtitle 2"/>
          <p:cNvSpPr txBox="1">
            <a:spLocks/>
          </p:cNvSpPr>
          <p:nvPr/>
        </p:nvSpPr>
        <p:spPr>
          <a:xfrm>
            <a:off x="1699049" y="27265"/>
            <a:ext cx="5817694" cy="102338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Getting </a:t>
            </a:r>
            <a:r>
              <a:rPr lang="en-US" sz="3800" b="1" spc="300" dirty="0" smtClean="0">
                <a:solidFill>
                  <a:schemeClr val="bg2"/>
                </a:solidFill>
                <a:latin typeface="Gill Sans MT"/>
                <a:cs typeface="Arial"/>
              </a:rPr>
              <a:t>Involved</a:t>
            </a:r>
            <a:endParaRPr lang="en-US" sz="1400" spc="300" dirty="0">
              <a:solidFill>
                <a:schemeClr val="bg2"/>
              </a:solidFill>
              <a:latin typeface="Arial"/>
              <a:cs typeface="Arial"/>
            </a:endParaRPr>
          </a:p>
        </p:txBody>
      </p:sp>
      <p:pic>
        <p:nvPicPr>
          <p:cNvPr id="16" name="Picture 7" descr="mic_noraisehan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757920"/>
            <a:ext cx="3875472" cy="555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1"/>
          <p:cNvSpPr>
            <a:spLocks noChangeArrowheads="1"/>
          </p:cNvSpPr>
          <p:nvPr/>
        </p:nvSpPr>
        <p:spPr bwMode="auto">
          <a:xfrm>
            <a:off x="4582886" y="1208088"/>
            <a:ext cx="695325" cy="369888"/>
          </a:xfrm>
          <a:prstGeom prst="rect">
            <a:avLst/>
          </a:prstGeom>
          <a:noFill/>
          <a:ln w="9525">
            <a:noFill/>
            <a:miter lim="800000"/>
            <a:headEnd/>
            <a:tailEnd/>
          </a:ln>
        </p:spPr>
        <p:txBody>
          <a:bodyPr anchor="ctr">
            <a:spAutoFit/>
          </a:bodyPr>
          <a:lstStyle/>
          <a:p>
            <a:pPr>
              <a:defRPr/>
            </a:pPr>
            <a:r>
              <a:rPr lang="en-US" dirty="0">
                <a:latin typeface="Helvetica 65 Medium"/>
                <a:cs typeface="+mn-cs"/>
              </a:rPr>
              <a:t>A </a:t>
            </a:r>
            <a:r>
              <a:rPr lang="en-US" dirty="0">
                <a:latin typeface="Helvetica 65 Medium"/>
                <a:cs typeface="+mn-cs"/>
                <a:sym typeface="Wingdings" pitchFamily="2" charset="2"/>
              </a:rPr>
              <a:t></a:t>
            </a:r>
            <a:endParaRPr lang="en-US" dirty="0">
              <a:latin typeface="Helvetica 65 Medium"/>
              <a:cs typeface="+mn-cs"/>
            </a:endParaRPr>
          </a:p>
        </p:txBody>
      </p:sp>
      <p:sp>
        <p:nvSpPr>
          <p:cNvPr id="21" name="Rectangle 11"/>
          <p:cNvSpPr>
            <a:spLocks noChangeArrowheads="1"/>
          </p:cNvSpPr>
          <p:nvPr/>
        </p:nvSpPr>
        <p:spPr bwMode="auto">
          <a:xfrm>
            <a:off x="4897889" y="2209800"/>
            <a:ext cx="695325" cy="369888"/>
          </a:xfrm>
          <a:prstGeom prst="rect">
            <a:avLst/>
          </a:prstGeom>
          <a:noFill/>
          <a:ln w="9525">
            <a:noFill/>
            <a:miter lim="800000"/>
            <a:headEnd/>
            <a:tailEnd/>
          </a:ln>
        </p:spPr>
        <p:txBody>
          <a:bodyPr anchor="ctr">
            <a:spAutoFit/>
          </a:bodyPr>
          <a:lstStyle/>
          <a:p>
            <a:pPr>
              <a:defRPr/>
            </a:pPr>
            <a:r>
              <a:rPr lang="en-US" dirty="0">
                <a:latin typeface="Helvetica 65 Medium"/>
              </a:rPr>
              <a:t>B</a:t>
            </a:r>
            <a:r>
              <a:rPr lang="en-US" dirty="0" smtClean="0">
                <a:latin typeface="Helvetica 65 Medium"/>
                <a:cs typeface="+mn-cs"/>
              </a:rPr>
              <a:t> </a:t>
            </a:r>
            <a:r>
              <a:rPr lang="en-US" dirty="0">
                <a:latin typeface="Helvetica 65 Medium"/>
                <a:cs typeface="+mn-cs"/>
                <a:sym typeface="Wingdings" pitchFamily="2" charset="2"/>
              </a:rPr>
              <a:t></a:t>
            </a:r>
            <a:endParaRPr lang="en-US" dirty="0">
              <a:latin typeface="Helvetica 65 Medium"/>
              <a:cs typeface="+mn-cs"/>
            </a:endParaRPr>
          </a:p>
        </p:txBody>
      </p:sp>
      <p:sp>
        <p:nvSpPr>
          <p:cNvPr id="22" name="Rectangle 11"/>
          <p:cNvSpPr>
            <a:spLocks noChangeArrowheads="1"/>
          </p:cNvSpPr>
          <p:nvPr/>
        </p:nvSpPr>
        <p:spPr bwMode="auto">
          <a:xfrm>
            <a:off x="4887685" y="2948677"/>
            <a:ext cx="695325" cy="369888"/>
          </a:xfrm>
          <a:prstGeom prst="rect">
            <a:avLst/>
          </a:prstGeom>
          <a:noFill/>
          <a:ln w="9525">
            <a:noFill/>
            <a:miter lim="800000"/>
            <a:headEnd/>
            <a:tailEnd/>
          </a:ln>
        </p:spPr>
        <p:txBody>
          <a:bodyPr anchor="ctr">
            <a:spAutoFit/>
          </a:bodyPr>
          <a:lstStyle/>
          <a:p>
            <a:pPr>
              <a:defRPr/>
            </a:pPr>
            <a:r>
              <a:rPr lang="en-US" dirty="0">
                <a:latin typeface="Helvetica 65 Medium"/>
              </a:rPr>
              <a:t>C</a:t>
            </a:r>
            <a:r>
              <a:rPr lang="en-US" dirty="0" smtClean="0">
                <a:latin typeface="Helvetica 65 Medium"/>
                <a:cs typeface="+mn-cs"/>
              </a:rPr>
              <a:t> </a:t>
            </a:r>
            <a:r>
              <a:rPr lang="en-US" dirty="0">
                <a:latin typeface="Helvetica 65 Medium"/>
                <a:cs typeface="+mn-cs"/>
                <a:sym typeface="Wingdings" pitchFamily="2" charset="2"/>
              </a:rPr>
              <a:t></a:t>
            </a:r>
            <a:endParaRPr lang="en-US" dirty="0">
              <a:latin typeface="Helvetica 65 Medium"/>
              <a:cs typeface="+mn-cs"/>
            </a:endParaRPr>
          </a:p>
        </p:txBody>
      </p:sp>
      <p:sp>
        <p:nvSpPr>
          <p:cNvPr id="24" name="Rectangle 11"/>
          <p:cNvSpPr>
            <a:spLocks noChangeArrowheads="1"/>
          </p:cNvSpPr>
          <p:nvPr/>
        </p:nvSpPr>
        <p:spPr bwMode="auto">
          <a:xfrm>
            <a:off x="4910137" y="4495800"/>
            <a:ext cx="695325" cy="369888"/>
          </a:xfrm>
          <a:prstGeom prst="rect">
            <a:avLst/>
          </a:prstGeom>
          <a:noFill/>
          <a:ln w="9525">
            <a:noFill/>
            <a:miter lim="800000"/>
            <a:headEnd/>
            <a:tailEnd/>
          </a:ln>
        </p:spPr>
        <p:txBody>
          <a:bodyPr anchor="ctr">
            <a:spAutoFit/>
          </a:bodyPr>
          <a:lstStyle/>
          <a:p>
            <a:pPr>
              <a:defRPr/>
            </a:pPr>
            <a:r>
              <a:rPr lang="en-US" dirty="0">
                <a:latin typeface="Helvetica 65 Medium"/>
              </a:rPr>
              <a:t>D</a:t>
            </a:r>
            <a:r>
              <a:rPr lang="en-US" dirty="0" smtClean="0">
                <a:latin typeface="Helvetica 65 Medium"/>
                <a:cs typeface="+mn-cs"/>
              </a:rPr>
              <a:t> </a:t>
            </a:r>
            <a:r>
              <a:rPr lang="en-US" dirty="0">
                <a:latin typeface="Helvetica 65 Medium"/>
                <a:cs typeface="+mn-cs"/>
                <a:sym typeface="Wingdings" pitchFamily="2" charset="2"/>
              </a:rPr>
              <a:t></a:t>
            </a:r>
            <a:endParaRPr lang="en-US" dirty="0">
              <a:latin typeface="Helvetica 65 Medium"/>
              <a:cs typeface="+mn-cs"/>
            </a:endParaRPr>
          </a:p>
        </p:txBody>
      </p:sp>
    </p:spTree>
    <p:extLst>
      <p:ext uri="{BB962C8B-B14F-4D97-AF65-F5344CB8AC3E}">
        <p14:creationId xmlns:p14="http://schemas.microsoft.com/office/powerpoint/2010/main" val="2817658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17" grpId="0"/>
      <p:bldP spid="21" grpId="0"/>
      <p:bldP spid="22"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4136024" y="190502"/>
            <a:ext cx="4779375" cy="3924299"/>
          </a:xfrm>
        </p:spPr>
        <p:txBody>
          <a:bodyPr>
            <a:noAutofit/>
          </a:bodyPr>
          <a:lstStyle/>
          <a:p>
            <a:pPr>
              <a:buClr>
                <a:srgbClr val="4E743D"/>
              </a:buClr>
              <a:tabLst>
                <a:tab pos="3084513" algn="l"/>
              </a:tabLst>
              <a:defRPr/>
            </a:pPr>
            <a:r>
              <a:rPr lang="en-US" sz="3900" dirty="0" smtClean="0">
                <a:solidFill>
                  <a:schemeClr val="tx1"/>
                </a:solidFill>
                <a:latin typeface="Helvetica 65 Medium"/>
              </a:rPr>
              <a:t>Myth: Having legacy conversations means I have to talk about death             (I cannot emotionally handle that).</a:t>
            </a:r>
            <a:endParaRPr lang="en-US" sz="3900" dirty="0">
              <a:solidFill>
                <a:srgbClr val="3174C5"/>
              </a:solidFill>
              <a:latin typeface="Helvetica 65 Medium"/>
            </a:endParaRPr>
          </a:p>
        </p:txBody>
      </p:sp>
      <p:sp>
        <p:nvSpPr>
          <p:cNvPr id="18" name="Subtitle 2"/>
          <p:cNvSpPr txBox="1">
            <a:spLocks/>
          </p:cNvSpPr>
          <p:nvPr/>
        </p:nvSpPr>
        <p:spPr>
          <a:xfrm>
            <a:off x="202200" y="4648200"/>
            <a:ext cx="8713199"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4E743D"/>
              </a:buClr>
              <a:tabLst>
                <a:tab pos="3084513" algn="l"/>
              </a:tabLst>
              <a:defRPr/>
            </a:pPr>
            <a:endParaRPr lang="en-US" sz="200" dirty="0" smtClean="0">
              <a:solidFill>
                <a:srgbClr val="3174C5"/>
              </a:solidFill>
              <a:latin typeface="Helvetica 65 Medium"/>
            </a:endParaRPr>
          </a:p>
          <a:p>
            <a:pPr>
              <a:buClr>
                <a:srgbClr val="4E743D"/>
              </a:buClr>
              <a:tabLst>
                <a:tab pos="3084513" algn="l"/>
              </a:tabLst>
              <a:defRPr/>
            </a:pPr>
            <a:r>
              <a:rPr lang="en-US" sz="4000" dirty="0" smtClean="0">
                <a:solidFill>
                  <a:srgbClr val="3174C5"/>
                </a:solidFill>
                <a:latin typeface="Helvetica 65 Medium"/>
              </a:rPr>
              <a:t>Legacy conversations are about mission &amp; future vision.</a:t>
            </a:r>
            <a:endParaRPr lang="en-US" sz="4000" dirty="0">
              <a:solidFill>
                <a:srgbClr val="3174C5"/>
              </a:solidFill>
              <a:latin typeface="Helvetica 65 Medium"/>
            </a:endParaRPr>
          </a:p>
        </p:txBody>
      </p:sp>
      <p:pic>
        <p:nvPicPr>
          <p:cNvPr id="17" name="Picture 4" descr="Death.jpg"/>
          <p:cNvPicPr>
            <a:picLocks noChangeAspect="1"/>
          </p:cNvPicPr>
          <p:nvPr/>
        </p:nvPicPr>
        <p:blipFill rotWithShape="1">
          <a:blip r:embed="rId10">
            <a:extLst>
              <a:ext uri="{28A0092B-C50C-407E-A947-70E740481C1C}">
                <a14:useLocalDpi xmlns:a14="http://schemas.microsoft.com/office/drawing/2010/main" val="0"/>
              </a:ext>
            </a:extLst>
          </a:blip>
          <a:srcRect l="14072" r="13453"/>
          <a:stretch/>
        </p:blipFill>
        <p:spPr bwMode="auto">
          <a:xfrm>
            <a:off x="202200" y="76200"/>
            <a:ext cx="3933825" cy="404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Passion.JPG"/>
          <p:cNvPicPr>
            <a:picLocks noChangeAspect="1"/>
          </p:cNvPicPr>
          <p:nvPr/>
        </p:nvPicPr>
        <p:blipFill rotWithShape="1">
          <a:blip r:embed="rId11">
            <a:extLst>
              <a:ext uri="{28A0092B-C50C-407E-A947-70E740481C1C}">
                <a14:useLocalDpi xmlns:a14="http://schemas.microsoft.com/office/drawing/2010/main" val="0"/>
              </a:ext>
            </a:extLst>
          </a:blip>
          <a:srcRect r="7552" b="6550"/>
          <a:stretch/>
        </p:blipFill>
        <p:spPr bwMode="auto">
          <a:xfrm>
            <a:off x="1350948" y="304800"/>
            <a:ext cx="6646275" cy="4168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446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609599"/>
            <a:ext cx="8839200" cy="5471629"/>
          </a:xfrm>
        </p:spPr>
        <p:txBody>
          <a:bodyPr>
            <a:noAutofit/>
          </a:bodyPr>
          <a:lstStyle/>
          <a:p>
            <a:pPr>
              <a:buClr>
                <a:srgbClr val="4E743D"/>
              </a:buClr>
              <a:tabLst>
                <a:tab pos="3084513" algn="l"/>
              </a:tabLst>
              <a:defRPr/>
            </a:pPr>
            <a:r>
              <a:rPr lang="en-US" dirty="0" smtClean="0">
                <a:solidFill>
                  <a:schemeClr val="tx1"/>
                </a:solidFill>
                <a:latin typeface="Helvetica 65 Medium"/>
              </a:rPr>
              <a:t>Myth: Soliciting legacy gifts is the same as raising money for an endowment.</a:t>
            </a:r>
          </a:p>
          <a:p>
            <a:pPr>
              <a:buClr>
                <a:srgbClr val="4E743D"/>
              </a:buClr>
              <a:tabLst>
                <a:tab pos="3084513" algn="l"/>
              </a:tabLst>
              <a:defRPr/>
            </a:pPr>
            <a:endParaRPr lang="en-US" sz="3200" dirty="0" smtClean="0">
              <a:solidFill>
                <a:schemeClr val="tx1"/>
              </a:solidFill>
              <a:latin typeface="Helvetica 65 Medium"/>
            </a:endParaRPr>
          </a:p>
          <a:p>
            <a:pPr>
              <a:buClr>
                <a:srgbClr val="4E743D"/>
              </a:buClr>
              <a:tabLst>
                <a:tab pos="3084513" algn="l"/>
              </a:tabLst>
              <a:defRPr/>
            </a:pPr>
            <a:endParaRPr lang="en-US" sz="3200" dirty="0" smtClean="0">
              <a:solidFill>
                <a:schemeClr val="tx1"/>
              </a:solidFill>
              <a:latin typeface="Helvetica 65 Medium"/>
            </a:endParaRPr>
          </a:p>
          <a:p>
            <a:pPr>
              <a:buClr>
                <a:srgbClr val="4E743D"/>
              </a:buClr>
              <a:tabLst>
                <a:tab pos="3084513" algn="l"/>
              </a:tabLst>
              <a:defRPr/>
            </a:pPr>
            <a:endParaRPr lang="en-US" sz="3200" dirty="0">
              <a:solidFill>
                <a:schemeClr val="tx1"/>
              </a:solidFill>
              <a:latin typeface="Helvetica 65 Medium"/>
            </a:endParaRPr>
          </a:p>
          <a:p>
            <a:pPr>
              <a:buClr>
                <a:srgbClr val="4E743D"/>
              </a:buClr>
              <a:tabLst>
                <a:tab pos="3084513" algn="l"/>
              </a:tabLst>
              <a:defRPr/>
            </a:pPr>
            <a:endParaRPr lang="en-US" sz="3200" dirty="0" smtClean="0">
              <a:solidFill>
                <a:srgbClr val="3174C5"/>
              </a:solidFill>
              <a:latin typeface="Helvetica 65 Medium"/>
            </a:endParaRPr>
          </a:p>
          <a:p>
            <a:pPr>
              <a:buClr>
                <a:srgbClr val="4E743D"/>
              </a:buClr>
              <a:tabLst>
                <a:tab pos="3084513" algn="l"/>
              </a:tabLst>
              <a:defRPr/>
            </a:pPr>
            <a:r>
              <a:rPr lang="en-US" sz="3200" dirty="0" smtClean="0">
                <a:solidFill>
                  <a:srgbClr val="3174C5"/>
                </a:solidFill>
                <a:latin typeface="Helvetica 65 Medium"/>
              </a:rPr>
              <a:t>Endowment campaigns have the goal of raising money NOW – </a:t>
            </a:r>
          </a:p>
          <a:p>
            <a:pPr>
              <a:buClr>
                <a:srgbClr val="4E743D"/>
              </a:buClr>
              <a:tabLst>
                <a:tab pos="3084513" algn="l"/>
              </a:tabLst>
              <a:defRPr/>
            </a:pPr>
            <a:r>
              <a:rPr lang="en-US" sz="3200" dirty="0" smtClean="0">
                <a:solidFill>
                  <a:srgbClr val="3174C5"/>
                </a:solidFill>
                <a:latin typeface="Helvetica 65 Medium"/>
              </a:rPr>
              <a:t>Legacy gifts are NOW or LATER.</a:t>
            </a:r>
          </a:p>
        </p:txBody>
      </p:sp>
      <p:pic>
        <p:nvPicPr>
          <p:cNvPr id="17" name="Picture 2" descr="Now_and_Later.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55115" y="829192"/>
            <a:ext cx="2590800" cy="290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955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2513392" y="-914400"/>
            <a:ext cx="6416398" cy="7052877"/>
          </a:xfrm>
          <a:prstGeom prst="rect">
            <a:avLst/>
          </a:prstGeom>
          <a:noFill/>
        </p:spPr>
      </p:pic>
      <p:sp>
        <p:nvSpPr>
          <p:cNvPr id="29" name="Subtitle 2"/>
          <p:cNvSpPr>
            <a:spLocks noGrp="1"/>
          </p:cNvSpPr>
          <p:nvPr>
            <p:ph type="subTitle" idx="1"/>
          </p:nvPr>
        </p:nvSpPr>
        <p:spPr>
          <a:xfrm>
            <a:off x="457200" y="190501"/>
            <a:ext cx="8458199" cy="6320885"/>
          </a:xfrm>
        </p:spPr>
        <p:txBody>
          <a:bodyPr>
            <a:noAutofit/>
          </a:bodyPr>
          <a:lstStyle/>
          <a:p>
            <a:pPr>
              <a:buClr>
                <a:srgbClr val="4E743D"/>
              </a:buClr>
              <a:tabLst>
                <a:tab pos="3084513" algn="l"/>
              </a:tabLst>
              <a:defRPr/>
            </a:pPr>
            <a:endParaRPr lang="en-US" sz="1200" dirty="0" smtClean="0">
              <a:solidFill>
                <a:schemeClr val="tx1"/>
              </a:solidFill>
              <a:latin typeface="Helvetica 65 Medium"/>
            </a:endParaRPr>
          </a:p>
          <a:p>
            <a:pPr>
              <a:buClr>
                <a:srgbClr val="4E743D"/>
              </a:buClr>
              <a:tabLst>
                <a:tab pos="3084513" algn="l"/>
              </a:tabLst>
              <a:defRPr/>
            </a:pPr>
            <a:r>
              <a:rPr lang="en-US" sz="4000" dirty="0" smtClean="0">
                <a:solidFill>
                  <a:schemeClr val="tx1"/>
                </a:solidFill>
                <a:latin typeface="Helvetica 65 Medium"/>
              </a:rPr>
              <a:t>Myth: We need money now &amp; cannot possibly think about legacy </a:t>
            </a:r>
            <a:r>
              <a:rPr lang="en-US" sz="4000" dirty="0">
                <a:solidFill>
                  <a:schemeClr val="tx1"/>
                </a:solidFill>
                <a:latin typeface="Helvetica 65 Medium"/>
              </a:rPr>
              <a:t>g</a:t>
            </a:r>
            <a:r>
              <a:rPr lang="en-US" sz="4000" dirty="0" smtClean="0">
                <a:solidFill>
                  <a:schemeClr val="tx1"/>
                </a:solidFill>
                <a:latin typeface="Helvetica 65 Medium"/>
              </a:rPr>
              <a:t>iving.</a:t>
            </a:r>
          </a:p>
          <a:p>
            <a:pPr>
              <a:buClr>
                <a:srgbClr val="4E743D"/>
              </a:buClr>
              <a:tabLst>
                <a:tab pos="3084513" algn="l"/>
              </a:tabLst>
              <a:defRPr/>
            </a:pPr>
            <a:endParaRPr lang="en-US" sz="4000" dirty="0">
              <a:solidFill>
                <a:schemeClr val="tx1"/>
              </a:solidFill>
              <a:latin typeface="Helvetica 65 Medium"/>
            </a:endParaRPr>
          </a:p>
          <a:p>
            <a:pPr>
              <a:buClr>
                <a:srgbClr val="4E743D"/>
              </a:buClr>
              <a:tabLst>
                <a:tab pos="3084513" algn="l"/>
              </a:tabLst>
              <a:defRPr/>
            </a:pPr>
            <a:endParaRPr lang="en-US" sz="2000" dirty="0" smtClean="0">
              <a:solidFill>
                <a:schemeClr val="tx1"/>
              </a:solidFill>
              <a:latin typeface="Helvetica 65 Medium"/>
            </a:endParaRP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endParaRPr lang="en-US" sz="3000" dirty="0">
              <a:solidFill>
                <a:srgbClr val="3174C5"/>
              </a:solidFill>
              <a:latin typeface="Helvetica 65 Medium"/>
            </a:endParaRPr>
          </a:p>
          <a:p>
            <a:pPr>
              <a:buClr>
                <a:srgbClr val="4E743D"/>
              </a:buClr>
              <a:tabLst>
                <a:tab pos="3084513" algn="l"/>
              </a:tabLst>
              <a:defRPr/>
            </a:pPr>
            <a:r>
              <a:rPr lang="en-US" sz="4000" dirty="0" smtClean="0">
                <a:solidFill>
                  <a:srgbClr val="3174C5"/>
                </a:solidFill>
                <a:latin typeface="Helvetica 65 Medium"/>
              </a:rPr>
              <a:t>You can’t afford NOT to think about legacy activities.</a:t>
            </a:r>
            <a:endParaRPr lang="en-US" sz="4000" dirty="0">
              <a:solidFill>
                <a:srgbClr val="3174C5"/>
              </a:solidFill>
              <a:latin typeface="Helvetica 65 Medium"/>
            </a:endParaRPr>
          </a:p>
        </p:txBody>
      </p:sp>
      <p:pic>
        <p:nvPicPr>
          <p:cNvPr id="17" name="Picture 4" descr="empty-piggy-bank.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36119" y="228600"/>
            <a:ext cx="4271761"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036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609599"/>
            <a:ext cx="8839200" cy="5471629"/>
          </a:xfrm>
        </p:spPr>
        <p:txBody>
          <a:bodyPr>
            <a:noAutofit/>
          </a:bodyPr>
          <a:lstStyle/>
          <a:p>
            <a:pPr>
              <a:buClr>
                <a:srgbClr val="4E743D"/>
              </a:buClr>
              <a:tabLst>
                <a:tab pos="3084513" algn="l"/>
              </a:tabLst>
              <a:defRPr/>
            </a:pPr>
            <a:endParaRPr lang="en-US" sz="4000" dirty="0" smtClean="0">
              <a:solidFill>
                <a:schemeClr val="tx1"/>
              </a:solidFill>
              <a:latin typeface="Helvetica 65 Medium"/>
            </a:endParaRPr>
          </a:p>
          <a:p>
            <a:pPr>
              <a:buClr>
                <a:srgbClr val="4E743D"/>
              </a:buClr>
              <a:tabLst>
                <a:tab pos="3084513" algn="l"/>
              </a:tabLst>
              <a:defRPr/>
            </a:pPr>
            <a:r>
              <a:rPr lang="en-US" sz="4000" dirty="0" smtClean="0">
                <a:solidFill>
                  <a:schemeClr val="tx1"/>
                </a:solidFill>
                <a:latin typeface="Helvetica 65 Medium"/>
              </a:rPr>
              <a:t>Myth: All planned gifts are deferred gifts.</a:t>
            </a:r>
          </a:p>
          <a:p>
            <a:pPr>
              <a:buClr>
                <a:srgbClr val="4E743D"/>
              </a:buClr>
              <a:tabLst>
                <a:tab pos="3084513" algn="l"/>
              </a:tabLst>
              <a:defRPr/>
            </a:pPr>
            <a:endParaRPr lang="en-US" sz="4000" dirty="0" smtClean="0">
              <a:solidFill>
                <a:schemeClr val="tx1"/>
              </a:solidFill>
              <a:latin typeface="Helvetica 65 Medium"/>
            </a:endParaRPr>
          </a:p>
          <a:p>
            <a:pPr>
              <a:buClr>
                <a:srgbClr val="4E743D"/>
              </a:buClr>
              <a:tabLst>
                <a:tab pos="3084513" algn="l"/>
              </a:tabLst>
              <a:defRPr/>
            </a:pPr>
            <a:endParaRPr lang="en-US" sz="4000" dirty="0">
              <a:solidFill>
                <a:schemeClr val="tx1"/>
              </a:solidFill>
              <a:latin typeface="Helvetica 65 Medium"/>
            </a:endParaRPr>
          </a:p>
        </p:txBody>
      </p:sp>
    </p:spTree>
    <p:extLst>
      <p:ext uri="{BB962C8B-B14F-4D97-AF65-F5344CB8AC3E}">
        <p14:creationId xmlns:p14="http://schemas.microsoft.com/office/powerpoint/2010/main" val="169931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609599"/>
            <a:ext cx="8839200" cy="5471629"/>
          </a:xfrm>
        </p:spPr>
        <p:txBody>
          <a:bodyPr>
            <a:noAutofit/>
          </a:bodyPr>
          <a:lstStyle/>
          <a:p>
            <a:pPr>
              <a:buClr>
                <a:srgbClr val="4E743D"/>
              </a:buClr>
              <a:tabLst>
                <a:tab pos="3084513" algn="l"/>
              </a:tabLst>
              <a:defRPr/>
            </a:pPr>
            <a:endParaRPr lang="en-US" sz="4000" dirty="0" smtClean="0">
              <a:solidFill>
                <a:schemeClr val="tx1"/>
              </a:solidFill>
              <a:latin typeface="Helvetica 65 Medium"/>
            </a:endParaRPr>
          </a:p>
          <a:p>
            <a:pPr>
              <a:buClr>
                <a:srgbClr val="4E743D"/>
              </a:buClr>
              <a:tabLst>
                <a:tab pos="3084513" algn="l"/>
              </a:tabLst>
              <a:defRPr/>
            </a:pPr>
            <a:r>
              <a:rPr lang="en-US" sz="4000" strike="sngStrike" dirty="0" smtClean="0">
                <a:solidFill>
                  <a:schemeClr val="tx1"/>
                </a:solidFill>
                <a:latin typeface="Helvetica 65 Medium"/>
              </a:rPr>
              <a:t>Myth: All planned gifts are deferred gifts.</a:t>
            </a:r>
          </a:p>
          <a:p>
            <a:pPr>
              <a:buClr>
                <a:srgbClr val="4E743D"/>
              </a:buClr>
              <a:tabLst>
                <a:tab pos="3084513" algn="l"/>
              </a:tabLst>
              <a:defRPr/>
            </a:pPr>
            <a:endParaRPr lang="en-US" sz="4000" strike="sngStrike" dirty="0">
              <a:solidFill>
                <a:schemeClr val="tx1"/>
              </a:solidFill>
              <a:latin typeface="Helvetica 65 Medium"/>
            </a:endParaRPr>
          </a:p>
          <a:p>
            <a:pPr>
              <a:buClr>
                <a:srgbClr val="4E743D"/>
              </a:buClr>
              <a:tabLst>
                <a:tab pos="3084513" algn="l"/>
              </a:tabLst>
              <a:defRPr/>
            </a:pPr>
            <a:endParaRPr lang="en-US" sz="4000" strike="sngStrike" dirty="0" smtClean="0">
              <a:solidFill>
                <a:schemeClr val="tx1"/>
              </a:solidFill>
              <a:latin typeface="Helvetica 65 Medium"/>
            </a:endParaRPr>
          </a:p>
          <a:p>
            <a:pPr>
              <a:buClr>
                <a:srgbClr val="4E743D"/>
              </a:buClr>
              <a:tabLst>
                <a:tab pos="3084513" algn="l"/>
              </a:tabLst>
              <a:defRPr/>
            </a:pPr>
            <a:r>
              <a:rPr lang="en-US" sz="4000" dirty="0" smtClean="0">
                <a:solidFill>
                  <a:srgbClr val="3174C5"/>
                </a:solidFill>
                <a:latin typeface="Helvetica 65 Medium"/>
              </a:rPr>
              <a:t>Planned </a:t>
            </a:r>
            <a:r>
              <a:rPr lang="en-US" sz="4000" dirty="0">
                <a:solidFill>
                  <a:srgbClr val="3174C5"/>
                </a:solidFill>
                <a:latin typeface="Helvetica 65 Medium"/>
              </a:rPr>
              <a:t>gifts could be given today, through vehicles such as gift </a:t>
            </a:r>
            <a:r>
              <a:rPr lang="en-US" sz="4000" dirty="0" smtClean="0">
                <a:solidFill>
                  <a:srgbClr val="3174C5"/>
                </a:solidFill>
                <a:latin typeface="Helvetica 65 Medium"/>
              </a:rPr>
              <a:t>annuities.</a:t>
            </a:r>
            <a:endParaRPr lang="en-US" sz="4000" dirty="0">
              <a:solidFill>
                <a:srgbClr val="3174C5"/>
              </a:solidFill>
              <a:latin typeface="Helvetica 65 Medium"/>
            </a:endParaRPr>
          </a:p>
          <a:p>
            <a:pPr>
              <a:buClr>
                <a:srgbClr val="4E743D"/>
              </a:buClr>
              <a:tabLst>
                <a:tab pos="3084513" algn="l"/>
              </a:tabLst>
              <a:defRPr/>
            </a:pPr>
            <a:endParaRPr lang="en-US" sz="4000" strike="sngStrike" dirty="0" smtClean="0">
              <a:solidFill>
                <a:schemeClr val="tx1"/>
              </a:solidFill>
              <a:latin typeface="Helvetica 65 Medium"/>
            </a:endParaRPr>
          </a:p>
        </p:txBody>
      </p:sp>
      <p:cxnSp>
        <p:nvCxnSpPr>
          <p:cNvPr id="3" name="Straight Connector 2"/>
          <p:cNvCxnSpPr/>
          <p:nvPr/>
        </p:nvCxnSpPr>
        <p:spPr>
          <a:xfrm>
            <a:off x="304800" y="1752600"/>
            <a:ext cx="83058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10000" y="2362200"/>
            <a:ext cx="12954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210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457200" y="190501"/>
            <a:ext cx="8458199" cy="6320885"/>
          </a:xfrm>
        </p:spPr>
        <p:txBody>
          <a:bodyPr>
            <a:noAutofit/>
          </a:bodyPr>
          <a:lstStyle/>
          <a:p>
            <a:pPr>
              <a:buClr>
                <a:srgbClr val="4E743D"/>
              </a:buClr>
              <a:tabLst>
                <a:tab pos="3084513" algn="l"/>
              </a:tabLst>
              <a:defRPr/>
            </a:pPr>
            <a:endParaRPr lang="en-US" sz="1200" dirty="0" smtClean="0">
              <a:solidFill>
                <a:schemeClr val="tx1"/>
              </a:solidFill>
              <a:latin typeface="Helvetica 65 Medium"/>
            </a:endParaRPr>
          </a:p>
          <a:p>
            <a:pPr>
              <a:buClr>
                <a:srgbClr val="4E743D"/>
              </a:buClr>
              <a:tabLst>
                <a:tab pos="3084513" algn="l"/>
              </a:tabLst>
              <a:defRPr/>
            </a:pPr>
            <a:r>
              <a:rPr lang="en-US" sz="4000" dirty="0" smtClean="0">
                <a:solidFill>
                  <a:schemeClr val="tx1"/>
                </a:solidFill>
                <a:latin typeface="Helvetica 65 Medium"/>
              </a:rPr>
              <a:t>Myth: We just don’t have the time to do planned giving.</a:t>
            </a:r>
          </a:p>
          <a:p>
            <a:pPr>
              <a:buClr>
                <a:srgbClr val="4E743D"/>
              </a:buClr>
              <a:tabLst>
                <a:tab pos="3084513" algn="l"/>
              </a:tabLst>
              <a:defRPr/>
            </a:pPr>
            <a:endParaRPr lang="en-US" sz="4000" dirty="0">
              <a:solidFill>
                <a:schemeClr val="tx1"/>
              </a:solidFill>
              <a:latin typeface="Helvetica 65 Medium"/>
            </a:endParaRPr>
          </a:p>
          <a:p>
            <a:pPr>
              <a:buClr>
                <a:srgbClr val="4E743D"/>
              </a:buClr>
              <a:tabLst>
                <a:tab pos="3084513" algn="l"/>
              </a:tabLst>
              <a:defRPr/>
            </a:pPr>
            <a:endParaRPr lang="en-US" sz="2000" dirty="0" smtClean="0">
              <a:solidFill>
                <a:schemeClr val="tx1"/>
              </a:solidFill>
              <a:latin typeface="Helvetica 65 Medium"/>
            </a:endParaRP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endParaRPr lang="en-US" sz="4000" dirty="0">
              <a:solidFill>
                <a:srgbClr val="3174C5"/>
              </a:solidFill>
              <a:latin typeface="Helvetica 65 Medium"/>
            </a:endParaRPr>
          </a:p>
          <a:p>
            <a:pPr>
              <a:buClr>
                <a:srgbClr val="4E743D"/>
              </a:buClr>
              <a:tabLst>
                <a:tab pos="3084513" algn="l"/>
              </a:tabLst>
              <a:defRPr/>
            </a:pPr>
            <a:r>
              <a:rPr lang="en-US" sz="4000" dirty="0" smtClean="0">
                <a:solidFill>
                  <a:srgbClr val="3174C5"/>
                </a:solidFill>
                <a:latin typeface="Helvetica 65 Medium"/>
              </a:rPr>
              <a:t>You’re already spending time on donor relations – </a:t>
            </a:r>
          </a:p>
          <a:p>
            <a:pPr>
              <a:buClr>
                <a:srgbClr val="4E743D"/>
              </a:buClr>
              <a:tabLst>
                <a:tab pos="3084513" algn="l"/>
              </a:tabLst>
              <a:defRPr/>
            </a:pPr>
            <a:r>
              <a:rPr lang="en-US" sz="4000" dirty="0" smtClean="0">
                <a:solidFill>
                  <a:srgbClr val="3174C5"/>
                </a:solidFill>
                <a:latin typeface="Helvetica 65 Medium"/>
              </a:rPr>
              <a:t>Don’t miss the opportunity…</a:t>
            </a:r>
            <a:endParaRPr lang="en-US" sz="4000" dirty="0">
              <a:solidFill>
                <a:srgbClr val="3174C5"/>
              </a:solidFill>
              <a:latin typeface="Helvetica 65 Medium"/>
            </a:endParaRPr>
          </a:p>
        </p:txBody>
      </p:sp>
      <p:pic>
        <p:nvPicPr>
          <p:cNvPr id="16" name="Picture 3" descr="Red_clocks.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06035" y="361406"/>
            <a:ext cx="5910708" cy="392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066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457200" y="190501"/>
            <a:ext cx="8458199" cy="6320885"/>
          </a:xfrm>
        </p:spPr>
        <p:txBody>
          <a:bodyPr>
            <a:noAutofit/>
          </a:bodyPr>
          <a:lstStyle/>
          <a:p>
            <a:pPr>
              <a:buClr>
                <a:srgbClr val="4E743D"/>
              </a:buClr>
              <a:tabLst>
                <a:tab pos="3084513" algn="l"/>
              </a:tabLst>
              <a:defRPr/>
            </a:pPr>
            <a:endParaRPr lang="en-US" sz="1200" dirty="0" smtClean="0">
              <a:solidFill>
                <a:schemeClr val="tx1"/>
              </a:solidFill>
              <a:latin typeface="Helvetica 65 Medium"/>
            </a:endParaRPr>
          </a:p>
          <a:p>
            <a:pPr>
              <a:buClr>
                <a:srgbClr val="4E743D"/>
              </a:buClr>
              <a:tabLst>
                <a:tab pos="3084513" algn="l"/>
              </a:tabLst>
              <a:defRPr/>
            </a:pPr>
            <a:r>
              <a:rPr lang="en-US" sz="4000" dirty="0" smtClean="0">
                <a:solidFill>
                  <a:schemeClr val="tx1"/>
                </a:solidFill>
                <a:latin typeface="Helvetica 65 Medium"/>
              </a:rPr>
              <a:t>Myth: Planned giving hurts annual giving – </a:t>
            </a:r>
          </a:p>
          <a:p>
            <a:pPr>
              <a:buClr>
                <a:srgbClr val="4E743D"/>
              </a:buClr>
              <a:tabLst>
                <a:tab pos="3084513" algn="l"/>
              </a:tabLst>
              <a:defRPr/>
            </a:pPr>
            <a:r>
              <a:rPr lang="en-US" sz="4000" dirty="0" smtClean="0">
                <a:solidFill>
                  <a:schemeClr val="tx1"/>
                </a:solidFill>
                <a:latin typeface="Helvetica 65 Medium"/>
              </a:rPr>
              <a:t>If people make a legacy commitment, they’ll stop giving annually because they think they are “off the hook.”</a:t>
            </a:r>
          </a:p>
          <a:p>
            <a:pPr>
              <a:buClr>
                <a:srgbClr val="4E743D"/>
              </a:buClr>
              <a:tabLst>
                <a:tab pos="3084513" algn="l"/>
              </a:tabLst>
              <a:defRPr/>
            </a:pPr>
            <a:endParaRPr lang="en-US" sz="2000" dirty="0" smtClean="0">
              <a:solidFill>
                <a:schemeClr val="tx1"/>
              </a:solidFill>
              <a:latin typeface="Helvetica 65 Medium"/>
            </a:endParaRPr>
          </a:p>
          <a:p>
            <a:pPr>
              <a:buClr>
                <a:srgbClr val="4E743D"/>
              </a:buClr>
              <a:tabLst>
                <a:tab pos="3084513" algn="l"/>
              </a:tabLst>
              <a:defRPr/>
            </a:pPr>
            <a:r>
              <a:rPr lang="en-US" sz="4000" dirty="0" smtClean="0">
                <a:solidFill>
                  <a:srgbClr val="3174C5"/>
                </a:solidFill>
                <a:latin typeface="Helvetica 65 Medium"/>
              </a:rPr>
              <a:t>Legacy donors increase their annual giving.</a:t>
            </a:r>
            <a:endParaRPr lang="en-US" sz="4000" dirty="0">
              <a:solidFill>
                <a:srgbClr val="3174C5"/>
              </a:solidFill>
              <a:latin typeface="Helvetica 65 Medium"/>
            </a:endParaRPr>
          </a:p>
        </p:txBody>
      </p:sp>
      <p:sp>
        <p:nvSpPr>
          <p:cNvPr id="18" name="Rectangle 17"/>
          <p:cNvSpPr/>
          <p:nvPr/>
        </p:nvSpPr>
        <p:spPr>
          <a:xfrm>
            <a:off x="3119814" y="-1299210"/>
            <a:ext cx="3108543" cy="7725192"/>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p>
        </p:txBody>
      </p:sp>
    </p:spTree>
    <p:extLst>
      <p:ext uri="{BB962C8B-B14F-4D97-AF65-F5344CB8AC3E}">
        <p14:creationId xmlns:p14="http://schemas.microsoft.com/office/powerpoint/2010/main" val="884149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457200" y="190501"/>
            <a:ext cx="8458199" cy="6320885"/>
          </a:xfrm>
        </p:spPr>
        <p:txBody>
          <a:bodyPr>
            <a:noAutofit/>
          </a:bodyPr>
          <a:lstStyle/>
          <a:p>
            <a:pPr>
              <a:buClr>
                <a:srgbClr val="4E743D"/>
              </a:buClr>
              <a:tabLst>
                <a:tab pos="3084513" algn="l"/>
              </a:tabLst>
              <a:defRPr/>
            </a:pPr>
            <a:endParaRPr lang="en-US" sz="4000" dirty="0" smtClean="0">
              <a:solidFill>
                <a:schemeClr val="tx1"/>
              </a:solidFill>
              <a:latin typeface="Helvetica 65 Medium"/>
            </a:endParaRPr>
          </a:p>
          <a:p>
            <a:pPr>
              <a:buClr>
                <a:srgbClr val="4E743D"/>
              </a:buClr>
              <a:tabLst>
                <a:tab pos="3084513" algn="l"/>
              </a:tabLst>
              <a:defRPr/>
            </a:pPr>
            <a:r>
              <a:rPr lang="en-US" sz="4000" dirty="0" smtClean="0">
                <a:solidFill>
                  <a:schemeClr val="tx1"/>
                </a:solidFill>
                <a:latin typeface="Helvetica 65 Medium"/>
              </a:rPr>
              <a:t>Myth: We can’t ask someone to join the legacy society AND ask for a capital gift in the same year.</a:t>
            </a:r>
          </a:p>
          <a:p>
            <a:pPr>
              <a:buClr>
                <a:srgbClr val="4E743D"/>
              </a:buClr>
              <a:tabLst>
                <a:tab pos="3084513" algn="l"/>
              </a:tabLst>
              <a:defRPr/>
            </a:pPr>
            <a:endParaRPr lang="en-US" sz="4000" dirty="0" smtClean="0">
              <a:solidFill>
                <a:schemeClr val="tx1"/>
              </a:solidFill>
              <a:latin typeface="Helvetica 65 Medium"/>
            </a:endParaRP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endParaRPr lang="en-US" dirty="0" smtClean="0">
              <a:solidFill>
                <a:srgbClr val="3174C5"/>
              </a:solidFill>
              <a:latin typeface="Helvetica 65 Medium"/>
            </a:endParaRPr>
          </a:p>
          <a:p>
            <a:pPr>
              <a:buClr>
                <a:srgbClr val="4E743D"/>
              </a:buClr>
              <a:tabLst>
                <a:tab pos="3084513" algn="l"/>
              </a:tabLst>
              <a:defRPr/>
            </a:pPr>
            <a:r>
              <a:rPr lang="en-US" sz="4000" dirty="0" smtClean="0">
                <a:solidFill>
                  <a:srgbClr val="3174C5"/>
                </a:solidFill>
                <a:latin typeface="Helvetica 65 Medium"/>
              </a:rPr>
              <a:t>Every </a:t>
            </a:r>
            <a:r>
              <a:rPr lang="en-US" sz="4000" dirty="0" smtClean="0">
                <a:solidFill>
                  <a:srgbClr val="3174C5"/>
                </a:solidFill>
                <a:latin typeface="Helvetica 65 Medium"/>
              </a:rPr>
              <a:t>donor is different.</a:t>
            </a:r>
            <a:endParaRPr lang="en-US" sz="4000" dirty="0">
              <a:solidFill>
                <a:srgbClr val="3174C5"/>
              </a:solidFill>
              <a:latin typeface="Helvetica 65 Medium"/>
            </a:endParaRPr>
          </a:p>
        </p:txBody>
      </p:sp>
      <p:pic>
        <p:nvPicPr>
          <p:cNvPr id="2" name="Picture 2" descr="Z:\For David\9-26-11 Check-In Webinar\oldercoupletalkingwomanwoman.JPG"/>
          <p:cNvPicPr>
            <a:picLocks noChangeAspect="1" noChangeArrowheads="1"/>
          </p:cNvPicPr>
          <p:nvPr/>
        </p:nvPicPr>
        <p:blipFill rotWithShape="1">
          <a:blip r:embed="rId10">
            <a:extLst>
              <a:ext uri="{28A0092B-C50C-407E-A947-70E740481C1C}">
                <a14:useLocalDpi xmlns:a14="http://schemas.microsoft.com/office/drawing/2010/main" val="0"/>
              </a:ext>
            </a:extLst>
          </a:blip>
          <a:srcRect l="15059" t="7801" r="18643"/>
          <a:stretch/>
        </p:blipFill>
        <p:spPr bwMode="auto">
          <a:xfrm>
            <a:off x="1727205" y="228600"/>
            <a:ext cx="5689589" cy="5261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233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6164474" y="1"/>
            <a:ext cx="2750925" cy="3924300"/>
          </a:xfrm>
        </p:spPr>
        <p:txBody>
          <a:bodyPr>
            <a:noAutofit/>
          </a:bodyPr>
          <a:lstStyle/>
          <a:p>
            <a:pPr>
              <a:buClr>
                <a:srgbClr val="4E743D"/>
              </a:buClr>
              <a:tabLst>
                <a:tab pos="3084513" algn="l"/>
              </a:tabLst>
              <a:defRPr/>
            </a:pPr>
            <a:endParaRPr lang="en-US" sz="1200" dirty="0" smtClean="0">
              <a:solidFill>
                <a:schemeClr val="tx1"/>
              </a:solidFill>
              <a:latin typeface="Helvetica 65 Medium"/>
            </a:endParaRPr>
          </a:p>
          <a:p>
            <a:pPr>
              <a:buClr>
                <a:srgbClr val="4E743D"/>
              </a:buClr>
              <a:tabLst>
                <a:tab pos="3084513" algn="l"/>
              </a:tabLst>
              <a:defRPr/>
            </a:pPr>
            <a:r>
              <a:rPr lang="en-US" sz="4000" dirty="0" smtClean="0">
                <a:solidFill>
                  <a:schemeClr val="tx1"/>
                </a:solidFill>
                <a:latin typeface="Helvetica 65 Medium"/>
              </a:rPr>
              <a:t>Myth: </a:t>
            </a:r>
            <a:br>
              <a:rPr lang="en-US" sz="4000" dirty="0" smtClean="0">
                <a:solidFill>
                  <a:schemeClr val="tx1"/>
                </a:solidFill>
                <a:latin typeface="Helvetica 65 Medium"/>
              </a:rPr>
            </a:br>
            <a:r>
              <a:rPr lang="en-US" sz="4000" dirty="0" smtClean="0">
                <a:solidFill>
                  <a:schemeClr val="tx1"/>
                </a:solidFill>
                <a:latin typeface="Helvetica 65 Medium"/>
              </a:rPr>
              <a:t>If there is no will, there is no planned gift.</a:t>
            </a:r>
          </a:p>
        </p:txBody>
      </p:sp>
      <p:sp>
        <p:nvSpPr>
          <p:cNvPr id="16" name="Subtitle 2"/>
          <p:cNvSpPr txBox="1">
            <a:spLocks/>
          </p:cNvSpPr>
          <p:nvPr/>
        </p:nvSpPr>
        <p:spPr>
          <a:xfrm>
            <a:off x="152400" y="4038601"/>
            <a:ext cx="8763000" cy="2362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4E743D"/>
              </a:buClr>
              <a:tabLst>
                <a:tab pos="3084513" algn="l"/>
              </a:tabLst>
              <a:defRPr/>
            </a:pPr>
            <a:endParaRPr lang="en-US" sz="1200" dirty="0" smtClean="0">
              <a:solidFill>
                <a:srgbClr val="3174C5"/>
              </a:solidFill>
              <a:latin typeface="Helvetica 65 Medium"/>
            </a:endParaRPr>
          </a:p>
          <a:p>
            <a:pPr>
              <a:buClr>
                <a:srgbClr val="4E743D"/>
              </a:buClr>
              <a:tabLst>
                <a:tab pos="3084513" algn="l"/>
              </a:tabLst>
              <a:defRPr/>
            </a:pPr>
            <a:r>
              <a:rPr lang="en-US" sz="4000" dirty="0" smtClean="0">
                <a:solidFill>
                  <a:srgbClr val="3174C5"/>
                </a:solidFill>
                <a:latin typeface="Helvetica 65 Medium"/>
              </a:rPr>
              <a:t>There are other planned giving vehicles, such as retirement funds, life insurance beneficiaries, etc.</a:t>
            </a:r>
          </a:p>
        </p:txBody>
      </p:sp>
      <p:pic>
        <p:nvPicPr>
          <p:cNvPr id="17" name="Picture 3" descr="Last-Will-and-Testament[1].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2399" y="152399"/>
            <a:ext cx="5029201" cy="377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6781800" y="685800"/>
            <a:ext cx="13716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359703" y="1295400"/>
            <a:ext cx="2327097"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248400" y="2514600"/>
            <a:ext cx="25908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475840" y="3124200"/>
            <a:ext cx="205856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13773" y="1905000"/>
            <a:ext cx="1707653"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04151" y="3733800"/>
            <a:ext cx="8382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858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457200" y="190501"/>
            <a:ext cx="8458199" cy="6320885"/>
          </a:xfrm>
        </p:spPr>
        <p:txBody>
          <a:bodyPr>
            <a:noAutofit/>
          </a:bodyPr>
          <a:lstStyle/>
          <a:p>
            <a:pPr>
              <a:buClr>
                <a:srgbClr val="4E743D"/>
              </a:buClr>
              <a:tabLst>
                <a:tab pos="3084513" algn="l"/>
              </a:tabLst>
              <a:defRPr/>
            </a:pPr>
            <a:r>
              <a:rPr lang="en-US" sz="4000" dirty="0" smtClean="0">
                <a:solidFill>
                  <a:schemeClr val="tx1"/>
                </a:solidFill>
                <a:latin typeface="Helvetica 65 Medium"/>
              </a:rPr>
              <a:t>Myth: If a donor doesn’t have an “estate” they cannot or will not make a legacy gift.</a:t>
            </a: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endParaRPr lang="en-US" sz="4000" dirty="0">
              <a:solidFill>
                <a:srgbClr val="3174C5"/>
              </a:solidFill>
              <a:latin typeface="Helvetica 65 Medium"/>
            </a:endParaRP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endParaRPr lang="en-US" sz="1200" dirty="0" smtClean="0">
              <a:solidFill>
                <a:srgbClr val="3174C5"/>
              </a:solidFill>
              <a:latin typeface="Helvetica 65 Medium"/>
            </a:endParaRPr>
          </a:p>
          <a:p>
            <a:pPr>
              <a:buClr>
                <a:srgbClr val="4E743D"/>
              </a:buClr>
              <a:tabLst>
                <a:tab pos="3084513" algn="l"/>
              </a:tabLst>
              <a:defRPr/>
            </a:pPr>
            <a:r>
              <a:rPr lang="en-US" sz="3600" dirty="0" smtClean="0">
                <a:solidFill>
                  <a:srgbClr val="3174C5"/>
                </a:solidFill>
                <a:latin typeface="Helvetica 65 Medium"/>
              </a:rPr>
              <a:t>Everyone you’re approaching has assets.</a:t>
            </a:r>
            <a:endParaRPr lang="en-US" sz="3600" dirty="0">
              <a:solidFill>
                <a:srgbClr val="3174C5"/>
              </a:solidFill>
              <a:latin typeface="Helvetica 65 Medium"/>
            </a:endParaRPr>
          </a:p>
        </p:txBody>
      </p:sp>
      <p:pic>
        <p:nvPicPr>
          <p:cNvPr id="17" name="Picture 16" descr="house_car.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38179" y="26126"/>
            <a:ext cx="3267641" cy="490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051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15413"/>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p:cNvPicPr>
          <p:nvPr/>
        </p:nvPicPr>
        <p:blipFill>
          <a:blip r:embed="rId5"/>
          <a:stretch>
            <a:fillRect/>
          </a:stretch>
        </p:blipFill>
        <p:spPr>
          <a:xfrm>
            <a:off x="3726381" y="6511386"/>
            <a:ext cx="1895411" cy="36576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1143000"/>
            <a:ext cx="8839200" cy="5257800"/>
          </a:xfrm>
        </p:spPr>
        <p:txBody>
          <a:bodyPr>
            <a:noAutofit/>
          </a:bodyPr>
          <a:lstStyle/>
          <a:p>
            <a:pPr marL="457200" indent="-457200" algn="l">
              <a:buClr>
                <a:srgbClr val="4E743D"/>
              </a:buClr>
              <a:buFont typeface="Arial" pitchFamily="34" charset="0"/>
              <a:buChar char="•"/>
              <a:tabLst>
                <a:tab pos="3084513" algn="l"/>
              </a:tabLst>
              <a:defRPr/>
            </a:pPr>
            <a:r>
              <a:rPr lang="en-US" sz="2800" dirty="0">
                <a:solidFill>
                  <a:schemeClr val="tx1"/>
                </a:solidFill>
                <a:latin typeface="Helvetica 65 Medium"/>
              </a:rPr>
              <a:t>Overview of the </a:t>
            </a:r>
            <a:r>
              <a:rPr lang="en-US" sz="2800" dirty="0" smtClean="0">
                <a:solidFill>
                  <a:schemeClr val="tx1"/>
                </a:solidFill>
                <a:latin typeface="Helvetica 65 Medium"/>
              </a:rPr>
              <a:t>Legacy Program</a:t>
            </a:r>
          </a:p>
          <a:p>
            <a:pPr marL="457200" indent="-457200" algn="l">
              <a:buClr>
                <a:srgbClr val="4E743D"/>
              </a:buClr>
              <a:buFont typeface="Arial" pitchFamily="34" charset="0"/>
              <a:buChar char="•"/>
              <a:tabLst>
                <a:tab pos="3084513" algn="l"/>
              </a:tabLst>
              <a:defRPr/>
            </a:pPr>
            <a:r>
              <a:rPr lang="en-US" sz="2800" dirty="0">
                <a:solidFill>
                  <a:schemeClr val="tx1"/>
                </a:solidFill>
                <a:latin typeface="Helvetica 65 Medium"/>
              </a:rPr>
              <a:t>K</a:t>
            </a:r>
            <a:r>
              <a:rPr lang="en-US" sz="2800" dirty="0" smtClean="0">
                <a:solidFill>
                  <a:schemeClr val="tx1"/>
                </a:solidFill>
                <a:latin typeface="Helvetica 65 Medium"/>
              </a:rPr>
              <a:t>ey </a:t>
            </a:r>
            <a:r>
              <a:rPr lang="en-US" sz="2800" dirty="0" smtClean="0">
                <a:solidFill>
                  <a:schemeClr val="tx1"/>
                </a:solidFill>
                <a:latin typeface="Helvetica 65 Medium"/>
              </a:rPr>
              <a:t>Steps </a:t>
            </a:r>
            <a:r>
              <a:rPr lang="en-US" sz="2800" dirty="0">
                <a:solidFill>
                  <a:schemeClr val="tx1"/>
                </a:solidFill>
                <a:latin typeface="Helvetica 65 Medium"/>
              </a:rPr>
              <a:t>in the </a:t>
            </a:r>
            <a:r>
              <a:rPr lang="en-US" sz="2800" dirty="0" smtClean="0">
                <a:solidFill>
                  <a:schemeClr val="tx1"/>
                </a:solidFill>
                <a:latin typeface="Helvetica 65 Medium"/>
              </a:rPr>
              <a:t>Legacy Action Plan</a:t>
            </a:r>
            <a:r>
              <a:rPr lang="en-US" sz="2800" dirty="0" smtClean="0">
                <a:solidFill>
                  <a:schemeClr val="tx1"/>
                </a:solidFill>
                <a:latin typeface="Helvetica 65 Medium"/>
              </a:rPr>
              <a:t>:</a:t>
            </a:r>
          </a:p>
          <a:p>
            <a:pPr marL="914400" lvl="1" indent="-457200" algn="l">
              <a:buClr>
                <a:srgbClr val="4E743D"/>
              </a:buClr>
              <a:buFont typeface="Courier New" pitchFamily="49" charset="0"/>
              <a:buChar char="o"/>
              <a:tabLst>
                <a:tab pos="3084513" algn="l"/>
              </a:tabLst>
              <a:defRPr/>
            </a:pPr>
            <a:r>
              <a:rPr lang="en-US" dirty="0" smtClean="0">
                <a:solidFill>
                  <a:schemeClr val="tx1"/>
                </a:solidFill>
                <a:latin typeface="Helvetica 65 Medium"/>
              </a:rPr>
              <a:t>Case Statement</a:t>
            </a:r>
          </a:p>
          <a:p>
            <a:pPr marL="914400" lvl="1" indent="-457200" algn="l">
              <a:buClr>
                <a:srgbClr val="4E743D"/>
              </a:buClr>
              <a:buFont typeface="Courier New" pitchFamily="49" charset="0"/>
              <a:buChar char="o"/>
              <a:tabLst>
                <a:tab pos="3084513" algn="l"/>
              </a:tabLst>
              <a:defRPr/>
            </a:pPr>
            <a:r>
              <a:rPr lang="en-US" dirty="0" smtClean="0">
                <a:solidFill>
                  <a:schemeClr val="tx1"/>
                </a:solidFill>
                <a:latin typeface="Helvetica 65 Medium"/>
              </a:rPr>
              <a:t>Identifying </a:t>
            </a:r>
            <a:r>
              <a:rPr lang="en-US" dirty="0" smtClean="0">
                <a:solidFill>
                  <a:schemeClr val="tx1"/>
                </a:solidFill>
                <a:latin typeface="Helvetica 65 Medium"/>
              </a:rPr>
              <a:t>Prospects</a:t>
            </a:r>
            <a:endParaRPr lang="en-US" dirty="0">
              <a:solidFill>
                <a:schemeClr val="tx1"/>
              </a:solidFill>
              <a:latin typeface="Helvetica 65 Medium"/>
            </a:endParaRPr>
          </a:p>
          <a:p>
            <a:pPr marL="914400" lvl="1" indent="-457200" algn="l">
              <a:buClr>
                <a:srgbClr val="4E743D"/>
              </a:buClr>
              <a:buFont typeface="Courier New" pitchFamily="49" charset="0"/>
              <a:buChar char="o"/>
              <a:tabLst>
                <a:tab pos="3084513" algn="l"/>
              </a:tabLst>
              <a:defRPr/>
            </a:pPr>
            <a:r>
              <a:rPr lang="en-US" dirty="0" smtClean="0">
                <a:solidFill>
                  <a:schemeClr val="tx1"/>
                </a:solidFill>
                <a:latin typeface="Helvetica 65 Medium"/>
              </a:rPr>
              <a:t>In-reach/Marketing</a:t>
            </a:r>
            <a:endParaRPr lang="en-US" dirty="0">
              <a:solidFill>
                <a:schemeClr val="tx1"/>
              </a:solidFill>
              <a:latin typeface="Helvetica 65 Medium"/>
            </a:endParaRPr>
          </a:p>
          <a:p>
            <a:pPr marL="914400" lvl="1" indent="-457200" algn="l">
              <a:buClr>
                <a:srgbClr val="4E743D"/>
              </a:buClr>
              <a:buFont typeface="Courier New" pitchFamily="49" charset="0"/>
              <a:buChar char="o"/>
              <a:tabLst>
                <a:tab pos="3084513" algn="l"/>
              </a:tabLst>
              <a:defRPr/>
            </a:pPr>
            <a:r>
              <a:rPr lang="en-US" dirty="0">
                <a:solidFill>
                  <a:schemeClr val="tx1"/>
                </a:solidFill>
                <a:latin typeface="Helvetica 65 Medium"/>
              </a:rPr>
              <a:t>Conversations</a:t>
            </a:r>
          </a:p>
          <a:p>
            <a:pPr marL="914400" lvl="1" indent="-457200" algn="l">
              <a:buClr>
                <a:srgbClr val="4E743D"/>
              </a:buClr>
              <a:buFont typeface="Courier New" pitchFamily="49" charset="0"/>
              <a:buChar char="o"/>
              <a:tabLst>
                <a:tab pos="3084513" algn="l"/>
              </a:tabLst>
              <a:defRPr/>
            </a:pPr>
            <a:r>
              <a:rPr lang="en-US" dirty="0">
                <a:solidFill>
                  <a:schemeClr val="tx1"/>
                </a:solidFill>
                <a:latin typeface="Helvetica 65 Medium"/>
              </a:rPr>
              <a:t>Management</a:t>
            </a:r>
          </a:p>
          <a:p>
            <a:pPr marL="914400" lvl="1" indent="-457200" algn="l">
              <a:buClr>
                <a:srgbClr val="4E743D"/>
              </a:buClr>
              <a:buFont typeface="Courier New" pitchFamily="49" charset="0"/>
              <a:buChar char="o"/>
              <a:tabLst>
                <a:tab pos="3084513" algn="l"/>
              </a:tabLst>
              <a:defRPr/>
            </a:pPr>
            <a:r>
              <a:rPr lang="en-US" dirty="0">
                <a:solidFill>
                  <a:schemeClr val="tx1"/>
                </a:solidFill>
                <a:latin typeface="Helvetica 65 Medium"/>
              </a:rPr>
              <a:t>Brief Overview of Financial Vehicles </a:t>
            </a:r>
          </a:p>
          <a:p>
            <a:pPr marL="914400" lvl="1" indent="-457200" algn="l">
              <a:buClr>
                <a:srgbClr val="4E743D"/>
              </a:buClr>
              <a:buFont typeface="Courier New" pitchFamily="49" charset="0"/>
              <a:buChar char="o"/>
              <a:tabLst>
                <a:tab pos="3084513" algn="l"/>
              </a:tabLst>
              <a:defRPr/>
            </a:pPr>
            <a:r>
              <a:rPr lang="en-US" dirty="0" smtClean="0">
                <a:solidFill>
                  <a:schemeClr val="tx1"/>
                </a:solidFill>
                <a:latin typeface="Helvetica 65 Medium"/>
              </a:rPr>
              <a:t>Stewardship</a:t>
            </a:r>
            <a:endParaRPr lang="en-US" sz="2800" dirty="0" smtClean="0">
              <a:solidFill>
                <a:schemeClr val="tx1"/>
              </a:solidFill>
              <a:latin typeface="Helvetica 65 Medium"/>
            </a:endParaRPr>
          </a:p>
          <a:p>
            <a:pPr marL="457200" indent="-457200" algn="l">
              <a:buClr>
                <a:srgbClr val="4E743D"/>
              </a:buClr>
              <a:buFont typeface="Arial" pitchFamily="34" charset="0"/>
              <a:buChar char="•"/>
              <a:tabLst>
                <a:tab pos="3084513" algn="l"/>
              </a:tabLst>
              <a:defRPr/>
            </a:pPr>
            <a:r>
              <a:rPr lang="en-US" sz="2800" dirty="0" smtClean="0">
                <a:solidFill>
                  <a:schemeClr val="tx1"/>
                </a:solidFill>
                <a:latin typeface="Helvetica 65 Medium"/>
              </a:rPr>
              <a:t>Common Myths</a:t>
            </a:r>
          </a:p>
          <a:p>
            <a:pPr lvl="1" algn="l">
              <a:buClr>
                <a:srgbClr val="4E743D"/>
              </a:buClr>
              <a:tabLst>
                <a:tab pos="3084513" algn="l"/>
              </a:tabLst>
              <a:defRPr/>
            </a:pPr>
            <a:endParaRPr lang="en-US" sz="2800" dirty="0" smtClean="0">
              <a:solidFill>
                <a:schemeClr val="tx1"/>
              </a:solidFill>
              <a:latin typeface="Helvetica 65 Medium"/>
            </a:endParaRPr>
          </a:p>
        </p:txBody>
      </p:sp>
      <p:pic>
        <p:nvPicPr>
          <p:cNvPr id="2" name="Picture 1"/>
          <p:cNvPicPr>
            <a:picLocks noChangeAspect="1"/>
          </p:cNvPicPr>
          <p:nvPr/>
        </p:nvPicPr>
        <p:blipFill>
          <a:blip r:embed="rId9"/>
          <a:stretch>
            <a:fillRect/>
          </a:stretch>
        </p:blipFill>
        <p:spPr>
          <a:xfrm>
            <a:off x="1699049" y="24519"/>
            <a:ext cx="5854757" cy="661282"/>
          </a:xfrm>
          <a:prstGeom prst="rect">
            <a:avLst/>
          </a:prstGeom>
        </p:spPr>
      </p:pic>
      <p:sp>
        <p:nvSpPr>
          <p:cNvPr id="31" name="Subtitle 2"/>
          <p:cNvSpPr txBox="1">
            <a:spLocks/>
          </p:cNvSpPr>
          <p:nvPr/>
        </p:nvSpPr>
        <p:spPr>
          <a:xfrm>
            <a:off x="1699049" y="27265"/>
            <a:ext cx="5817694" cy="102338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Tonight’s Agenda</a:t>
            </a:r>
            <a:endParaRPr lang="en-US" sz="1400" spc="300" dirty="0">
              <a:solidFill>
                <a:schemeClr val="bg2"/>
              </a:solidFill>
              <a:latin typeface="Arial"/>
              <a:cs typeface="Arial"/>
            </a:endParaRPr>
          </a:p>
        </p:txBody>
      </p:sp>
    </p:spTree>
    <p:extLst>
      <p:ext uri="{BB962C8B-B14F-4D97-AF65-F5344CB8AC3E}">
        <p14:creationId xmlns:p14="http://schemas.microsoft.com/office/powerpoint/2010/main" val="950659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9">
                                            <p:txEl>
                                              <p:pRg st="2" end="2"/>
                                            </p:txEl>
                                          </p:spTgt>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29">
                                            <p:txEl>
                                              <p:pRg st="3" end="3"/>
                                            </p:txEl>
                                          </p:spTgt>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29">
                                            <p:txEl>
                                              <p:pRg st="4" end="4"/>
                                            </p:txEl>
                                          </p:spTgt>
                                        </p:tgtEl>
                                        <p:attrNameLst>
                                          <p:attrName>style.visibility</p:attrName>
                                        </p:attrNameLst>
                                      </p:cBhvr>
                                      <p:to>
                                        <p:strVal val="visible"/>
                                      </p:to>
                                    </p:set>
                                  </p:childTnLst>
                                </p:cTn>
                              </p:par>
                              <p:par>
                                <p:cTn id="17" presetID="1" presetClass="entr" presetSubtype="0" fill="hold" grpId="0" nodeType="withEffect">
                                  <p:stCondLst>
                                    <p:cond delay="1500"/>
                                  </p:stCondLst>
                                  <p:childTnLst>
                                    <p:set>
                                      <p:cBhvr>
                                        <p:cTn id="18" dur="1" fill="hold">
                                          <p:stCondLst>
                                            <p:cond delay="0"/>
                                          </p:stCondLst>
                                        </p:cTn>
                                        <p:tgtEl>
                                          <p:spTgt spid="29">
                                            <p:txEl>
                                              <p:pRg st="5" end="5"/>
                                            </p:txEl>
                                          </p:spTgt>
                                        </p:tgtEl>
                                        <p:attrNameLst>
                                          <p:attrName>style.visibility</p:attrName>
                                        </p:attrNameLst>
                                      </p:cBhvr>
                                      <p:to>
                                        <p:strVal val="visible"/>
                                      </p:to>
                                    </p:set>
                                  </p:childTnLst>
                                </p:cTn>
                              </p:par>
                              <p:par>
                                <p:cTn id="19" presetID="1" presetClass="entr" presetSubtype="0" fill="hold" grpId="0" nodeType="withEffect">
                                  <p:stCondLst>
                                    <p:cond delay="2000"/>
                                  </p:stCondLst>
                                  <p:childTnLst>
                                    <p:set>
                                      <p:cBhvr>
                                        <p:cTn id="20" dur="1" fill="hold">
                                          <p:stCondLst>
                                            <p:cond delay="0"/>
                                          </p:stCondLst>
                                        </p:cTn>
                                        <p:tgtEl>
                                          <p:spTgt spid="29">
                                            <p:txEl>
                                              <p:pRg st="6" end="6"/>
                                            </p:txEl>
                                          </p:spTgt>
                                        </p:tgtEl>
                                        <p:attrNameLst>
                                          <p:attrName>style.visibility</p:attrName>
                                        </p:attrNameLst>
                                      </p:cBhvr>
                                      <p:to>
                                        <p:strVal val="visible"/>
                                      </p:to>
                                    </p:set>
                                  </p:childTnLst>
                                </p:cTn>
                              </p:par>
                              <p:par>
                                <p:cTn id="21" presetID="1" presetClass="entr" presetSubtype="0" fill="hold" grpId="0" nodeType="withEffect">
                                  <p:stCondLst>
                                    <p:cond delay="2500"/>
                                  </p:stCondLst>
                                  <p:childTnLst>
                                    <p:set>
                                      <p:cBhvr>
                                        <p:cTn id="22" dur="1" fill="hold">
                                          <p:stCondLst>
                                            <p:cond delay="0"/>
                                          </p:stCondLst>
                                        </p:cTn>
                                        <p:tgtEl>
                                          <p:spTgt spid="29">
                                            <p:txEl>
                                              <p:pRg st="7" end="7"/>
                                            </p:txEl>
                                          </p:spTgt>
                                        </p:tgtEl>
                                        <p:attrNameLst>
                                          <p:attrName>style.visibility</p:attrName>
                                        </p:attrNameLst>
                                      </p:cBhvr>
                                      <p:to>
                                        <p:strVal val="visible"/>
                                      </p:to>
                                    </p:set>
                                  </p:childTnLst>
                                </p:cTn>
                              </p:par>
                              <p:par>
                                <p:cTn id="23" presetID="1" presetClass="entr" presetSubtype="0" fill="hold" grpId="0" nodeType="withEffect">
                                  <p:stCondLst>
                                    <p:cond delay="3000"/>
                                  </p:stCondLst>
                                  <p:childTnLst>
                                    <p:set>
                                      <p:cBhvr>
                                        <p:cTn id="24" dur="1" fill="hold">
                                          <p:stCondLst>
                                            <p:cond delay="0"/>
                                          </p:stCondLst>
                                        </p:cTn>
                                        <p:tgtEl>
                                          <p:spTgt spid="29">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457200" y="190501"/>
            <a:ext cx="8458199" cy="6320885"/>
          </a:xfrm>
        </p:spPr>
        <p:txBody>
          <a:bodyPr>
            <a:noAutofit/>
          </a:bodyPr>
          <a:lstStyle/>
          <a:p>
            <a:pPr>
              <a:buClr>
                <a:srgbClr val="4E743D"/>
              </a:buClr>
              <a:tabLst>
                <a:tab pos="3084513" algn="l"/>
              </a:tabLst>
              <a:defRPr/>
            </a:pPr>
            <a:r>
              <a:rPr lang="en-US" sz="4000" dirty="0" smtClean="0">
                <a:solidFill>
                  <a:schemeClr val="tx1"/>
                </a:solidFill>
                <a:latin typeface="Helvetica 65 Medium"/>
              </a:rPr>
              <a:t>Myth: Single people or people without heirs have no need for a will, so they’re not going to want to talk about legacy.</a:t>
            </a: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endParaRPr lang="en-US" sz="2000" dirty="0" smtClean="0">
              <a:solidFill>
                <a:srgbClr val="3174C5"/>
              </a:solidFill>
              <a:latin typeface="Helvetica 65 Medium"/>
            </a:endParaRPr>
          </a:p>
          <a:p>
            <a:pPr>
              <a:buClr>
                <a:srgbClr val="4E743D"/>
              </a:buClr>
              <a:tabLst>
                <a:tab pos="3084513" algn="l"/>
              </a:tabLst>
              <a:defRPr/>
            </a:pPr>
            <a:r>
              <a:rPr lang="en-US" sz="4000" dirty="0" smtClean="0">
                <a:solidFill>
                  <a:srgbClr val="3174C5"/>
                </a:solidFill>
                <a:latin typeface="Helvetica 65 Medium"/>
              </a:rPr>
              <a:t>Donors without heirs are often MORE willing to provide for their favorite charity.</a:t>
            </a:r>
            <a:endParaRPr lang="en-US" sz="4000" dirty="0">
              <a:solidFill>
                <a:srgbClr val="3174C5"/>
              </a:solidFill>
              <a:latin typeface="Helvetica 65 Medium"/>
            </a:endParaRPr>
          </a:p>
        </p:txBody>
      </p:sp>
      <p:cxnSp>
        <p:nvCxnSpPr>
          <p:cNvPr id="10" name="Straight Connector 9"/>
          <p:cNvCxnSpPr/>
          <p:nvPr/>
        </p:nvCxnSpPr>
        <p:spPr>
          <a:xfrm>
            <a:off x="1219200" y="533400"/>
            <a:ext cx="69342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6651" y="1219200"/>
            <a:ext cx="826634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2000" y="1828800"/>
            <a:ext cx="78486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124200" y="2438400"/>
            <a:ext cx="31242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808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457200" y="190501"/>
            <a:ext cx="8458199" cy="6320885"/>
          </a:xfrm>
        </p:spPr>
        <p:txBody>
          <a:bodyPr>
            <a:noAutofit/>
          </a:bodyPr>
          <a:lstStyle/>
          <a:p>
            <a:pPr>
              <a:buClr>
                <a:srgbClr val="4E743D"/>
              </a:buClr>
              <a:tabLst>
                <a:tab pos="3084513" algn="l"/>
              </a:tabLst>
              <a:defRPr/>
            </a:pPr>
            <a:endParaRPr lang="en-US" sz="4000" dirty="0" smtClean="0">
              <a:solidFill>
                <a:schemeClr val="tx1"/>
              </a:solidFill>
              <a:latin typeface="Helvetica 65 Medium"/>
            </a:endParaRPr>
          </a:p>
          <a:p>
            <a:pPr>
              <a:buClr>
                <a:srgbClr val="4E743D"/>
              </a:buClr>
              <a:tabLst>
                <a:tab pos="3084513" algn="l"/>
              </a:tabLst>
              <a:defRPr/>
            </a:pPr>
            <a:r>
              <a:rPr lang="en-US" sz="4000" dirty="0" smtClean="0">
                <a:solidFill>
                  <a:schemeClr val="tx1"/>
                </a:solidFill>
                <a:latin typeface="Helvetica 65 Medium"/>
              </a:rPr>
              <a:t>Myth: Only seniors over 65 years old are planned giving prospects.</a:t>
            </a:r>
          </a:p>
          <a:p>
            <a:pPr>
              <a:buClr>
                <a:srgbClr val="4E743D"/>
              </a:buClr>
              <a:tabLst>
                <a:tab pos="3084513" algn="l"/>
              </a:tabLst>
              <a:defRPr/>
            </a:pPr>
            <a:endParaRPr lang="en-US" sz="4000" dirty="0" smtClean="0">
              <a:solidFill>
                <a:schemeClr val="tx1"/>
              </a:solidFill>
              <a:latin typeface="Helvetica 65 Medium"/>
            </a:endParaRP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r>
              <a:rPr lang="en-US" sz="4000" dirty="0" smtClean="0">
                <a:solidFill>
                  <a:srgbClr val="3174C5"/>
                </a:solidFill>
                <a:latin typeface="Helvetica 65 Medium"/>
              </a:rPr>
              <a:t>Young professionals have 401(k)s and 403(b)s, too.</a:t>
            </a:r>
            <a:endParaRPr lang="en-US" sz="4000" dirty="0">
              <a:solidFill>
                <a:srgbClr val="3174C5"/>
              </a:solidFill>
              <a:latin typeface="Helvetica 65 Medium"/>
            </a:endParaRPr>
          </a:p>
        </p:txBody>
      </p:sp>
      <p:pic>
        <p:nvPicPr>
          <p:cNvPr id="18" name="Picture 4" descr="Coffee_break.jpg"/>
          <p:cNvPicPr>
            <a:picLocks noChangeAspect="1"/>
          </p:cNvPicPr>
          <p:nvPr/>
        </p:nvPicPr>
        <p:blipFill rotWithShape="1">
          <a:blip r:embed="rId10">
            <a:extLst>
              <a:ext uri="{28A0092B-C50C-407E-A947-70E740481C1C}">
                <a14:useLocalDpi xmlns:a14="http://schemas.microsoft.com/office/drawing/2010/main" val="0"/>
              </a:ext>
            </a:extLst>
          </a:blip>
          <a:srcRect l="17717" t="17981" b="11608"/>
          <a:stretch/>
        </p:blipFill>
        <p:spPr bwMode="auto">
          <a:xfrm>
            <a:off x="1545843" y="990600"/>
            <a:ext cx="6052314" cy="34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3908377" y="2866719"/>
            <a:ext cx="765709" cy="15738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16649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6164474" y="190501"/>
            <a:ext cx="2827126" cy="4457699"/>
          </a:xfrm>
        </p:spPr>
        <p:txBody>
          <a:bodyPr>
            <a:noAutofit/>
          </a:bodyPr>
          <a:lstStyle/>
          <a:p>
            <a:pPr>
              <a:buClr>
                <a:srgbClr val="4E743D"/>
              </a:buClr>
              <a:tabLst>
                <a:tab pos="3084513" algn="l"/>
              </a:tabLst>
              <a:defRPr/>
            </a:pPr>
            <a:r>
              <a:rPr lang="en-US" sz="4000" dirty="0" smtClean="0">
                <a:solidFill>
                  <a:schemeClr val="tx1"/>
                </a:solidFill>
                <a:latin typeface="Helvetica 65 Medium"/>
              </a:rPr>
              <a:t>Myth: Asking for a legacy gift is like stealing someone’s inheritance.</a:t>
            </a:r>
          </a:p>
        </p:txBody>
      </p:sp>
      <p:pic>
        <p:nvPicPr>
          <p:cNvPr id="10" name="Picture 4" descr="Suspicious Man Behind Tree .jpg"/>
          <p:cNvPicPr>
            <a:picLocks noChangeAspect="1"/>
          </p:cNvPicPr>
          <p:nvPr/>
        </p:nvPicPr>
        <p:blipFill rotWithShape="1">
          <a:blip r:embed="rId10">
            <a:extLst>
              <a:ext uri="{28A0092B-C50C-407E-A947-70E740481C1C}">
                <a14:useLocalDpi xmlns:a14="http://schemas.microsoft.com/office/drawing/2010/main" val="0"/>
              </a:ext>
            </a:extLst>
          </a:blip>
          <a:srcRect l="6469"/>
          <a:stretch/>
        </p:blipFill>
        <p:spPr bwMode="auto">
          <a:xfrm>
            <a:off x="152400" y="190500"/>
            <a:ext cx="604208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txBox="1">
            <a:spLocks/>
          </p:cNvSpPr>
          <p:nvPr/>
        </p:nvSpPr>
        <p:spPr>
          <a:xfrm>
            <a:off x="152400" y="4537723"/>
            <a:ext cx="8763000" cy="186307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4E743D"/>
              </a:buClr>
              <a:tabLst>
                <a:tab pos="3084513" algn="l"/>
              </a:tabLst>
              <a:defRPr/>
            </a:pPr>
            <a:endParaRPr lang="en-US" sz="1200" dirty="0" smtClean="0">
              <a:solidFill>
                <a:srgbClr val="3174C5"/>
              </a:solidFill>
              <a:latin typeface="Helvetica 65 Medium"/>
            </a:endParaRPr>
          </a:p>
          <a:p>
            <a:pPr>
              <a:buClr>
                <a:srgbClr val="4E743D"/>
              </a:buClr>
              <a:tabLst>
                <a:tab pos="3084513" algn="l"/>
              </a:tabLst>
              <a:defRPr/>
            </a:pPr>
            <a:r>
              <a:rPr lang="en-US" sz="4000" dirty="0" smtClean="0">
                <a:solidFill>
                  <a:srgbClr val="3174C5"/>
                </a:solidFill>
                <a:latin typeface="Helvetica 65 Medium"/>
              </a:rPr>
              <a:t>There are usually plenty of funds or other assets given to the heirs.</a:t>
            </a:r>
          </a:p>
        </p:txBody>
      </p:sp>
      <p:cxnSp>
        <p:nvCxnSpPr>
          <p:cNvPr id="17" name="Straight Connector 16"/>
          <p:cNvCxnSpPr/>
          <p:nvPr/>
        </p:nvCxnSpPr>
        <p:spPr>
          <a:xfrm>
            <a:off x="6475840" y="1828800"/>
            <a:ext cx="213476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00800" y="2438400"/>
            <a:ext cx="22860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316038" y="4267200"/>
            <a:ext cx="2523162"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316038" y="3657600"/>
            <a:ext cx="2523162"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358457" y="1219200"/>
            <a:ext cx="2328343"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29400" y="3048000"/>
            <a:ext cx="18288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0" y="609600"/>
            <a:ext cx="12954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004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457200" y="190501"/>
            <a:ext cx="8458199" cy="6320885"/>
          </a:xfrm>
        </p:spPr>
        <p:txBody>
          <a:bodyPr>
            <a:noAutofit/>
          </a:bodyPr>
          <a:lstStyle/>
          <a:p>
            <a:pPr>
              <a:buClr>
                <a:srgbClr val="4E743D"/>
              </a:buClr>
              <a:tabLst>
                <a:tab pos="3084513" algn="l"/>
              </a:tabLst>
              <a:defRPr/>
            </a:pPr>
            <a:r>
              <a:rPr lang="en-US" dirty="0" smtClean="0">
                <a:solidFill>
                  <a:schemeClr val="tx1"/>
                </a:solidFill>
                <a:latin typeface="Helvetica 65 Medium"/>
              </a:rPr>
              <a:t>Myth: The donor is just going to leave everything to their kids, so there is no point in asking.</a:t>
            </a:r>
          </a:p>
          <a:p>
            <a:pPr>
              <a:buClr>
                <a:srgbClr val="4E743D"/>
              </a:buClr>
              <a:tabLst>
                <a:tab pos="3084513" algn="l"/>
              </a:tabLst>
              <a:defRPr/>
            </a:pPr>
            <a:endParaRPr lang="en-US" dirty="0">
              <a:solidFill>
                <a:schemeClr val="tx1"/>
              </a:solidFill>
              <a:latin typeface="Helvetica 65 Medium"/>
            </a:endParaRPr>
          </a:p>
          <a:p>
            <a:pPr>
              <a:buClr>
                <a:srgbClr val="4E743D"/>
              </a:buClr>
              <a:tabLst>
                <a:tab pos="3084513" algn="l"/>
              </a:tabLst>
              <a:defRPr/>
            </a:pPr>
            <a:r>
              <a:rPr lang="en-US" dirty="0" smtClean="0">
                <a:solidFill>
                  <a:schemeClr val="tx1"/>
                </a:solidFill>
                <a:latin typeface="Helvetica 65 Medium"/>
              </a:rPr>
              <a:t>The children of the donor will object if the donor bequests something to an organization.</a:t>
            </a:r>
          </a:p>
          <a:p>
            <a:pPr>
              <a:buClr>
                <a:srgbClr val="4E743D"/>
              </a:buClr>
              <a:tabLst>
                <a:tab pos="3084513" algn="l"/>
              </a:tabLst>
              <a:defRPr/>
            </a:pPr>
            <a:endParaRPr lang="en-US" dirty="0">
              <a:solidFill>
                <a:schemeClr val="tx1"/>
              </a:solidFill>
              <a:latin typeface="Helvetica 65 Medium"/>
            </a:endParaRPr>
          </a:p>
          <a:p>
            <a:pPr>
              <a:buClr>
                <a:srgbClr val="4E743D"/>
              </a:buClr>
              <a:tabLst>
                <a:tab pos="3084513" algn="l"/>
              </a:tabLst>
              <a:defRPr/>
            </a:pPr>
            <a:r>
              <a:rPr lang="en-US" dirty="0" smtClean="0">
                <a:solidFill>
                  <a:schemeClr val="tx1"/>
                </a:solidFill>
                <a:latin typeface="Helvetica 65 Medium"/>
              </a:rPr>
              <a:t>The donor wants to leave their estate to his/her kids to decide if they want to support camp after s/he dies.</a:t>
            </a:r>
            <a:endParaRPr lang="en-US" dirty="0" smtClean="0">
              <a:solidFill>
                <a:srgbClr val="3174C5"/>
              </a:solidFill>
              <a:latin typeface="Helvetica 65 Medium"/>
            </a:endParaRPr>
          </a:p>
          <a:p>
            <a:pPr>
              <a:buClr>
                <a:srgbClr val="4E743D"/>
              </a:buClr>
              <a:tabLst>
                <a:tab pos="3084513" algn="l"/>
              </a:tabLst>
              <a:defRPr/>
            </a:pPr>
            <a:endParaRPr lang="en-US" sz="1200" dirty="0" smtClean="0">
              <a:solidFill>
                <a:srgbClr val="3174C5"/>
              </a:solidFill>
              <a:latin typeface="Helvetica 65 Medium"/>
            </a:endParaRPr>
          </a:p>
          <a:p>
            <a:pPr>
              <a:buClr>
                <a:srgbClr val="4E743D"/>
              </a:buClr>
              <a:tabLst>
                <a:tab pos="3084513" algn="l"/>
              </a:tabLst>
              <a:defRPr/>
            </a:pPr>
            <a:r>
              <a:rPr lang="en-US" dirty="0" smtClean="0">
                <a:solidFill>
                  <a:srgbClr val="3174C5"/>
                </a:solidFill>
                <a:latin typeface="Helvetica 65 Medium"/>
              </a:rPr>
              <a:t>Heirs are usually still well taken care of.</a:t>
            </a:r>
            <a:endParaRPr lang="en-US" dirty="0">
              <a:solidFill>
                <a:srgbClr val="3174C5"/>
              </a:solidFill>
              <a:latin typeface="Helvetica 65 Medium"/>
            </a:endParaRPr>
          </a:p>
        </p:txBody>
      </p:sp>
      <p:pic>
        <p:nvPicPr>
          <p:cNvPr id="10" name="Picture 4" descr="Hungry_birds_nest.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80960" y="152400"/>
            <a:ext cx="5982079"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616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29">
                                            <p:txEl>
                                              <p:pRg st="2" end="2"/>
                                            </p:txEl>
                                          </p:spTgt>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457200" y="190501"/>
            <a:ext cx="8458199" cy="6320885"/>
          </a:xfrm>
        </p:spPr>
        <p:txBody>
          <a:bodyPr>
            <a:noAutofit/>
          </a:bodyPr>
          <a:lstStyle/>
          <a:p>
            <a:pPr>
              <a:buClr>
                <a:srgbClr val="4E743D"/>
              </a:buClr>
              <a:tabLst>
                <a:tab pos="3084513" algn="l"/>
              </a:tabLst>
              <a:defRPr/>
            </a:pPr>
            <a:endParaRPr lang="en-US" sz="1200" dirty="0" smtClean="0">
              <a:solidFill>
                <a:schemeClr val="tx1"/>
              </a:solidFill>
              <a:latin typeface="Helvetica 65 Medium"/>
            </a:endParaRPr>
          </a:p>
          <a:p>
            <a:pPr>
              <a:buClr>
                <a:srgbClr val="4E743D"/>
              </a:buClr>
              <a:tabLst>
                <a:tab pos="3084513" algn="l"/>
              </a:tabLst>
              <a:defRPr/>
            </a:pPr>
            <a:r>
              <a:rPr lang="en-US" sz="4000" dirty="0" smtClean="0">
                <a:solidFill>
                  <a:schemeClr val="tx1"/>
                </a:solidFill>
                <a:latin typeface="Helvetica 65 Medium"/>
              </a:rPr>
              <a:t>Myth: Planned giving is not appropriate for a young organization.</a:t>
            </a:r>
          </a:p>
          <a:p>
            <a:pPr>
              <a:buClr>
                <a:srgbClr val="4E743D"/>
              </a:buClr>
              <a:tabLst>
                <a:tab pos="3084513" algn="l"/>
              </a:tabLst>
              <a:defRPr/>
            </a:pPr>
            <a:endParaRPr lang="en-US" sz="4000" dirty="0">
              <a:solidFill>
                <a:schemeClr val="tx1"/>
              </a:solidFill>
              <a:latin typeface="Helvetica 65 Medium"/>
            </a:endParaRPr>
          </a:p>
          <a:p>
            <a:pPr>
              <a:buClr>
                <a:srgbClr val="4E743D"/>
              </a:buClr>
              <a:tabLst>
                <a:tab pos="3084513" algn="l"/>
              </a:tabLst>
              <a:defRPr/>
            </a:pPr>
            <a:endParaRPr lang="en-US" sz="2000" dirty="0" smtClean="0">
              <a:solidFill>
                <a:schemeClr val="tx1"/>
              </a:solidFill>
              <a:latin typeface="Helvetica 65 Medium"/>
            </a:endParaRP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endParaRPr lang="en-US" sz="4000" dirty="0">
              <a:solidFill>
                <a:srgbClr val="3174C5"/>
              </a:solidFill>
              <a:latin typeface="Helvetica 65 Medium"/>
            </a:endParaRPr>
          </a:p>
          <a:p>
            <a:pPr>
              <a:buClr>
                <a:srgbClr val="4E743D"/>
              </a:buClr>
              <a:tabLst>
                <a:tab pos="3084513" algn="l"/>
              </a:tabLst>
              <a:defRPr/>
            </a:pPr>
            <a:r>
              <a:rPr lang="en-US" sz="4000" dirty="0" smtClean="0">
                <a:solidFill>
                  <a:srgbClr val="3174C5"/>
                </a:solidFill>
                <a:latin typeface="Helvetica 65 Medium"/>
              </a:rPr>
              <a:t>Even young organizations have a base of loyal donors.</a:t>
            </a:r>
            <a:endParaRPr lang="en-US" sz="4000" dirty="0">
              <a:solidFill>
                <a:srgbClr val="3174C5"/>
              </a:solidFill>
              <a:latin typeface="Helvetica 65 Medium"/>
            </a:endParaRPr>
          </a:p>
        </p:txBody>
      </p:sp>
      <p:pic>
        <p:nvPicPr>
          <p:cNvPr id="17" name="Picture 16" descr="tree seedlin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02386" y="304800"/>
            <a:ext cx="43434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1222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457200" y="190501"/>
            <a:ext cx="8458199" cy="6320885"/>
          </a:xfrm>
        </p:spPr>
        <p:txBody>
          <a:bodyPr>
            <a:noAutofit/>
          </a:bodyPr>
          <a:lstStyle/>
          <a:p>
            <a:pPr>
              <a:buClr>
                <a:srgbClr val="4E743D"/>
              </a:buClr>
              <a:tabLst>
                <a:tab pos="3084513" algn="l"/>
              </a:tabLst>
              <a:defRPr/>
            </a:pPr>
            <a:r>
              <a:rPr lang="en-US" dirty="0" smtClean="0">
                <a:solidFill>
                  <a:schemeClr val="tx1"/>
                </a:solidFill>
                <a:latin typeface="Helvetica 65 Medium"/>
              </a:rPr>
              <a:t>Myth: The donor who only gives $50 a year and has never raised her gift in all the years she’s been giving obviously doesn’t have anything to give us in her will.</a:t>
            </a:r>
          </a:p>
          <a:p>
            <a:pPr>
              <a:buClr>
                <a:srgbClr val="4E743D"/>
              </a:buClr>
              <a:tabLst>
                <a:tab pos="3084513" algn="l"/>
              </a:tabLst>
              <a:defRPr/>
            </a:pPr>
            <a:endParaRPr lang="en-US" dirty="0">
              <a:solidFill>
                <a:schemeClr val="tx1"/>
              </a:solidFill>
              <a:latin typeface="Helvetica 65 Medium"/>
            </a:endParaRPr>
          </a:p>
          <a:p>
            <a:pPr>
              <a:buClr>
                <a:srgbClr val="4E743D"/>
              </a:buClr>
              <a:tabLst>
                <a:tab pos="3084513" algn="l"/>
              </a:tabLst>
              <a:defRPr/>
            </a:pPr>
            <a:r>
              <a:rPr lang="en-US" dirty="0" smtClean="0">
                <a:solidFill>
                  <a:schemeClr val="tx1"/>
                </a:solidFill>
                <a:latin typeface="Helvetica 65 Medium"/>
              </a:rPr>
              <a:t>Only wealthy people are planned giving prospects.</a:t>
            </a: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r>
              <a:rPr lang="en-US" sz="4000" dirty="0" smtClean="0">
                <a:solidFill>
                  <a:srgbClr val="3174C5"/>
                </a:solidFill>
                <a:latin typeface="Helvetica 65 Medium"/>
              </a:rPr>
              <a:t>Planned giving is egalitarian.</a:t>
            </a:r>
            <a:endParaRPr lang="en-US" sz="4000" dirty="0">
              <a:solidFill>
                <a:srgbClr val="3174C5"/>
              </a:solidFill>
              <a:latin typeface="Helvetica 65 Medium"/>
            </a:endParaRPr>
          </a:p>
        </p:txBody>
      </p:sp>
      <p:sp>
        <p:nvSpPr>
          <p:cNvPr id="16" name="TextBox 3"/>
          <p:cNvSpPr txBox="1">
            <a:spLocks noChangeArrowheads="1"/>
          </p:cNvSpPr>
          <p:nvPr/>
        </p:nvSpPr>
        <p:spPr bwMode="auto">
          <a:xfrm rot="20014096">
            <a:off x="260434" y="2164857"/>
            <a:ext cx="8625558" cy="630942"/>
          </a:xfrm>
          <a:prstGeom prst="rect">
            <a:avLst/>
          </a:prstGeom>
          <a:solidFill>
            <a:schemeClr val="bg1">
              <a:lumMod val="85000"/>
              <a:alpha val="78000"/>
            </a:schemeClr>
          </a:solidFill>
          <a:ln w="9525">
            <a:noFill/>
            <a:miter lim="800000"/>
            <a:headEnd/>
            <a:tailEnd/>
          </a:ln>
        </p:spPr>
        <p:txBody>
          <a:bodyPr wrap="square">
            <a:spAutoFit/>
          </a:bodyPr>
          <a:lstStyle/>
          <a:p>
            <a:pPr>
              <a:defRPr/>
            </a:pPr>
            <a:r>
              <a:rPr lang="en-US" sz="3500" dirty="0">
                <a:latin typeface="Times New Roman" pitchFamily="18" charset="0"/>
                <a:cs typeface="Times New Roman" pitchFamily="18" charset="0"/>
              </a:rPr>
              <a:t>Annual $50 Donor Leaves $1 Million </a:t>
            </a:r>
            <a:r>
              <a:rPr lang="en-US" sz="3500" dirty="0" smtClean="0">
                <a:latin typeface="Times New Roman" pitchFamily="18" charset="0"/>
                <a:cs typeface="Times New Roman" pitchFamily="18" charset="0"/>
              </a:rPr>
              <a:t>Bequest!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255230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grpId="0" nodeType="withEffect">
                                  <p:stCondLst>
                                    <p:cond delay="3000"/>
                                  </p:stCondLst>
                                  <p:childTnLst>
                                    <p:set>
                                      <p:cBhvr>
                                        <p:cTn id="8"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pic>
        <p:nvPicPr>
          <p:cNvPr id="10" name="Picture 3" descr="Question_Mark.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 y="6531"/>
            <a:ext cx="914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Subtitle 2"/>
          <p:cNvSpPr>
            <a:spLocks noGrp="1"/>
          </p:cNvSpPr>
          <p:nvPr>
            <p:ph type="subTitle" idx="1"/>
          </p:nvPr>
        </p:nvSpPr>
        <p:spPr>
          <a:xfrm>
            <a:off x="152400" y="304799"/>
            <a:ext cx="3276600" cy="3013765"/>
          </a:xfrm>
        </p:spPr>
        <p:txBody>
          <a:bodyPr>
            <a:noAutofit/>
          </a:bodyPr>
          <a:lstStyle/>
          <a:p>
            <a:pPr>
              <a:buClr>
                <a:srgbClr val="4E743D"/>
              </a:buClr>
              <a:tabLst>
                <a:tab pos="3084513" algn="l"/>
              </a:tabLst>
              <a:defRPr/>
            </a:pPr>
            <a:r>
              <a:rPr lang="en-US" sz="4000" dirty="0" smtClean="0">
                <a:solidFill>
                  <a:schemeClr val="tx1"/>
                </a:solidFill>
                <a:latin typeface="Brush Script MT" pitchFamily="66" charset="0"/>
              </a:rPr>
              <a:t>Myth: Just signing a letter of intent will not lead someone to include us in their will.</a:t>
            </a:r>
          </a:p>
        </p:txBody>
      </p:sp>
      <p:sp>
        <p:nvSpPr>
          <p:cNvPr id="16" name="Subtitle 2"/>
          <p:cNvSpPr txBox="1">
            <a:spLocks/>
          </p:cNvSpPr>
          <p:nvPr/>
        </p:nvSpPr>
        <p:spPr>
          <a:xfrm>
            <a:off x="200458" y="3657600"/>
            <a:ext cx="8638742" cy="259852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4E743D"/>
              </a:buClr>
              <a:tabLst>
                <a:tab pos="3084513" algn="l"/>
              </a:tabLst>
              <a:defRPr/>
            </a:pPr>
            <a:endParaRPr lang="en-US" sz="4000" dirty="0" smtClean="0">
              <a:solidFill>
                <a:srgbClr val="3174C5"/>
              </a:solidFill>
              <a:latin typeface="Helvetica 65 Medium"/>
            </a:endParaRPr>
          </a:p>
        </p:txBody>
      </p:sp>
    </p:spTree>
    <p:extLst>
      <p:ext uri="{BB962C8B-B14F-4D97-AF65-F5344CB8AC3E}">
        <p14:creationId xmlns:p14="http://schemas.microsoft.com/office/powerpoint/2010/main" val="2987169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pic>
        <p:nvPicPr>
          <p:cNvPr id="10" name="Picture 3" descr="Question_Mark.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 y="6531"/>
            <a:ext cx="914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Subtitle 2"/>
          <p:cNvSpPr>
            <a:spLocks noGrp="1"/>
          </p:cNvSpPr>
          <p:nvPr>
            <p:ph type="subTitle" idx="1"/>
          </p:nvPr>
        </p:nvSpPr>
        <p:spPr>
          <a:xfrm>
            <a:off x="152400" y="304799"/>
            <a:ext cx="3276600" cy="3013765"/>
          </a:xfrm>
        </p:spPr>
        <p:txBody>
          <a:bodyPr>
            <a:noAutofit/>
          </a:bodyPr>
          <a:lstStyle/>
          <a:p>
            <a:pPr>
              <a:buClr>
                <a:srgbClr val="4E743D"/>
              </a:buClr>
              <a:tabLst>
                <a:tab pos="3084513" algn="l"/>
              </a:tabLst>
              <a:defRPr/>
            </a:pPr>
            <a:r>
              <a:rPr lang="en-US" sz="4000" dirty="0" smtClean="0">
                <a:solidFill>
                  <a:schemeClr val="tx1"/>
                </a:solidFill>
                <a:latin typeface="Brush Script MT" pitchFamily="66" charset="0"/>
              </a:rPr>
              <a:t>Myth: Just signing a letter of intent will not lead someone to include us in their will.</a:t>
            </a:r>
          </a:p>
        </p:txBody>
      </p:sp>
      <p:sp>
        <p:nvSpPr>
          <p:cNvPr id="16" name="Subtitle 2"/>
          <p:cNvSpPr txBox="1">
            <a:spLocks/>
          </p:cNvSpPr>
          <p:nvPr/>
        </p:nvSpPr>
        <p:spPr>
          <a:xfrm>
            <a:off x="200458" y="3657600"/>
            <a:ext cx="8638742" cy="259852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r>
              <a:rPr lang="en-US" sz="4000" dirty="0" smtClean="0">
                <a:solidFill>
                  <a:srgbClr val="3174C5"/>
                </a:solidFill>
                <a:latin typeface="Helvetica 65 Medium"/>
              </a:rPr>
              <a:t>Donor stewardship is the key – </a:t>
            </a:r>
          </a:p>
          <a:p>
            <a:pPr>
              <a:buClr>
                <a:srgbClr val="4E743D"/>
              </a:buClr>
              <a:tabLst>
                <a:tab pos="3084513" algn="l"/>
              </a:tabLst>
              <a:defRPr/>
            </a:pPr>
            <a:r>
              <a:rPr lang="en-US" sz="4000" dirty="0" smtClean="0">
                <a:solidFill>
                  <a:srgbClr val="3174C5"/>
                </a:solidFill>
                <a:latin typeface="Helvetica 65 Medium"/>
              </a:rPr>
              <a:t>for the rest of their natural life!</a:t>
            </a:r>
          </a:p>
        </p:txBody>
      </p:sp>
      <p:cxnSp>
        <p:nvCxnSpPr>
          <p:cNvPr id="17" name="Straight Connector 16"/>
          <p:cNvCxnSpPr/>
          <p:nvPr/>
        </p:nvCxnSpPr>
        <p:spPr>
          <a:xfrm>
            <a:off x="695758" y="685800"/>
            <a:ext cx="22860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77783" y="1295400"/>
            <a:ext cx="3075017"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00458" y="1905000"/>
            <a:ext cx="3152342"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77783" y="2514600"/>
            <a:ext cx="2989858"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92820" y="3124200"/>
            <a:ext cx="263138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147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457200" y="190501"/>
            <a:ext cx="8458199" cy="6320885"/>
          </a:xfrm>
        </p:spPr>
        <p:txBody>
          <a:bodyPr>
            <a:noAutofit/>
          </a:bodyPr>
          <a:lstStyle/>
          <a:p>
            <a:pPr>
              <a:buClr>
                <a:srgbClr val="4E743D"/>
              </a:buClr>
              <a:tabLst>
                <a:tab pos="3084513" algn="l"/>
              </a:tabLst>
              <a:defRPr/>
            </a:pPr>
            <a:endParaRPr lang="en-US" sz="4000" dirty="0" smtClean="0">
              <a:solidFill>
                <a:schemeClr val="tx1"/>
              </a:solidFill>
              <a:latin typeface="Helvetica 65 Medium"/>
            </a:endParaRPr>
          </a:p>
          <a:p>
            <a:pPr>
              <a:buClr>
                <a:srgbClr val="4E743D"/>
              </a:buClr>
              <a:tabLst>
                <a:tab pos="3084513" algn="l"/>
              </a:tabLst>
              <a:defRPr/>
            </a:pPr>
            <a:r>
              <a:rPr lang="en-US" sz="4000" dirty="0" smtClean="0">
                <a:solidFill>
                  <a:schemeClr val="tx1"/>
                </a:solidFill>
                <a:latin typeface="Helvetica 65 Medium"/>
              </a:rPr>
              <a:t>Myth: A legacy letter of intent should be required of every board member.</a:t>
            </a:r>
          </a:p>
          <a:p>
            <a:pPr>
              <a:buClr>
                <a:srgbClr val="4E743D"/>
              </a:buClr>
              <a:tabLst>
                <a:tab pos="3084513" algn="l"/>
              </a:tabLst>
              <a:defRPr/>
            </a:pPr>
            <a:endParaRPr lang="en-US" sz="4000" dirty="0" smtClean="0">
              <a:solidFill>
                <a:schemeClr val="tx1"/>
              </a:solidFill>
              <a:latin typeface="Helvetica 65 Medium"/>
            </a:endParaRP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r>
              <a:rPr lang="en-US" sz="4000" dirty="0" smtClean="0">
                <a:solidFill>
                  <a:srgbClr val="3174C5"/>
                </a:solidFill>
                <a:latin typeface="Helvetica 65 Medium"/>
              </a:rPr>
              <a:t>Planned giving is a very personal decision.</a:t>
            </a:r>
            <a:endParaRPr lang="en-US" sz="4000" dirty="0">
              <a:solidFill>
                <a:srgbClr val="3174C5"/>
              </a:solidFill>
              <a:latin typeface="Helvetica 65 Medium"/>
            </a:endParaRPr>
          </a:p>
        </p:txBody>
      </p:sp>
      <p:pic>
        <p:nvPicPr>
          <p:cNvPr id="16" name="Picture 2" descr="http://4.bp.blogspot.com/-_BPBWaUv0_k/T2esfuUorhI/AAAAAAAAEG0/uq0eoUx651s/s1600/connections+2.png"/>
          <p:cNvPicPr>
            <a:picLocks noChangeAspect="1" noChangeArrowheads="1"/>
          </p:cNvPicPr>
          <p:nvPr/>
        </p:nvPicPr>
        <p:blipFill rotWithShape="1">
          <a:blip r:embed="rId10">
            <a:extLst>
              <a:ext uri="{28A0092B-C50C-407E-A947-70E740481C1C}">
                <a14:useLocalDpi xmlns:a14="http://schemas.microsoft.com/office/drawing/2010/main" val="0"/>
              </a:ext>
            </a:extLst>
          </a:blip>
          <a:srcRect l="4591" t="4590" r="2760" b="6516"/>
          <a:stretch/>
        </p:blipFill>
        <p:spPr bwMode="auto">
          <a:xfrm>
            <a:off x="1953220" y="228600"/>
            <a:ext cx="5441731" cy="391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630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152400" y="190501"/>
            <a:ext cx="8763000" cy="6320885"/>
          </a:xfrm>
        </p:spPr>
        <p:txBody>
          <a:bodyPr>
            <a:noAutofit/>
          </a:bodyPr>
          <a:lstStyle/>
          <a:p>
            <a:pPr>
              <a:buClr>
                <a:srgbClr val="4E743D"/>
              </a:buClr>
              <a:tabLst>
                <a:tab pos="3084513" algn="l"/>
              </a:tabLst>
              <a:defRPr/>
            </a:pPr>
            <a:r>
              <a:rPr lang="en-US" sz="4000" dirty="0" smtClean="0">
                <a:solidFill>
                  <a:schemeClr val="tx1"/>
                </a:solidFill>
                <a:latin typeface="Helvetica 65 Medium"/>
              </a:rPr>
              <a:t>Myth: I don’t have to make my own legacy gift because I am on staff.</a:t>
            </a:r>
            <a:endParaRPr lang="en-US" sz="4000" dirty="0" smtClean="0">
              <a:solidFill>
                <a:srgbClr val="3174C5"/>
              </a:solidFill>
              <a:latin typeface="Helvetica 65 Medium"/>
            </a:endParaRPr>
          </a:p>
          <a:p>
            <a:pPr>
              <a:buClr>
                <a:srgbClr val="4E743D"/>
              </a:buClr>
              <a:tabLst>
                <a:tab pos="3084513" algn="l"/>
              </a:tabLst>
              <a:defRPr/>
            </a:pPr>
            <a:endParaRPr lang="en-US" sz="4000" dirty="0">
              <a:solidFill>
                <a:srgbClr val="3174C5"/>
              </a:solidFill>
              <a:latin typeface="Helvetica 65 Medium"/>
            </a:endParaRP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endParaRPr lang="en-US" sz="4000" dirty="0">
              <a:solidFill>
                <a:srgbClr val="3174C5"/>
              </a:solidFill>
              <a:latin typeface="Helvetica 65 Medium"/>
            </a:endParaRP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endParaRPr lang="en-US" sz="2000" dirty="0" smtClean="0">
              <a:solidFill>
                <a:srgbClr val="3174C5"/>
              </a:solidFill>
              <a:latin typeface="Helvetica 65 Medium"/>
            </a:endParaRPr>
          </a:p>
          <a:p>
            <a:pPr>
              <a:buClr>
                <a:srgbClr val="4E743D"/>
              </a:buClr>
              <a:tabLst>
                <a:tab pos="3084513" algn="l"/>
              </a:tabLst>
              <a:defRPr/>
            </a:pPr>
            <a:r>
              <a:rPr lang="en-US" sz="4000" dirty="0" smtClean="0">
                <a:solidFill>
                  <a:srgbClr val="3174C5"/>
                </a:solidFill>
                <a:latin typeface="Helvetica 65 Medium"/>
              </a:rPr>
              <a:t>Only ask of others what you’ve already done yourself.</a:t>
            </a:r>
            <a:endParaRPr lang="en-US" sz="4000" dirty="0">
              <a:solidFill>
                <a:srgbClr val="3174C5"/>
              </a:solidFill>
              <a:latin typeface="Helvetica 65 Medium"/>
            </a:endParaRPr>
          </a:p>
        </p:txBody>
      </p:sp>
      <p:pic>
        <p:nvPicPr>
          <p:cNvPr id="17" name="Picture 3" descr="Staff.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708508" y="114300"/>
            <a:ext cx="372698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991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1447799"/>
            <a:ext cx="8839200" cy="4633429"/>
          </a:xfrm>
        </p:spPr>
        <p:txBody>
          <a:bodyPr>
            <a:noAutofit/>
          </a:bodyPr>
          <a:lstStyle/>
          <a:p>
            <a:pPr marL="457200" indent="-457200" algn="l">
              <a:buClr>
                <a:srgbClr val="4E743D"/>
              </a:buClr>
              <a:buFont typeface="Arial" pitchFamily="34" charset="0"/>
              <a:buChar char="•"/>
              <a:tabLst>
                <a:tab pos="3084513" algn="l"/>
              </a:tabLst>
              <a:defRPr/>
            </a:pPr>
            <a:r>
              <a:rPr lang="en-US" dirty="0" smtClean="0">
                <a:solidFill>
                  <a:schemeClr val="tx1"/>
                </a:solidFill>
                <a:latin typeface="Helvetica 65 Medium"/>
              </a:rPr>
              <a:t>High quality, results-oriented</a:t>
            </a:r>
          </a:p>
          <a:p>
            <a:pPr marL="457200" indent="-457200" algn="l">
              <a:buClr>
                <a:srgbClr val="4E743D"/>
              </a:buClr>
              <a:buFont typeface="Arial" pitchFamily="34" charset="0"/>
              <a:buChar char="•"/>
              <a:tabLst>
                <a:tab pos="3084513" algn="l"/>
              </a:tabLst>
              <a:defRPr/>
            </a:pPr>
            <a:r>
              <a:rPr lang="en-US" dirty="0" smtClean="0">
                <a:solidFill>
                  <a:schemeClr val="tx1"/>
                </a:solidFill>
                <a:latin typeface="Helvetica 65 Medium"/>
              </a:rPr>
              <a:t>Training, consulting, coaching</a:t>
            </a:r>
          </a:p>
          <a:p>
            <a:pPr marL="457200" indent="-457200" algn="l">
              <a:buClr>
                <a:srgbClr val="4E743D"/>
              </a:buClr>
              <a:buFont typeface="Arial" pitchFamily="34" charset="0"/>
              <a:buChar char="•"/>
              <a:tabLst>
                <a:tab pos="3084513" algn="l"/>
              </a:tabLst>
              <a:defRPr/>
            </a:pPr>
            <a:r>
              <a:rPr lang="en-US" dirty="0" smtClean="0">
                <a:solidFill>
                  <a:schemeClr val="tx1"/>
                </a:solidFill>
                <a:latin typeface="Helvetica 65 Medium"/>
              </a:rPr>
              <a:t>Simple legacy action plan</a:t>
            </a:r>
          </a:p>
          <a:p>
            <a:pPr marL="457200" indent="-457200" algn="l">
              <a:buClr>
                <a:srgbClr val="4E743D"/>
              </a:buClr>
              <a:buFont typeface="Arial" pitchFamily="34" charset="0"/>
              <a:buChar char="•"/>
              <a:tabLst>
                <a:tab pos="3084513" algn="l"/>
              </a:tabLst>
              <a:defRPr/>
            </a:pPr>
            <a:endParaRPr lang="en-US" dirty="0" smtClean="0">
              <a:solidFill>
                <a:schemeClr val="tx1"/>
              </a:solidFill>
              <a:latin typeface="Helvetica 65 Medium"/>
            </a:endParaRPr>
          </a:p>
          <a:p>
            <a:pPr algn="l">
              <a:buClr>
                <a:srgbClr val="4E743D"/>
              </a:buClr>
              <a:tabLst>
                <a:tab pos="3084513" algn="l"/>
              </a:tabLst>
              <a:defRPr/>
            </a:pPr>
            <a:r>
              <a:rPr lang="en-US" dirty="0" smtClean="0">
                <a:solidFill>
                  <a:schemeClr val="tx1"/>
                </a:solidFill>
                <a:latin typeface="Helvetica 65 Medium"/>
              </a:rPr>
              <a:t>Note</a:t>
            </a:r>
            <a:r>
              <a:rPr lang="en-US" dirty="0">
                <a:solidFill>
                  <a:schemeClr val="tx1"/>
                </a:solidFill>
                <a:latin typeface="Helvetica 65 Medium"/>
              </a:rPr>
              <a:t>: We will use the terms “Legacy</a:t>
            </a:r>
            <a:r>
              <a:rPr lang="en-US" dirty="0" smtClean="0">
                <a:solidFill>
                  <a:schemeClr val="tx1"/>
                </a:solidFill>
                <a:latin typeface="Helvetica 65 Medium"/>
              </a:rPr>
              <a:t>”</a:t>
            </a:r>
          </a:p>
          <a:p>
            <a:pPr algn="l">
              <a:buClr>
                <a:srgbClr val="4E743D"/>
              </a:buClr>
              <a:tabLst>
                <a:tab pos="3084513" algn="l"/>
              </a:tabLst>
              <a:defRPr/>
            </a:pPr>
            <a:r>
              <a:rPr lang="en-US" dirty="0" smtClean="0">
                <a:solidFill>
                  <a:schemeClr val="tx1"/>
                </a:solidFill>
                <a:latin typeface="Helvetica 65 Medium"/>
              </a:rPr>
              <a:t>&amp; </a:t>
            </a:r>
            <a:r>
              <a:rPr lang="en-US" dirty="0">
                <a:solidFill>
                  <a:schemeClr val="tx1"/>
                </a:solidFill>
                <a:latin typeface="Helvetica 65 Medium"/>
              </a:rPr>
              <a:t>“Planned Giving” interchangeably.</a:t>
            </a:r>
          </a:p>
          <a:p>
            <a:pPr marL="457200" indent="-457200" algn="l">
              <a:buClr>
                <a:srgbClr val="4E743D"/>
              </a:buClr>
              <a:buFont typeface="Arial" pitchFamily="34" charset="0"/>
              <a:buChar char="•"/>
              <a:tabLst>
                <a:tab pos="3084513" algn="l"/>
              </a:tabLst>
              <a:defRPr/>
            </a:pPr>
            <a:endParaRPr lang="en-US" dirty="0" smtClean="0">
              <a:solidFill>
                <a:schemeClr val="tx1"/>
              </a:solidFill>
              <a:latin typeface="Helvetica 65 Medium"/>
            </a:endParaRPr>
          </a:p>
          <a:p>
            <a:pPr marL="457200" indent="-457200" algn="l">
              <a:buClr>
                <a:srgbClr val="4E743D"/>
              </a:buClr>
              <a:buFont typeface="Arial" pitchFamily="34" charset="0"/>
              <a:buChar char="•"/>
              <a:tabLst>
                <a:tab pos="3084513" algn="l"/>
              </a:tabLst>
              <a:defRPr/>
            </a:pPr>
            <a:endParaRPr lang="en-US" dirty="0" smtClean="0">
              <a:solidFill>
                <a:schemeClr val="tx1"/>
              </a:solidFill>
              <a:latin typeface="Helvetica 65 Medium"/>
            </a:endParaRPr>
          </a:p>
        </p:txBody>
      </p:sp>
      <p:pic>
        <p:nvPicPr>
          <p:cNvPr id="2" name="Picture 1"/>
          <p:cNvPicPr>
            <a:picLocks noChangeAspect="1"/>
          </p:cNvPicPr>
          <p:nvPr/>
        </p:nvPicPr>
        <p:blipFill>
          <a:blip r:embed="rId10"/>
          <a:stretch>
            <a:fillRect/>
          </a:stretch>
        </p:blipFill>
        <p:spPr>
          <a:xfrm>
            <a:off x="1699049" y="24518"/>
            <a:ext cx="5854757" cy="1270881"/>
          </a:xfrm>
          <a:prstGeom prst="rect">
            <a:avLst/>
          </a:prstGeom>
        </p:spPr>
      </p:pic>
      <p:sp>
        <p:nvSpPr>
          <p:cNvPr id="31" name="Subtitle 2"/>
          <p:cNvSpPr txBox="1">
            <a:spLocks/>
          </p:cNvSpPr>
          <p:nvPr/>
        </p:nvSpPr>
        <p:spPr>
          <a:xfrm>
            <a:off x="1699049" y="27264"/>
            <a:ext cx="5817694" cy="142053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Legacy Program Overview</a:t>
            </a:r>
            <a:endParaRPr lang="en-US" sz="1400" spc="300" dirty="0">
              <a:solidFill>
                <a:schemeClr val="bg2"/>
              </a:solidFill>
              <a:latin typeface="Arial"/>
              <a:cs typeface="Arial"/>
            </a:endParaRPr>
          </a:p>
        </p:txBody>
      </p:sp>
      <p:pic>
        <p:nvPicPr>
          <p:cNvPr id="16" name="Picture 6"/>
          <p:cNvPicPr>
            <a:picLocks noChangeAspect="1" noChangeArrowheads="1"/>
          </p:cNvPicPr>
          <p:nvPr/>
        </p:nvPicPr>
        <p:blipFill>
          <a:blip r:embed="rId11"/>
          <a:srcRect/>
          <a:stretch>
            <a:fillRect/>
          </a:stretch>
        </p:blipFill>
        <p:spPr bwMode="auto">
          <a:xfrm>
            <a:off x="7035800" y="4273011"/>
            <a:ext cx="2108200" cy="2238375"/>
          </a:xfrm>
          <a:prstGeom prst="rect">
            <a:avLst/>
          </a:prstGeom>
          <a:noFill/>
          <a:ln w="9525">
            <a:noFill/>
            <a:miter lim="800000"/>
            <a:headEnd/>
            <a:tailEnd/>
          </a:ln>
        </p:spPr>
      </p:pic>
    </p:spTree>
    <p:extLst>
      <p:ext uri="{BB962C8B-B14F-4D97-AF65-F5344CB8AC3E}">
        <p14:creationId xmlns:p14="http://schemas.microsoft.com/office/powerpoint/2010/main" val="2266631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29">
                                            <p:txEl>
                                              <p:pRg st="1" end="1"/>
                                            </p:txEl>
                                          </p:spTgt>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152400" y="190501"/>
            <a:ext cx="8763000" cy="6320885"/>
          </a:xfrm>
        </p:spPr>
        <p:txBody>
          <a:bodyPr>
            <a:noAutofit/>
          </a:bodyPr>
          <a:lstStyle/>
          <a:p>
            <a:pPr>
              <a:buClr>
                <a:srgbClr val="4E743D"/>
              </a:buClr>
              <a:tabLst>
                <a:tab pos="3084513" algn="l"/>
              </a:tabLst>
              <a:defRPr/>
            </a:pPr>
            <a:r>
              <a:rPr lang="en-US" sz="2500" dirty="0" smtClean="0">
                <a:solidFill>
                  <a:schemeClr val="tx1"/>
                </a:solidFill>
                <a:latin typeface="Helvetica 65 Medium"/>
              </a:rPr>
              <a:t>Myth: I need more technical training before I can even begin to raise the topic of a major planned gift.</a:t>
            </a:r>
          </a:p>
          <a:p>
            <a:pPr>
              <a:buClr>
                <a:srgbClr val="4E743D"/>
              </a:buClr>
              <a:tabLst>
                <a:tab pos="3084513" algn="l"/>
              </a:tabLst>
              <a:defRPr/>
            </a:pPr>
            <a:endParaRPr lang="en-US" sz="1000" dirty="0">
              <a:solidFill>
                <a:schemeClr val="tx1"/>
              </a:solidFill>
              <a:latin typeface="Helvetica 65 Medium"/>
            </a:endParaRPr>
          </a:p>
          <a:p>
            <a:pPr>
              <a:buClr>
                <a:srgbClr val="4E743D"/>
              </a:buClr>
              <a:tabLst>
                <a:tab pos="3084513" algn="l"/>
              </a:tabLst>
              <a:defRPr/>
            </a:pPr>
            <a:r>
              <a:rPr lang="en-US" sz="2500" dirty="0" smtClean="0">
                <a:solidFill>
                  <a:schemeClr val="tx1"/>
                </a:solidFill>
                <a:latin typeface="Helvetica 65 Medium"/>
              </a:rPr>
              <a:t>I need to be a planned giving expert to be involved in gift planning.</a:t>
            </a:r>
          </a:p>
          <a:p>
            <a:pPr>
              <a:buClr>
                <a:srgbClr val="4E743D"/>
              </a:buClr>
              <a:tabLst>
                <a:tab pos="3084513" algn="l"/>
              </a:tabLst>
              <a:defRPr/>
            </a:pPr>
            <a:endParaRPr lang="en-US" sz="1000" dirty="0">
              <a:solidFill>
                <a:schemeClr val="tx1"/>
              </a:solidFill>
              <a:latin typeface="Helvetica 65 Medium"/>
            </a:endParaRPr>
          </a:p>
          <a:p>
            <a:pPr>
              <a:buClr>
                <a:srgbClr val="4E743D"/>
              </a:buClr>
              <a:tabLst>
                <a:tab pos="3084513" algn="l"/>
              </a:tabLst>
              <a:defRPr/>
            </a:pPr>
            <a:r>
              <a:rPr lang="en-US" sz="2500" dirty="0" smtClean="0">
                <a:solidFill>
                  <a:schemeClr val="tx1"/>
                </a:solidFill>
                <a:latin typeface="Helvetica 65 Medium"/>
              </a:rPr>
              <a:t>I will suffer eternal mortification if a prospect or donor asks me a tax or financial planning question that I can’t answer.</a:t>
            </a:r>
          </a:p>
          <a:p>
            <a:pPr>
              <a:buClr>
                <a:srgbClr val="4E743D"/>
              </a:buClr>
              <a:tabLst>
                <a:tab pos="3084513" algn="l"/>
              </a:tabLst>
              <a:defRPr/>
            </a:pPr>
            <a:endParaRPr lang="en-US" sz="1000" dirty="0">
              <a:solidFill>
                <a:schemeClr val="tx1"/>
              </a:solidFill>
              <a:latin typeface="Helvetica 65 Medium"/>
            </a:endParaRPr>
          </a:p>
          <a:p>
            <a:pPr>
              <a:buClr>
                <a:srgbClr val="4E743D"/>
              </a:buClr>
              <a:tabLst>
                <a:tab pos="3084513" algn="l"/>
              </a:tabLst>
              <a:defRPr/>
            </a:pPr>
            <a:r>
              <a:rPr lang="en-US" sz="2500" dirty="0" smtClean="0">
                <a:solidFill>
                  <a:schemeClr val="tx1"/>
                </a:solidFill>
                <a:latin typeface="Helvetica 65 Medium"/>
              </a:rPr>
              <a:t>I shouldn’t start a legacy program at my camp unless I know all of the legal nuances about giving vehicles – otherwise I could get our agency sued.</a:t>
            </a:r>
            <a:endParaRPr lang="en-US" sz="2500" dirty="0" smtClean="0">
              <a:solidFill>
                <a:srgbClr val="3174C5"/>
              </a:solidFill>
              <a:latin typeface="Helvetica 65 Medium"/>
            </a:endParaRPr>
          </a:p>
          <a:p>
            <a:pPr>
              <a:buClr>
                <a:srgbClr val="4E743D"/>
              </a:buClr>
              <a:tabLst>
                <a:tab pos="3084513" algn="l"/>
              </a:tabLst>
              <a:defRPr/>
            </a:pPr>
            <a:endParaRPr lang="en-US" sz="2500" dirty="0">
              <a:solidFill>
                <a:srgbClr val="3174C5"/>
              </a:solidFill>
              <a:latin typeface="Helvetica 65 Medium"/>
            </a:endParaRPr>
          </a:p>
          <a:p>
            <a:pPr>
              <a:buClr>
                <a:srgbClr val="4E743D"/>
              </a:buClr>
              <a:tabLst>
                <a:tab pos="3084513" algn="l"/>
              </a:tabLst>
              <a:defRPr/>
            </a:pPr>
            <a:endParaRPr lang="en-US" sz="2500" dirty="0" smtClean="0">
              <a:solidFill>
                <a:srgbClr val="3174C5"/>
              </a:solidFill>
              <a:latin typeface="Helvetica 65 Medium"/>
            </a:endParaRPr>
          </a:p>
          <a:p>
            <a:pPr>
              <a:buClr>
                <a:srgbClr val="4E743D"/>
              </a:buClr>
              <a:tabLst>
                <a:tab pos="3084513" algn="l"/>
              </a:tabLst>
              <a:defRPr/>
            </a:pPr>
            <a:r>
              <a:rPr lang="en-US" dirty="0" smtClean="0">
                <a:solidFill>
                  <a:srgbClr val="3174C5"/>
                </a:solidFill>
                <a:latin typeface="Helvetica 65 Medium"/>
              </a:rPr>
              <a:t>Your job is NOT to be an expert</a:t>
            </a:r>
            <a:endParaRPr lang="en-US" dirty="0">
              <a:solidFill>
                <a:srgbClr val="3174C5"/>
              </a:solidFill>
              <a:latin typeface="Helvetica 65 Medium"/>
            </a:endParaRPr>
          </a:p>
        </p:txBody>
      </p:sp>
      <p:pic>
        <p:nvPicPr>
          <p:cNvPr id="17" name="Picture 3" descr="SuperGirl.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9835" y="228600"/>
            <a:ext cx="6864329"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381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29">
                                            <p:txEl>
                                              <p:pRg st="2" end="2"/>
                                            </p:txEl>
                                          </p:spTgt>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29">
                                            <p:txEl>
                                              <p:pRg st="4" end="4"/>
                                            </p:txEl>
                                          </p:spTgt>
                                        </p:tgtEl>
                                        <p:attrNameLst>
                                          <p:attrName>style.visibility</p:attrName>
                                        </p:attrNameLst>
                                      </p:cBhvr>
                                      <p:to>
                                        <p:strVal val="visible"/>
                                      </p:to>
                                    </p:set>
                                  </p:childTnLst>
                                </p:cTn>
                              </p:par>
                              <p:par>
                                <p:cTn id="11" presetID="1" presetClass="entr" presetSubtype="0" fill="hold" grpId="0" nodeType="withEffect">
                                  <p:stCondLst>
                                    <p:cond delay="4500"/>
                                  </p:stCondLst>
                                  <p:childTnLst>
                                    <p:set>
                                      <p:cBhvr>
                                        <p:cTn id="12"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457200" y="190501"/>
            <a:ext cx="8458199" cy="6320885"/>
          </a:xfrm>
        </p:spPr>
        <p:txBody>
          <a:bodyPr>
            <a:noAutofit/>
          </a:bodyPr>
          <a:lstStyle/>
          <a:p>
            <a:pPr>
              <a:buClr>
                <a:srgbClr val="4E743D"/>
              </a:buClr>
              <a:tabLst>
                <a:tab pos="3084513" algn="l"/>
              </a:tabLst>
              <a:defRPr/>
            </a:pPr>
            <a:endParaRPr lang="en-US" sz="1200" dirty="0" smtClean="0">
              <a:solidFill>
                <a:schemeClr val="tx1"/>
              </a:solidFill>
              <a:latin typeface="Helvetica 65 Medium"/>
            </a:endParaRPr>
          </a:p>
          <a:p>
            <a:pPr>
              <a:buClr>
                <a:srgbClr val="4E743D"/>
              </a:buClr>
              <a:tabLst>
                <a:tab pos="3084513" algn="l"/>
              </a:tabLst>
              <a:defRPr/>
            </a:pPr>
            <a:r>
              <a:rPr lang="en-US" dirty="0" smtClean="0">
                <a:solidFill>
                  <a:schemeClr val="tx1"/>
                </a:solidFill>
                <a:latin typeface="Helvetica 65 Medium"/>
              </a:rPr>
              <a:t>Myth: We can’t launch a successful legacy program without an </a:t>
            </a:r>
            <a:r>
              <a:rPr lang="en-US" dirty="0" smtClean="0">
                <a:solidFill>
                  <a:schemeClr val="tx1"/>
                </a:solidFill>
                <a:latin typeface="Helvetica 65 Medium"/>
              </a:rPr>
              <a:t>experienced </a:t>
            </a:r>
            <a:r>
              <a:rPr lang="en-US" dirty="0" smtClean="0">
                <a:solidFill>
                  <a:schemeClr val="tx1"/>
                </a:solidFill>
                <a:latin typeface="Helvetica 65 Medium"/>
              </a:rPr>
              <a:t>planned giving officer on our staff.</a:t>
            </a:r>
          </a:p>
          <a:p>
            <a:pPr>
              <a:buClr>
                <a:srgbClr val="4E743D"/>
              </a:buClr>
              <a:tabLst>
                <a:tab pos="3084513" algn="l"/>
              </a:tabLst>
              <a:defRPr/>
            </a:pPr>
            <a:endParaRPr lang="en-US" sz="1200" dirty="0">
              <a:solidFill>
                <a:schemeClr val="tx1"/>
              </a:solidFill>
              <a:latin typeface="Helvetica 65 Medium"/>
            </a:endParaRPr>
          </a:p>
          <a:p>
            <a:pPr>
              <a:buClr>
                <a:srgbClr val="4E743D"/>
              </a:buClr>
              <a:tabLst>
                <a:tab pos="3084513" algn="l"/>
              </a:tabLst>
              <a:defRPr/>
            </a:pPr>
            <a:r>
              <a:rPr lang="en-US" dirty="0" smtClean="0">
                <a:solidFill>
                  <a:schemeClr val="tx1"/>
                </a:solidFill>
                <a:latin typeface="Helvetica 65 Medium"/>
              </a:rPr>
              <a:t>Legacy lay leaders need to be tax attorneys or financial advisors.</a:t>
            </a:r>
          </a:p>
          <a:p>
            <a:pPr>
              <a:buClr>
                <a:srgbClr val="4E743D"/>
              </a:buClr>
              <a:tabLst>
                <a:tab pos="3084513" algn="l"/>
              </a:tabLst>
              <a:defRPr/>
            </a:pPr>
            <a:endParaRPr lang="en-US" sz="1200" dirty="0">
              <a:solidFill>
                <a:schemeClr val="tx1"/>
              </a:solidFill>
              <a:latin typeface="Helvetica 65 Medium"/>
            </a:endParaRPr>
          </a:p>
          <a:p>
            <a:pPr>
              <a:buClr>
                <a:srgbClr val="4E743D"/>
              </a:buClr>
              <a:tabLst>
                <a:tab pos="3084513" algn="l"/>
              </a:tabLst>
              <a:defRPr/>
            </a:pPr>
            <a:r>
              <a:rPr lang="en-US" dirty="0" smtClean="0">
                <a:solidFill>
                  <a:schemeClr val="tx1"/>
                </a:solidFill>
                <a:latin typeface="Helvetica 65 Medium"/>
              </a:rPr>
              <a:t>We need to be planned giving experts.</a:t>
            </a:r>
          </a:p>
          <a:p>
            <a:pPr>
              <a:buClr>
                <a:srgbClr val="4E743D"/>
              </a:buClr>
              <a:tabLst>
                <a:tab pos="3084513" algn="l"/>
              </a:tabLst>
              <a:defRPr/>
            </a:pPr>
            <a:endParaRPr lang="en-US" sz="2000" dirty="0" smtClean="0">
              <a:solidFill>
                <a:schemeClr val="tx1"/>
              </a:solidFill>
              <a:latin typeface="Helvetica 65 Medium"/>
            </a:endParaRPr>
          </a:p>
          <a:p>
            <a:pPr>
              <a:buClr>
                <a:srgbClr val="4E743D"/>
              </a:buClr>
              <a:tabLst>
                <a:tab pos="3084513" algn="l"/>
              </a:tabLst>
              <a:defRPr/>
            </a:pPr>
            <a:endParaRPr lang="en-US" sz="4000" dirty="0" smtClean="0">
              <a:solidFill>
                <a:srgbClr val="3174C5"/>
              </a:solidFill>
              <a:latin typeface="Helvetica 65 Medium"/>
            </a:endParaRPr>
          </a:p>
          <a:p>
            <a:pPr>
              <a:buClr>
                <a:srgbClr val="4E743D"/>
              </a:buClr>
              <a:tabLst>
                <a:tab pos="3084513" algn="l"/>
              </a:tabLst>
              <a:defRPr/>
            </a:pPr>
            <a:r>
              <a:rPr lang="en-US" sz="4000" dirty="0" smtClean="0">
                <a:solidFill>
                  <a:srgbClr val="3174C5"/>
                </a:solidFill>
                <a:latin typeface="Helvetica 65 Medium"/>
              </a:rPr>
              <a:t>Your job is </a:t>
            </a:r>
            <a:r>
              <a:rPr lang="en-US" sz="4000" dirty="0" smtClean="0">
                <a:solidFill>
                  <a:srgbClr val="3174C5"/>
                </a:solidFill>
                <a:latin typeface="Helvetica 65 Medium"/>
              </a:rPr>
              <a:t>passion.</a:t>
            </a:r>
            <a:endParaRPr lang="en-US" sz="4000" dirty="0">
              <a:solidFill>
                <a:srgbClr val="3174C5"/>
              </a:solidFill>
              <a:latin typeface="Helvetica 65 Medium"/>
            </a:endParaRPr>
          </a:p>
        </p:txBody>
      </p:sp>
      <p:pic>
        <p:nvPicPr>
          <p:cNvPr id="18"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520"/>
          <a:stretch/>
        </p:blipFill>
        <p:spPr bwMode="auto">
          <a:xfrm>
            <a:off x="919378" y="533400"/>
            <a:ext cx="7531737" cy="414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164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29">
                                            <p:txEl>
                                              <p:pRg st="3" end="3"/>
                                            </p:txEl>
                                          </p:spTgt>
                                        </p:tgtEl>
                                        <p:attrNameLst>
                                          <p:attrName>style.visibility</p:attrName>
                                        </p:attrNameLst>
                                      </p:cBhvr>
                                      <p:to>
                                        <p:strVal val="visible"/>
                                      </p:to>
                                    </p:set>
                                  </p:childTnLst>
                                </p:cTn>
                              </p:par>
                              <p:par>
                                <p:cTn id="9" presetID="1" presetClass="entr" presetSubtype="0" fill="hold" grpId="0" nodeType="withEffect">
                                  <p:stCondLst>
                                    <p:cond delay="2500"/>
                                  </p:stCondLst>
                                  <p:childTnLst>
                                    <p:set>
                                      <p:cBhvr>
                                        <p:cTn id="10"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15413"/>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p:cNvPicPr>
          <p:nvPr/>
        </p:nvPicPr>
        <p:blipFill>
          <a:blip r:embed="rId5"/>
          <a:stretch>
            <a:fillRect/>
          </a:stretch>
        </p:blipFill>
        <p:spPr>
          <a:xfrm>
            <a:off x="3726381" y="6511386"/>
            <a:ext cx="1895411" cy="36576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pic>
        <p:nvPicPr>
          <p:cNvPr id="25" name="Picture 24"/>
          <p:cNvPicPr>
            <a:picLocks noChangeAspect="1"/>
          </p:cNvPicPr>
          <p:nvPr/>
        </p:nvPicPr>
        <p:blipFill>
          <a:blip r:embed="rId9"/>
          <a:stretch>
            <a:fillRect/>
          </a:stretch>
        </p:blipFill>
        <p:spPr>
          <a:xfrm>
            <a:off x="5619689" y="6275702"/>
            <a:ext cx="3147955" cy="146417"/>
          </a:xfrm>
          <a:prstGeom prst="rect">
            <a:avLst/>
          </a:prstGeom>
        </p:spPr>
      </p:pic>
      <p:sp>
        <p:nvSpPr>
          <p:cNvPr id="29" name="Subtitle 2"/>
          <p:cNvSpPr>
            <a:spLocks noGrp="1"/>
          </p:cNvSpPr>
          <p:nvPr>
            <p:ph type="subTitle" idx="1"/>
          </p:nvPr>
        </p:nvSpPr>
        <p:spPr>
          <a:xfrm>
            <a:off x="1752600" y="2895600"/>
            <a:ext cx="5945508" cy="3185628"/>
          </a:xfrm>
        </p:spPr>
        <p:txBody>
          <a:bodyPr>
            <a:noAutofit/>
          </a:bodyPr>
          <a:lstStyle/>
          <a:p>
            <a:pPr>
              <a:lnSpc>
                <a:spcPct val="130000"/>
              </a:lnSpc>
            </a:pPr>
            <a:r>
              <a:rPr lang="en-US" sz="3000" b="1" dirty="0" smtClean="0">
                <a:solidFill>
                  <a:schemeClr val="tx1"/>
                </a:solidFill>
                <a:latin typeface="Helvetica 65 Medium"/>
              </a:rPr>
              <a:t>David </a:t>
            </a:r>
            <a:r>
              <a:rPr lang="en-US" sz="3000" b="1" dirty="0" err="1">
                <a:solidFill>
                  <a:schemeClr val="tx1"/>
                </a:solidFill>
                <a:latin typeface="Helvetica 65 Medium"/>
              </a:rPr>
              <a:t>Sharken</a:t>
            </a:r>
            <a:endParaRPr lang="en-US" sz="3000" b="1" dirty="0">
              <a:solidFill>
                <a:schemeClr val="tx1"/>
              </a:solidFill>
              <a:latin typeface="Helvetica 65 Medium"/>
            </a:endParaRPr>
          </a:p>
          <a:p>
            <a:pPr>
              <a:lnSpc>
                <a:spcPct val="130000"/>
              </a:lnSpc>
            </a:pPr>
            <a:r>
              <a:rPr lang="en-US" sz="2700" b="1" dirty="0">
                <a:solidFill>
                  <a:schemeClr val="tx1"/>
                </a:solidFill>
                <a:latin typeface="Helvetica 65 Medium"/>
              </a:rPr>
              <a:t>Mentor &amp; Legacy Program </a:t>
            </a:r>
            <a:r>
              <a:rPr lang="en-US" sz="2700" b="1" dirty="0" smtClean="0">
                <a:solidFill>
                  <a:schemeClr val="tx1"/>
                </a:solidFill>
                <a:latin typeface="Helvetica 65 Medium"/>
              </a:rPr>
              <a:t>Director</a:t>
            </a:r>
          </a:p>
          <a:p>
            <a:pPr>
              <a:lnSpc>
                <a:spcPct val="130000"/>
              </a:lnSpc>
            </a:pPr>
            <a:r>
              <a:rPr lang="en-US" sz="3000" b="1" dirty="0" err="1" smtClean="0">
                <a:solidFill>
                  <a:schemeClr val="tx1"/>
                </a:solidFill>
                <a:latin typeface="Helvetica 65 Medium"/>
              </a:rPr>
              <a:t>JCamp</a:t>
            </a:r>
            <a:r>
              <a:rPr lang="en-US" sz="3000" b="1" dirty="0" smtClean="0">
                <a:solidFill>
                  <a:schemeClr val="tx1"/>
                </a:solidFill>
                <a:latin typeface="Helvetica 65 Medium"/>
              </a:rPr>
              <a:t> 180</a:t>
            </a:r>
            <a:endParaRPr lang="en-US" sz="3000" b="1" dirty="0">
              <a:solidFill>
                <a:schemeClr val="tx1"/>
              </a:solidFill>
              <a:latin typeface="Helvetica 65 Medium"/>
            </a:endParaRPr>
          </a:p>
          <a:p>
            <a:pPr>
              <a:lnSpc>
                <a:spcPct val="130000"/>
              </a:lnSpc>
            </a:pPr>
            <a:r>
              <a:rPr lang="en-US" sz="3000" dirty="0" smtClean="0">
                <a:solidFill>
                  <a:schemeClr val="tx1"/>
                </a:solidFill>
                <a:latin typeface="Helvetica 65 Medium"/>
                <a:hlinkClick r:id="rId10"/>
              </a:rPr>
              <a:t>david@hgf.org</a:t>
            </a:r>
            <a:endParaRPr lang="en-US" sz="3000" dirty="0">
              <a:solidFill>
                <a:schemeClr val="tx1"/>
              </a:solidFill>
              <a:latin typeface="Helvetica 65 Medium"/>
            </a:endParaRPr>
          </a:p>
        </p:txBody>
      </p:sp>
      <p:pic>
        <p:nvPicPr>
          <p:cNvPr id="2" name="Picture 1"/>
          <p:cNvPicPr>
            <a:picLocks noChangeAspect="1"/>
          </p:cNvPicPr>
          <p:nvPr/>
        </p:nvPicPr>
        <p:blipFill>
          <a:blip r:embed="rId11"/>
          <a:stretch>
            <a:fillRect/>
          </a:stretch>
        </p:blipFill>
        <p:spPr>
          <a:xfrm>
            <a:off x="0" y="1272788"/>
            <a:ext cx="6019800" cy="1055055"/>
          </a:xfrm>
          <a:prstGeom prst="rect">
            <a:avLst/>
          </a:prstGeom>
        </p:spPr>
      </p:pic>
      <p:sp>
        <p:nvSpPr>
          <p:cNvPr id="31" name="Subtitle 2"/>
          <p:cNvSpPr txBox="1">
            <a:spLocks/>
          </p:cNvSpPr>
          <p:nvPr/>
        </p:nvSpPr>
        <p:spPr>
          <a:xfrm>
            <a:off x="228600" y="1369869"/>
            <a:ext cx="5791200" cy="957974"/>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800" b="1" spc="300" dirty="0" smtClean="0">
                <a:solidFill>
                  <a:schemeClr val="bg2"/>
                </a:solidFill>
                <a:latin typeface="Gill Sans MT"/>
                <a:cs typeface="Gill Sans MT"/>
              </a:rPr>
              <a:t>Camp Legacy Program</a:t>
            </a:r>
            <a:endParaRPr lang="en-US" sz="1400" spc="300" dirty="0">
              <a:solidFill>
                <a:schemeClr val="bg2"/>
              </a:solidFill>
              <a:latin typeface="Arial"/>
              <a:cs typeface="Arial"/>
            </a:endParaRPr>
          </a:p>
        </p:txBody>
      </p:sp>
      <p:pic>
        <p:nvPicPr>
          <p:cNvPr id="1026" name="Picture 2" descr="M:\Logos\JCamp 180\JCAMP180_program_of_HGF_no_backgroun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54757" y="467241"/>
            <a:ext cx="2677817" cy="112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555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1828799"/>
            <a:ext cx="8839200" cy="4252429"/>
          </a:xfrm>
        </p:spPr>
        <p:txBody>
          <a:bodyPr>
            <a:noAutofit/>
          </a:bodyPr>
          <a:lstStyle/>
          <a:p>
            <a:pPr marL="457200" indent="-457200" algn="l">
              <a:buClr>
                <a:srgbClr val="4E743D"/>
              </a:buClr>
              <a:buFont typeface="Arial" pitchFamily="34" charset="0"/>
              <a:buChar char="•"/>
              <a:tabLst>
                <a:tab pos="3084513" algn="l"/>
              </a:tabLst>
              <a:defRPr/>
            </a:pPr>
            <a:r>
              <a:rPr lang="en-US" dirty="0" smtClean="0">
                <a:solidFill>
                  <a:schemeClr val="tx1"/>
                </a:solidFill>
                <a:latin typeface="Helvetica 65 Medium"/>
              </a:rPr>
              <a:t>Legacy giving is a deliberate, planned, formal action by a donor to share a portion of their assets with a charity.</a:t>
            </a:r>
          </a:p>
          <a:p>
            <a:pPr algn="l">
              <a:buClr>
                <a:srgbClr val="4E743D"/>
              </a:buClr>
              <a:tabLst>
                <a:tab pos="3084513" algn="l"/>
              </a:tabLst>
              <a:defRPr/>
            </a:pPr>
            <a:endParaRPr lang="en-US" dirty="0" smtClean="0">
              <a:solidFill>
                <a:schemeClr val="tx1"/>
              </a:solidFill>
              <a:latin typeface="Helvetica 65 Medium"/>
            </a:endParaRPr>
          </a:p>
          <a:p>
            <a:pPr marL="457200" indent="-457200" algn="l">
              <a:buClr>
                <a:srgbClr val="4E743D"/>
              </a:buClr>
              <a:buFont typeface="Arial" pitchFamily="34" charset="0"/>
              <a:buChar char="•"/>
              <a:tabLst>
                <a:tab pos="3084513" algn="l"/>
              </a:tabLst>
              <a:defRPr/>
            </a:pPr>
            <a:r>
              <a:rPr lang="en-US" sz="3200" dirty="0" smtClean="0">
                <a:solidFill>
                  <a:schemeClr val="tx1"/>
                </a:solidFill>
                <a:latin typeface="Helvetica 65 Medium"/>
              </a:rPr>
              <a:t>Often, but not always, the gift is provided for after the donor’s lifetime.</a:t>
            </a:r>
          </a:p>
        </p:txBody>
      </p:sp>
      <p:pic>
        <p:nvPicPr>
          <p:cNvPr id="2" name="Picture 1"/>
          <p:cNvPicPr>
            <a:picLocks noChangeAspect="1"/>
          </p:cNvPicPr>
          <p:nvPr/>
        </p:nvPicPr>
        <p:blipFill>
          <a:blip r:embed="rId10"/>
          <a:stretch>
            <a:fillRect/>
          </a:stretch>
        </p:blipFill>
        <p:spPr>
          <a:xfrm>
            <a:off x="919378" y="24518"/>
            <a:ext cx="7416515" cy="1270882"/>
          </a:xfrm>
          <a:prstGeom prst="rect">
            <a:avLst/>
          </a:prstGeom>
        </p:spPr>
      </p:pic>
      <p:sp>
        <p:nvSpPr>
          <p:cNvPr id="31" name="Subtitle 2"/>
          <p:cNvSpPr txBox="1">
            <a:spLocks/>
          </p:cNvSpPr>
          <p:nvPr/>
        </p:nvSpPr>
        <p:spPr>
          <a:xfrm>
            <a:off x="919378" y="27264"/>
            <a:ext cx="7416515" cy="164913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What is Legacy / </a:t>
            </a:r>
          </a:p>
          <a:p>
            <a:r>
              <a:rPr lang="en-US" sz="3800" b="1" spc="300" dirty="0" smtClean="0">
                <a:solidFill>
                  <a:schemeClr val="bg2"/>
                </a:solidFill>
                <a:latin typeface="Gill Sans MT"/>
                <a:cs typeface="Arial"/>
              </a:rPr>
              <a:t>Planned Giving?</a:t>
            </a:r>
            <a:endParaRPr lang="en-US" sz="2000" spc="300" dirty="0">
              <a:solidFill>
                <a:schemeClr val="bg2"/>
              </a:solidFill>
              <a:latin typeface="Arial"/>
              <a:cs typeface="Arial"/>
            </a:endParaRPr>
          </a:p>
        </p:txBody>
      </p:sp>
    </p:spTree>
    <p:extLst>
      <p:ext uri="{BB962C8B-B14F-4D97-AF65-F5344CB8AC3E}">
        <p14:creationId xmlns:p14="http://schemas.microsoft.com/office/powerpoint/2010/main" val="2746234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1143000"/>
            <a:ext cx="8839200" cy="4938228"/>
          </a:xfrm>
        </p:spPr>
        <p:txBody>
          <a:bodyPr>
            <a:noAutofit/>
          </a:bodyPr>
          <a:lstStyle/>
          <a:p>
            <a:pPr marL="457200" indent="-457200" algn="l">
              <a:buClr>
                <a:srgbClr val="4E743D"/>
              </a:buClr>
              <a:buFont typeface="Arial" pitchFamily="34" charset="0"/>
              <a:buChar char="•"/>
              <a:tabLst>
                <a:tab pos="3084513" algn="l"/>
              </a:tabLst>
              <a:defRPr/>
            </a:pPr>
            <a:r>
              <a:rPr lang="en-US" dirty="0" smtClean="0">
                <a:solidFill>
                  <a:schemeClr val="tx1"/>
                </a:solidFill>
                <a:latin typeface="Helvetica 65 Medium"/>
              </a:rPr>
              <a:t>Transfer of wealth is underway</a:t>
            </a:r>
          </a:p>
          <a:p>
            <a:pPr marL="457200" indent="-457200" algn="l">
              <a:buClr>
                <a:srgbClr val="4E743D"/>
              </a:buClr>
              <a:buFont typeface="Arial" pitchFamily="34" charset="0"/>
              <a:buChar char="•"/>
              <a:tabLst>
                <a:tab pos="3084513" algn="l"/>
              </a:tabLst>
              <a:defRPr/>
            </a:pPr>
            <a:r>
              <a:rPr lang="en-US" dirty="0" smtClean="0">
                <a:solidFill>
                  <a:schemeClr val="tx1"/>
                </a:solidFill>
                <a:latin typeface="Helvetica 65 Medium"/>
              </a:rPr>
              <a:t>“If only asked”</a:t>
            </a:r>
          </a:p>
          <a:p>
            <a:pPr marL="457200" indent="-457200" algn="l">
              <a:buClr>
                <a:srgbClr val="4E743D"/>
              </a:buClr>
              <a:buFont typeface="Arial" pitchFamily="34" charset="0"/>
              <a:buChar char="•"/>
              <a:tabLst>
                <a:tab pos="3084513" algn="l"/>
              </a:tabLst>
              <a:defRPr/>
            </a:pPr>
            <a:r>
              <a:rPr lang="en-US" dirty="0" smtClean="0">
                <a:solidFill>
                  <a:schemeClr val="tx1"/>
                </a:solidFill>
                <a:latin typeface="Helvetica 65 Medium"/>
              </a:rPr>
              <a:t>Thank donors while they are alive</a:t>
            </a:r>
          </a:p>
          <a:p>
            <a:pPr marL="457200" indent="-457200" algn="l">
              <a:buClr>
                <a:srgbClr val="4E743D"/>
              </a:buClr>
              <a:buFont typeface="Arial" pitchFamily="34" charset="0"/>
              <a:buChar char="•"/>
              <a:tabLst>
                <a:tab pos="3084513" algn="l"/>
              </a:tabLst>
              <a:defRPr/>
            </a:pPr>
            <a:r>
              <a:rPr lang="en-US" dirty="0" smtClean="0">
                <a:solidFill>
                  <a:schemeClr val="tx1"/>
                </a:solidFill>
                <a:latin typeface="Helvetica 65 Medium"/>
              </a:rPr>
              <a:t>Increased annual giving</a:t>
            </a:r>
          </a:p>
          <a:p>
            <a:pPr marL="457200" indent="-457200" algn="l">
              <a:buClr>
                <a:srgbClr val="4E743D"/>
              </a:buClr>
              <a:buFont typeface="Arial" pitchFamily="34" charset="0"/>
              <a:buChar char="•"/>
              <a:tabLst>
                <a:tab pos="3084513" algn="l"/>
              </a:tabLst>
              <a:defRPr/>
            </a:pPr>
            <a:r>
              <a:rPr lang="en-US" dirty="0" smtClean="0">
                <a:solidFill>
                  <a:schemeClr val="tx1"/>
                </a:solidFill>
                <a:latin typeface="Helvetica 65 Medium"/>
              </a:rPr>
              <a:t>Securing our future</a:t>
            </a:r>
            <a:endParaRPr lang="en-US" sz="2800" dirty="0" smtClean="0">
              <a:solidFill>
                <a:schemeClr val="tx1"/>
              </a:solidFill>
              <a:latin typeface="Helvetica 65 Medium"/>
            </a:endParaRPr>
          </a:p>
          <a:p>
            <a:pPr lvl="1" algn="l">
              <a:buClr>
                <a:srgbClr val="4E743D"/>
              </a:buClr>
              <a:tabLst>
                <a:tab pos="3084513" algn="l"/>
              </a:tabLst>
              <a:defRPr/>
            </a:pPr>
            <a:endParaRPr lang="en-US" sz="2800" dirty="0" smtClean="0">
              <a:solidFill>
                <a:schemeClr val="tx1"/>
              </a:solidFill>
              <a:latin typeface="Helvetica 65 Medium"/>
            </a:endParaRPr>
          </a:p>
        </p:txBody>
      </p:sp>
      <p:pic>
        <p:nvPicPr>
          <p:cNvPr id="2" name="Picture 1"/>
          <p:cNvPicPr>
            <a:picLocks noChangeAspect="1"/>
          </p:cNvPicPr>
          <p:nvPr/>
        </p:nvPicPr>
        <p:blipFill>
          <a:blip r:embed="rId10"/>
          <a:stretch>
            <a:fillRect/>
          </a:stretch>
        </p:blipFill>
        <p:spPr>
          <a:xfrm>
            <a:off x="1699049" y="24519"/>
            <a:ext cx="5854757" cy="661282"/>
          </a:xfrm>
          <a:prstGeom prst="rect">
            <a:avLst/>
          </a:prstGeom>
        </p:spPr>
      </p:pic>
      <p:sp>
        <p:nvSpPr>
          <p:cNvPr id="31" name="Subtitle 2"/>
          <p:cNvSpPr txBox="1">
            <a:spLocks/>
          </p:cNvSpPr>
          <p:nvPr/>
        </p:nvSpPr>
        <p:spPr>
          <a:xfrm>
            <a:off x="1699049" y="27265"/>
            <a:ext cx="5817694" cy="102338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Why Now?</a:t>
            </a:r>
            <a:endParaRPr lang="en-US" sz="1400" spc="300" dirty="0">
              <a:solidFill>
                <a:schemeClr val="bg2"/>
              </a:solidFill>
              <a:latin typeface="Arial"/>
              <a:cs typeface="Arial"/>
            </a:endParaRPr>
          </a:p>
        </p:txBody>
      </p:sp>
      <p:pic>
        <p:nvPicPr>
          <p:cNvPr id="16" name="Picture 15" descr="See full size image">
            <a:hlinkClick r:id="rId11"/>
          </p:cNvPr>
          <p:cNvPicPr/>
          <p:nvPr/>
        </p:nvPicPr>
        <p:blipFill>
          <a:blip r:embed="rId12" cstate="print"/>
          <a:srcRect/>
          <a:stretch>
            <a:fillRect/>
          </a:stretch>
        </p:blipFill>
        <p:spPr bwMode="auto">
          <a:xfrm>
            <a:off x="4544860" y="4724400"/>
            <a:ext cx="1066800" cy="1371600"/>
          </a:xfrm>
          <a:prstGeom prst="rect">
            <a:avLst/>
          </a:prstGeom>
          <a:noFill/>
          <a:ln w="9525">
            <a:noFill/>
            <a:miter lim="800000"/>
            <a:headEnd/>
            <a:tailEnd/>
          </a:ln>
        </p:spPr>
      </p:pic>
    </p:spTree>
    <p:extLst>
      <p:ext uri="{BB962C8B-B14F-4D97-AF65-F5344CB8AC3E}">
        <p14:creationId xmlns:p14="http://schemas.microsoft.com/office/powerpoint/2010/main" val="766002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1828799"/>
            <a:ext cx="8839200" cy="4252429"/>
          </a:xfrm>
        </p:spPr>
        <p:txBody>
          <a:bodyPr>
            <a:noAutofit/>
          </a:bodyPr>
          <a:lstStyle/>
          <a:p>
            <a:pPr marL="457200" indent="-457200" algn="l">
              <a:buClr>
                <a:srgbClr val="4E743D"/>
              </a:buClr>
              <a:buFont typeface="Arial" pitchFamily="34" charset="0"/>
              <a:buChar char="•"/>
              <a:tabLst>
                <a:tab pos="3084513" algn="l"/>
              </a:tabLst>
              <a:defRPr/>
            </a:pPr>
            <a:r>
              <a:rPr lang="en-US" dirty="0" smtClean="0">
                <a:solidFill>
                  <a:schemeClr val="tx1"/>
                </a:solidFill>
                <a:latin typeface="Helvetica 65 Medium"/>
              </a:rPr>
              <a:t>50 Participating camps:</a:t>
            </a: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Nearly 3,100 Letters of Intent</a:t>
            </a: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Estimated </a:t>
            </a:r>
            <a:r>
              <a:rPr lang="en-US" sz="3200" dirty="0" smtClean="0">
                <a:solidFill>
                  <a:schemeClr val="tx1"/>
                </a:solidFill>
                <a:latin typeface="Helvetica 65 Medium"/>
              </a:rPr>
              <a:t>Value </a:t>
            </a:r>
            <a:r>
              <a:rPr lang="en-US" sz="3200" dirty="0" smtClean="0">
                <a:solidFill>
                  <a:schemeClr val="tx1"/>
                </a:solidFill>
                <a:latin typeface="Helvetica 65 Medium"/>
              </a:rPr>
              <a:t>of $78.9 </a:t>
            </a:r>
            <a:r>
              <a:rPr lang="en-US" sz="3200" dirty="0" smtClean="0">
                <a:solidFill>
                  <a:schemeClr val="tx1"/>
                </a:solidFill>
                <a:latin typeface="Helvetica 65 Medium"/>
              </a:rPr>
              <a:t>Million</a:t>
            </a:r>
            <a:endParaRPr lang="en-US" sz="3200" dirty="0" smtClean="0">
              <a:solidFill>
                <a:schemeClr val="tx1"/>
              </a:solidFill>
              <a:latin typeface="Helvetica 65 Medium"/>
            </a:endParaRPr>
          </a:p>
          <a:p>
            <a:pPr marL="914400" lvl="1" indent="-457200" algn="l">
              <a:buClr>
                <a:srgbClr val="4E743D"/>
              </a:buClr>
              <a:buFont typeface="Courier New" pitchFamily="49" charset="0"/>
              <a:buChar char="o"/>
              <a:tabLst>
                <a:tab pos="3084513" algn="l"/>
              </a:tabLst>
              <a:defRPr/>
            </a:pPr>
            <a:r>
              <a:rPr lang="en-US" sz="3200" dirty="0" smtClean="0">
                <a:solidFill>
                  <a:schemeClr val="tx1"/>
                </a:solidFill>
                <a:latin typeface="Helvetica 65 Medium"/>
              </a:rPr>
              <a:t>$1,652,184 </a:t>
            </a:r>
            <a:r>
              <a:rPr lang="en-US" sz="3200" dirty="0" smtClean="0">
                <a:solidFill>
                  <a:schemeClr val="tx1"/>
                </a:solidFill>
                <a:latin typeface="Helvetica 65 Medium"/>
              </a:rPr>
              <a:t>Realized</a:t>
            </a:r>
            <a:endParaRPr lang="en-US" sz="3200" dirty="0" smtClean="0">
              <a:solidFill>
                <a:schemeClr val="tx1"/>
              </a:solidFill>
              <a:latin typeface="Helvetica 65 Medium"/>
            </a:endParaRPr>
          </a:p>
        </p:txBody>
      </p:sp>
      <p:pic>
        <p:nvPicPr>
          <p:cNvPr id="16" name="Picture 15" descr="http://tbn0.google.com/images?q=tbn:y-zEVYtCZ3fijM:http://blogs.chron.com/cougars/card%2520copy.jpg">
            <a:hlinkClick r:id="rId10"/>
          </p:cNvPr>
          <p:cNvPicPr/>
          <p:nvPr/>
        </p:nvPicPr>
        <p:blipFill>
          <a:blip r:embed="rId11" cstate="print"/>
          <a:srcRect/>
          <a:stretch>
            <a:fillRect/>
          </a:stretch>
        </p:blipFill>
        <p:spPr bwMode="auto">
          <a:xfrm>
            <a:off x="3537193" y="4466220"/>
            <a:ext cx="2273786" cy="2015586"/>
          </a:xfrm>
          <a:prstGeom prst="rect">
            <a:avLst/>
          </a:prstGeom>
          <a:noFill/>
          <a:ln w="9525">
            <a:noFill/>
            <a:miter lim="800000"/>
            <a:headEnd/>
            <a:tailEnd/>
          </a:ln>
        </p:spPr>
      </p:pic>
      <p:pic>
        <p:nvPicPr>
          <p:cNvPr id="17" name="Picture 16"/>
          <p:cNvPicPr>
            <a:picLocks noChangeAspect="1"/>
          </p:cNvPicPr>
          <p:nvPr/>
        </p:nvPicPr>
        <p:blipFill>
          <a:blip r:embed="rId12"/>
          <a:stretch>
            <a:fillRect/>
          </a:stretch>
        </p:blipFill>
        <p:spPr>
          <a:xfrm>
            <a:off x="863742" y="32401"/>
            <a:ext cx="7416515" cy="1499482"/>
          </a:xfrm>
          <a:prstGeom prst="rect">
            <a:avLst/>
          </a:prstGeom>
        </p:spPr>
      </p:pic>
      <p:sp>
        <p:nvSpPr>
          <p:cNvPr id="31" name="Subtitle 2"/>
          <p:cNvSpPr txBox="1">
            <a:spLocks/>
          </p:cNvSpPr>
          <p:nvPr/>
        </p:nvSpPr>
        <p:spPr>
          <a:xfrm>
            <a:off x="919378" y="27264"/>
            <a:ext cx="7416515" cy="1725335"/>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400" b="1" spc="300" dirty="0" err="1" smtClean="0">
                <a:solidFill>
                  <a:schemeClr val="bg2"/>
                </a:solidFill>
                <a:latin typeface="Gill Sans MT"/>
                <a:cs typeface="Arial"/>
              </a:rPr>
              <a:t>JCamp</a:t>
            </a:r>
            <a:r>
              <a:rPr lang="en-US" sz="3400" b="1" spc="300" dirty="0" smtClean="0">
                <a:solidFill>
                  <a:schemeClr val="bg2"/>
                </a:solidFill>
                <a:latin typeface="Gill Sans MT"/>
                <a:cs typeface="Arial"/>
              </a:rPr>
              <a:t> 180 Camp Legacy Program</a:t>
            </a:r>
          </a:p>
          <a:p>
            <a:r>
              <a:rPr lang="en-US" sz="3800" b="1" spc="300" dirty="0" smtClean="0">
                <a:solidFill>
                  <a:schemeClr val="bg2"/>
                </a:solidFill>
                <a:latin typeface="Gill Sans MT"/>
                <a:cs typeface="Arial"/>
              </a:rPr>
              <a:t>Results Since January 2008</a:t>
            </a:r>
          </a:p>
          <a:p>
            <a:r>
              <a:rPr lang="en-US" sz="2600" b="1" spc="300" dirty="0" smtClean="0">
                <a:solidFill>
                  <a:schemeClr val="bg2"/>
                </a:solidFill>
                <a:latin typeface="Gill Sans MT"/>
                <a:cs typeface="Arial"/>
              </a:rPr>
              <a:t>(As of February 2013)</a:t>
            </a:r>
            <a:endParaRPr lang="en-US" sz="2600" spc="300" dirty="0">
              <a:solidFill>
                <a:schemeClr val="bg2"/>
              </a:solidFill>
              <a:latin typeface="Arial"/>
              <a:cs typeface="Arial"/>
            </a:endParaRPr>
          </a:p>
        </p:txBody>
      </p:sp>
    </p:spTree>
    <p:extLst>
      <p:ext uri="{BB962C8B-B14F-4D97-AF65-F5344CB8AC3E}">
        <p14:creationId xmlns:p14="http://schemas.microsoft.com/office/powerpoint/2010/main" val="3148195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29">
                                            <p:txEl>
                                              <p:pRg st="1" end="1"/>
                                            </p:txEl>
                                          </p:spTgt>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par>
                                <p:cTn id="11" presetID="1" presetClass="entr" presetSubtype="0" fill="hold" grpId="0" nodeType="withEffect">
                                  <p:stCondLst>
                                    <p:cond delay="1500"/>
                                  </p:stCondLst>
                                  <p:childTnLst>
                                    <p:set>
                                      <p:cBhvr>
                                        <p:cTn id="12" dur="1" fill="hold">
                                          <p:stCondLst>
                                            <p:cond delay="0"/>
                                          </p:stCondLst>
                                        </p:cTn>
                                        <p:tgtEl>
                                          <p:spTgt spid="29">
                                            <p:txEl>
                                              <p:pRg st="3" end="3"/>
                                            </p:txEl>
                                          </p:spTgt>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15413"/>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p:cNvPicPr>
          <p:nvPr/>
        </p:nvPicPr>
        <p:blipFill>
          <a:blip r:embed="rId6"/>
          <a:stretch>
            <a:fillRect/>
          </a:stretch>
        </p:blipFill>
        <p:spPr>
          <a:xfrm>
            <a:off x="3726381" y="6511386"/>
            <a:ext cx="1895411" cy="36576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304800" y="1828799"/>
            <a:ext cx="8610600" cy="4252429"/>
          </a:xfrm>
        </p:spPr>
        <p:txBody>
          <a:bodyPr>
            <a:noAutofit/>
          </a:bodyPr>
          <a:lstStyle/>
          <a:p>
            <a:pPr marL="457200" indent="-457200" algn="l">
              <a:lnSpc>
                <a:spcPct val="200000"/>
              </a:lnSpc>
              <a:buClr>
                <a:srgbClr val="4E743D"/>
              </a:buClr>
              <a:buFont typeface="Arial" pitchFamily="34" charset="0"/>
              <a:buChar char="•"/>
              <a:tabLst>
                <a:tab pos="3084513" algn="l"/>
              </a:tabLst>
              <a:defRPr/>
            </a:pPr>
            <a:r>
              <a:rPr lang="en-US" dirty="0" smtClean="0">
                <a:solidFill>
                  <a:schemeClr val="tx1"/>
                </a:solidFill>
                <a:latin typeface="Helvetica 65 Medium"/>
              </a:rPr>
              <a:t>Culture of giving has changed</a:t>
            </a:r>
          </a:p>
          <a:p>
            <a:pPr marL="457200" indent="-457200" algn="l">
              <a:lnSpc>
                <a:spcPct val="200000"/>
              </a:lnSpc>
              <a:buClr>
                <a:srgbClr val="4E743D"/>
              </a:buClr>
              <a:buFont typeface="Arial" pitchFamily="34" charset="0"/>
              <a:buChar char="•"/>
              <a:tabLst>
                <a:tab pos="3084513" algn="l"/>
              </a:tabLst>
              <a:defRPr/>
            </a:pPr>
            <a:r>
              <a:rPr lang="en-US" dirty="0" smtClean="0">
                <a:solidFill>
                  <a:schemeClr val="tx1"/>
                </a:solidFill>
                <a:latin typeface="Helvetica 65 Medium"/>
              </a:rPr>
              <a:t>All ages &amp; means are participating</a:t>
            </a:r>
          </a:p>
          <a:p>
            <a:pPr marL="457200" indent="-457200" algn="l">
              <a:lnSpc>
                <a:spcPct val="200000"/>
              </a:lnSpc>
              <a:buClr>
                <a:srgbClr val="4E743D"/>
              </a:buClr>
              <a:buFont typeface="Arial" pitchFamily="34" charset="0"/>
              <a:buChar char="•"/>
              <a:tabLst>
                <a:tab pos="3084513" algn="l"/>
              </a:tabLst>
              <a:defRPr/>
            </a:pPr>
            <a:r>
              <a:rPr lang="en-US" dirty="0" smtClean="0">
                <a:solidFill>
                  <a:schemeClr val="tx1"/>
                </a:solidFill>
                <a:latin typeface="Helvetica 65 Medium"/>
              </a:rPr>
              <a:t>Improved relationship-building skills</a:t>
            </a:r>
          </a:p>
          <a:p>
            <a:pPr marL="457200" indent="-457200" algn="l">
              <a:lnSpc>
                <a:spcPct val="200000"/>
              </a:lnSpc>
              <a:buClr>
                <a:srgbClr val="4E743D"/>
              </a:buClr>
              <a:buFont typeface="Arial" pitchFamily="34" charset="0"/>
              <a:buChar char="•"/>
              <a:tabLst>
                <a:tab pos="3084513" algn="l"/>
              </a:tabLst>
              <a:defRPr/>
            </a:pPr>
            <a:r>
              <a:rPr lang="en-US" dirty="0" smtClean="0">
                <a:solidFill>
                  <a:schemeClr val="tx1"/>
                </a:solidFill>
                <a:latin typeface="Helvetica 65 Medium"/>
              </a:rPr>
              <a:t>“Easy” way to solicit funds</a:t>
            </a:r>
          </a:p>
          <a:p>
            <a:pPr marL="457200" indent="-457200" algn="l">
              <a:buClr>
                <a:srgbClr val="4E743D"/>
              </a:buClr>
              <a:buFont typeface="Arial" pitchFamily="34" charset="0"/>
              <a:buChar char="•"/>
              <a:tabLst>
                <a:tab pos="3084513" algn="l"/>
              </a:tabLst>
              <a:defRPr/>
            </a:pPr>
            <a:endParaRPr lang="en-US" dirty="0" smtClean="0">
              <a:solidFill>
                <a:schemeClr val="tx1"/>
              </a:solidFill>
              <a:latin typeface="Helvetica 65 Medium"/>
            </a:endParaRPr>
          </a:p>
        </p:txBody>
      </p:sp>
      <p:pic>
        <p:nvPicPr>
          <p:cNvPr id="2" name="Picture 1"/>
          <p:cNvPicPr>
            <a:picLocks noChangeAspect="1"/>
          </p:cNvPicPr>
          <p:nvPr/>
        </p:nvPicPr>
        <p:blipFill>
          <a:blip r:embed="rId10"/>
          <a:stretch>
            <a:fillRect/>
          </a:stretch>
        </p:blipFill>
        <p:spPr>
          <a:xfrm>
            <a:off x="919378" y="24518"/>
            <a:ext cx="7416515" cy="1499482"/>
          </a:xfrm>
          <a:prstGeom prst="rect">
            <a:avLst/>
          </a:prstGeom>
        </p:spPr>
      </p:pic>
      <p:sp>
        <p:nvSpPr>
          <p:cNvPr id="31" name="Subtitle 2"/>
          <p:cNvSpPr txBox="1">
            <a:spLocks/>
          </p:cNvSpPr>
          <p:nvPr/>
        </p:nvSpPr>
        <p:spPr>
          <a:xfrm>
            <a:off x="919378" y="27264"/>
            <a:ext cx="7416515" cy="172533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Lessons Learned</a:t>
            </a:r>
          </a:p>
          <a:p>
            <a:r>
              <a:rPr lang="en-US" sz="3800" b="1" spc="300" dirty="0">
                <a:solidFill>
                  <a:schemeClr val="bg2"/>
                </a:solidFill>
                <a:latin typeface="Gill Sans MT"/>
                <a:cs typeface="Arial"/>
              </a:rPr>
              <a:t>f</a:t>
            </a:r>
            <a:r>
              <a:rPr lang="en-US" sz="3800" b="1" spc="300" dirty="0" smtClean="0">
                <a:solidFill>
                  <a:schemeClr val="bg2"/>
                </a:solidFill>
                <a:latin typeface="Gill Sans MT"/>
                <a:cs typeface="Arial"/>
              </a:rPr>
              <a:t>rom Camp Legacy</a:t>
            </a:r>
            <a:endParaRPr lang="en-US" sz="1400" spc="300" dirty="0">
              <a:solidFill>
                <a:schemeClr val="bg2"/>
              </a:solidFill>
              <a:latin typeface="Arial"/>
              <a:cs typeface="Arial"/>
            </a:endParaRPr>
          </a:p>
        </p:txBody>
      </p:sp>
    </p:spTree>
    <p:extLst>
      <p:ext uri="{BB962C8B-B14F-4D97-AF65-F5344CB8AC3E}">
        <p14:creationId xmlns:p14="http://schemas.microsoft.com/office/powerpoint/2010/main" val="3129983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637130"/>
          </a:xfrm>
          <a:prstGeom prst="rect">
            <a:avLst/>
          </a:prstGeom>
        </p:spPr>
      </p:pic>
      <p:pic>
        <p:nvPicPr>
          <p:cNvPr id="11" name="Picture 10"/>
          <p:cNvPicPr>
            <a:picLocks noChangeAspect="1"/>
          </p:cNvPicPr>
          <p:nvPr/>
        </p:nvPicPr>
        <p:blipFill>
          <a:blip r:embed="rId3"/>
          <a:stretch>
            <a:fillRect/>
          </a:stretch>
        </p:blipFill>
        <p:spPr>
          <a:xfrm>
            <a:off x="-1" y="6515413"/>
            <a:ext cx="1838759" cy="355600"/>
          </a:xfrm>
          <a:prstGeom prst="rect">
            <a:avLst/>
          </a:prstGeom>
        </p:spPr>
      </p:pic>
      <p:pic>
        <p:nvPicPr>
          <p:cNvPr id="12" name="Picture 11"/>
          <p:cNvPicPr>
            <a:picLocks noChangeAspect="1"/>
          </p:cNvPicPr>
          <p:nvPr/>
        </p:nvPicPr>
        <p:blipFill>
          <a:blip r:embed="rId4"/>
          <a:stretch>
            <a:fillRect/>
          </a:stretch>
        </p:blipFill>
        <p:spPr>
          <a:xfrm>
            <a:off x="1827154" y="6513443"/>
            <a:ext cx="1903332" cy="355600"/>
          </a:xfrm>
          <a:prstGeom prst="rect">
            <a:avLst/>
          </a:prstGeom>
        </p:spPr>
      </p:pic>
      <p:pic>
        <p:nvPicPr>
          <p:cNvPr id="13" name="Picture 12"/>
          <p:cNvPicPr>
            <a:picLocks/>
          </p:cNvPicPr>
          <p:nvPr/>
        </p:nvPicPr>
        <p:blipFill>
          <a:blip r:embed="rId5"/>
          <a:stretch>
            <a:fillRect/>
          </a:stretch>
        </p:blipFill>
        <p:spPr>
          <a:xfrm>
            <a:off x="3726381" y="6511386"/>
            <a:ext cx="1895411" cy="365760"/>
          </a:xfrm>
          <a:prstGeom prst="rect">
            <a:avLst/>
          </a:prstGeom>
        </p:spPr>
      </p:pic>
      <p:pic>
        <p:nvPicPr>
          <p:cNvPr id="14" name="Picture 13"/>
          <p:cNvPicPr>
            <a:picLocks noChangeAspect="1"/>
          </p:cNvPicPr>
          <p:nvPr/>
        </p:nvPicPr>
        <p:blipFill>
          <a:blip r:embed="rId6"/>
          <a:stretch>
            <a:fillRect/>
          </a:stretch>
        </p:blipFill>
        <p:spPr>
          <a:xfrm>
            <a:off x="5617817" y="6513442"/>
            <a:ext cx="1903332" cy="355600"/>
          </a:xfrm>
          <a:prstGeom prst="rect">
            <a:avLst/>
          </a:prstGeom>
        </p:spPr>
      </p:pic>
      <p:pic>
        <p:nvPicPr>
          <p:cNvPr id="15" name="Picture 14"/>
          <p:cNvPicPr>
            <a:picLocks noChangeAspect="1"/>
          </p:cNvPicPr>
          <p:nvPr/>
        </p:nvPicPr>
        <p:blipFill>
          <a:blip r:embed="rId7"/>
          <a:stretch>
            <a:fillRect/>
          </a:stretch>
        </p:blipFill>
        <p:spPr>
          <a:xfrm>
            <a:off x="7516743" y="6513443"/>
            <a:ext cx="1638300" cy="355600"/>
          </a:xfrm>
          <a:prstGeom prst="rect">
            <a:avLst/>
          </a:prstGeom>
        </p:spPr>
      </p:pic>
      <p:pic>
        <p:nvPicPr>
          <p:cNvPr id="23" name="Picture 22"/>
          <p:cNvPicPr>
            <a:picLocks noChangeAspect="1"/>
          </p:cNvPicPr>
          <p:nvPr/>
        </p:nvPicPr>
        <p:blipFill>
          <a:blip r:embed="rId8">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6200" y="1295400"/>
            <a:ext cx="8839200" cy="5105400"/>
          </a:xfrm>
        </p:spPr>
        <p:txBody>
          <a:bodyPr>
            <a:noAutofit/>
          </a:bodyPr>
          <a:lstStyle/>
          <a:p>
            <a:pPr marL="457200" indent="-457200" algn="l">
              <a:spcBef>
                <a:spcPts val="1800"/>
              </a:spcBef>
              <a:buClr>
                <a:srgbClr val="4E743D"/>
              </a:buClr>
              <a:buFont typeface="Arial" pitchFamily="34" charset="0"/>
              <a:buChar char="•"/>
              <a:tabLst>
                <a:tab pos="3084513" algn="l"/>
              </a:tabLst>
              <a:defRPr/>
            </a:pPr>
            <a:r>
              <a:rPr lang="en-US" dirty="0" smtClean="0">
                <a:solidFill>
                  <a:schemeClr val="tx1"/>
                </a:solidFill>
                <a:latin typeface="Helvetica 65 Medium"/>
              </a:rPr>
              <a:t>Case Statement</a:t>
            </a:r>
            <a:endParaRPr lang="en-US" dirty="0">
              <a:solidFill>
                <a:schemeClr val="tx1"/>
              </a:solidFill>
              <a:latin typeface="Helvetica 65 Medium"/>
            </a:endParaRPr>
          </a:p>
          <a:p>
            <a:pPr marL="457200" indent="-457200" algn="l">
              <a:spcBef>
                <a:spcPts val="1800"/>
              </a:spcBef>
              <a:buClr>
                <a:srgbClr val="4E743D"/>
              </a:buClr>
              <a:buFont typeface="Arial" pitchFamily="34" charset="0"/>
              <a:buChar char="•"/>
              <a:tabLst>
                <a:tab pos="3084513" algn="l"/>
              </a:tabLst>
              <a:defRPr/>
            </a:pPr>
            <a:r>
              <a:rPr lang="en-US" dirty="0" smtClean="0">
                <a:solidFill>
                  <a:schemeClr val="tx1"/>
                </a:solidFill>
                <a:latin typeface="Helvetica 65 Medium"/>
              </a:rPr>
              <a:t>Identifying prospects</a:t>
            </a:r>
          </a:p>
          <a:p>
            <a:pPr marL="457200" indent="-457200" algn="l">
              <a:spcBef>
                <a:spcPts val="1800"/>
              </a:spcBef>
              <a:buClr>
                <a:srgbClr val="4E743D"/>
              </a:buClr>
              <a:buFont typeface="Arial" pitchFamily="34" charset="0"/>
              <a:buChar char="•"/>
              <a:tabLst>
                <a:tab pos="3084513" algn="l"/>
              </a:tabLst>
              <a:defRPr/>
            </a:pPr>
            <a:r>
              <a:rPr lang="en-US" dirty="0" smtClean="0">
                <a:solidFill>
                  <a:schemeClr val="tx1"/>
                </a:solidFill>
                <a:latin typeface="Helvetica 65 Medium"/>
              </a:rPr>
              <a:t>In-reach/marketing</a:t>
            </a:r>
            <a:endParaRPr lang="en-US" dirty="0">
              <a:solidFill>
                <a:schemeClr val="tx1"/>
              </a:solidFill>
              <a:latin typeface="Helvetica 65 Medium"/>
            </a:endParaRPr>
          </a:p>
          <a:p>
            <a:pPr marL="457200" indent="-457200" algn="l">
              <a:spcBef>
                <a:spcPts val="1800"/>
              </a:spcBef>
              <a:buClr>
                <a:srgbClr val="4E743D"/>
              </a:buClr>
              <a:buFont typeface="Arial" pitchFamily="34" charset="0"/>
              <a:buChar char="•"/>
              <a:tabLst>
                <a:tab pos="3084513" algn="l"/>
              </a:tabLst>
              <a:defRPr/>
            </a:pPr>
            <a:r>
              <a:rPr lang="en-US" dirty="0" smtClean="0">
                <a:solidFill>
                  <a:schemeClr val="tx1"/>
                </a:solidFill>
                <a:latin typeface="Helvetica 65 Medium"/>
              </a:rPr>
              <a:t>Conversations</a:t>
            </a:r>
            <a:endParaRPr lang="en-US" dirty="0">
              <a:solidFill>
                <a:schemeClr val="tx1"/>
              </a:solidFill>
              <a:latin typeface="Helvetica 65 Medium"/>
            </a:endParaRPr>
          </a:p>
          <a:p>
            <a:pPr marL="457200" indent="-457200" algn="l">
              <a:spcBef>
                <a:spcPts val="1800"/>
              </a:spcBef>
              <a:buClr>
                <a:srgbClr val="4E743D"/>
              </a:buClr>
              <a:buFont typeface="Arial" pitchFamily="34" charset="0"/>
              <a:buChar char="•"/>
              <a:tabLst>
                <a:tab pos="3084513" algn="l"/>
              </a:tabLst>
              <a:defRPr/>
            </a:pPr>
            <a:r>
              <a:rPr lang="en-US" dirty="0" smtClean="0">
                <a:solidFill>
                  <a:schemeClr val="tx1"/>
                </a:solidFill>
                <a:latin typeface="Helvetica 65 Medium"/>
              </a:rPr>
              <a:t>Management</a:t>
            </a:r>
            <a:endParaRPr lang="en-US" dirty="0">
              <a:solidFill>
                <a:schemeClr val="tx1"/>
              </a:solidFill>
              <a:latin typeface="Helvetica 65 Medium"/>
            </a:endParaRPr>
          </a:p>
          <a:p>
            <a:pPr marL="457200" indent="-457200" algn="l">
              <a:spcBef>
                <a:spcPts val="1800"/>
              </a:spcBef>
              <a:buClr>
                <a:srgbClr val="4E743D"/>
              </a:buClr>
              <a:buFont typeface="Arial" pitchFamily="34" charset="0"/>
              <a:buChar char="•"/>
              <a:tabLst>
                <a:tab pos="3084513" algn="l"/>
              </a:tabLst>
              <a:defRPr/>
            </a:pPr>
            <a:r>
              <a:rPr lang="en-US" dirty="0" smtClean="0">
                <a:solidFill>
                  <a:schemeClr val="tx1"/>
                </a:solidFill>
                <a:latin typeface="Helvetica 65 Medium"/>
              </a:rPr>
              <a:t>Brief </a:t>
            </a:r>
            <a:r>
              <a:rPr lang="en-US" dirty="0">
                <a:solidFill>
                  <a:schemeClr val="tx1"/>
                </a:solidFill>
                <a:latin typeface="Helvetica 65 Medium"/>
              </a:rPr>
              <a:t>Overview of Financial </a:t>
            </a:r>
            <a:r>
              <a:rPr lang="en-US" dirty="0" smtClean="0">
                <a:solidFill>
                  <a:schemeClr val="tx1"/>
                </a:solidFill>
                <a:latin typeface="Helvetica 65 Medium"/>
              </a:rPr>
              <a:t>Vehicles</a:t>
            </a:r>
          </a:p>
          <a:p>
            <a:pPr marL="457200" indent="-457200" algn="l">
              <a:spcBef>
                <a:spcPts val="1800"/>
              </a:spcBef>
              <a:buClr>
                <a:srgbClr val="4E743D"/>
              </a:buClr>
              <a:buFont typeface="Arial" pitchFamily="34" charset="0"/>
              <a:buChar char="•"/>
              <a:tabLst>
                <a:tab pos="3084513" algn="l"/>
              </a:tabLst>
              <a:defRPr/>
            </a:pPr>
            <a:r>
              <a:rPr lang="en-US" dirty="0" smtClean="0">
                <a:solidFill>
                  <a:schemeClr val="tx1"/>
                </a:solidFill>
                <a:latin typeface="Helvetica 65 Medium"/>
              </a:rPr>
              <a:t>Stewardship</a:t>
            </a:r>
            <a:endParaRPr lang="en-US" dirty="0" smtClean="0">
              <a:solidFill>
                <a:schemeClr val="tx1"/>
              </a:solidFill>
              <a:latin typeface="Helvetica 65 Medium"/>
            </a:endParaRPr>
          </a:p>
        </p:txBody>
      </p:sp>
      <p:pic>
        <p:nvPicPr>
          <p:cNvPr id="2" name="Picture 1"/>
          <p:cNvPicPr>
            <a:picLocks noChangeAspect="1"/>
          </p:cNvPicPr>
          <p:nvPr/>
        </p:nvPicPr>
        <p:blipFill>
          <a:blip r:embed="rId9"/>
          <a:stretch>
            <a:fillRect/>
          </a:stretch>
        </p:blipFill>
        <p:spPr>
          <a:xfrm>
            <a:off x="1699049" y="24518"/>
            <a:ext cx="5854757" cy="1026129"/>
          </a:xfrm>
          <a:prstGeom prst="rect">
            <a:avLst/>
          </a:prstGeom>
        </p:spPr>
      </p:pic>
      <p:sp>
        <p:nvSpPr>
          <p:cNvPr id="31" name="Subtitle 2"/>
          <p:cNvSpPr txBox="1">
            <a:spLocks/>
          </p:cNvSpPr>
          <p:nvPr/>
        </p:nvSpPr>
        <p:spPr>
          <a:xfrm>
            <a:off x="1699049" y="27265"/>
            <a:ext cx="5817694" cy="1023382"/>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800" b="1" spc="300" dirty="0" smtClean="0">
                <a:solidFill>
                  <a:schemeClr val="bg2"/>
                </a:solidFill>
                <a:latin typeface="Gill Sans MT"/>
                <a:cs typeface="Arial"/>
              </a:rPr>
              <a:t>Key </a:t>
            </a:r>
            <a:r>
              <a:rPr lang="en-US" sz="3800" b="1" spc="300" dirty="0" smtClean="0">
                <a:solidFill>
                  <a:schemeClr val="bg2"/>
                </a:solidFill>
                <a:latin typeface="Gill Sans MT"/>
                <a:cs typeface="Arial"/>
              </a:rPr>
              <a:t>Steps in the Legacy Action Plan</a:t>
            </a:r>
            <a:endParaRPr lang="en-US" sz="1400" spc="300" dirty="0">
              <a:solidFill>
                <a:schemeClr val="bg2"/>
              </a:solidFill>
              <a:latin typeface="Arial"/>
              <a:cs typeface="Arial"/>
            </a:endParaRPr>
          </a:p>
        </p:txBody>
      </p:sp>
    </p:spTree>
    <p:extLst>
      <p:ext uri="{BB962C8B-B14F-4D97-AF65-F5344CB8AC3E}">
        <p14:creationId xmlns:p14="http://schemas.microsoft.com/office/powerpoint/2010/main" val="4086232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29">
                                            <p:txEl>
                                              <p:pRg st="1" end="1"/>
                                            </p:txEl>
                                          </p:spTgt>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par>
                                <p:cTn id="11" presetID="1" presetClass="entr" presetSubtype="0" fill="hold" grpId="0" nodeType="withEffect">
                                  <p:stCondLst>
                                    <p:cond delay="1500"/>
                                  </p:stCondLst>
                                  <p:childTnLst>
                                    <p:set>
                                      <p:cBhvr>
                                        <p:cTn id="12" dur="1" fill="hold">
                                          <p:stCondLst>
                                            <p:cond delay="0"/>
                                          </p:stCondLst>
                                        </p:cTn>
                                        <p:tgtEl>
                                          <p:spTgt spid="29">
                                            <p:txEl>
                                              <p:pRg st="3" end="3"/>
                                            </p:txEl>
                                          </p:spTgt>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29">
                                            <p:txEl>
                                              <p:pRg st="4" end="4"/>
                                            </p:txEl>
                                          </p:spTgt>
                                        </p:tgtEl>
                                        <p:attrNameLst>
                                          <p:attrName>style.visibility</p:attrName>
                                        </p:attrNameLst>
                                      </p:cBhvr>
                                      <p:to>
                                        <p:strVal val="visible"/>
                                      </p:to>
                                    </p:set>
                                  </p:childTnLst>
                                </p:cTn>
                              </p:par>
                              <p:par>
                                <p:cTn id="15" presetID="1" presetClass="entr" presetSubtype="0" fill="hold" grpId="0" nodeType="withEffect">
                                  <p:stCondLst>
                                    <p:cond delay="2500"/>
                                  </p:stCondLst>
                                  <p:childTnLst>
                                    <p:set>
                                      <p:cBhvr>
                                        <p:cTn id="16" dur="1" fill="hold">
                                          <p:stCondLst>
                                            <p:cond delay="0"/>
                                          </p:stCondLst>
                                        </p:cTn>
                                        <p:tgtEl>
                                          <p:spTgt spid="29">
                                            <p:txEl>
                                              <p:pRg st="5" end="5"/>
                                            </p:txEl>
                                          </p:spTgt>
                                        </p:tgtEl>
                                        <p:attrNameLst>
                                          <p:attrName>style.visibility</p:attrName>
                                        </p:attrNameLst>
                                      </p:cBhvr>
                                      <p:to>
                                        <p:strVal val="visible"/>
                                      </p:to>
                                    </p:set>
                                  </p:childTnLst>
                                </p:cTn>
                              </p:par>
                              <p:par>
                                <p:cTn id="17" presetID="1" presetClass="entr" presetSubtype="0" fill="hold" grpId="0" nodeType="withEffect">
                                  <p:stCondLst>
                                    <p:cond delay="3000"/>
                                  </p:stCondLst>
                                  <p:childTnLst>
                                    <p:set>
                                      <p:cBhvr>
                                        <p:cTn id="18"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514</TotalTime>
  <Words>1908</Words>
  <Application>Microsoft Office PowerPoint</Application>
  <PresentationFormat>On-screen Show (4:3)</PresentationFormat>
  <Paragraphs>343</Paragraphs>
  <Slides>42</Slides>
  <Notes>37</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Gold</dc:creator>
  <cp:lastModifiedBy>Marcus Simon</cp:lastModifiedBy>
  <cp:revision>54</cp:revision>
  <cp:lastPrinted>2013-04-02T18:36:39Z</cp:lastPrinted>
  <dcterms:created xsi:type="dcterms:W3CDTF">2012-10-25T14:17:48Z</dcterms:created>
  <dcterms:modified xsi:type="dcterms:W3CDTF">2013-04-03T16:06:35Z</dcterms:modified>
</cp:coreProperties>
</file>