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2"/>
  </p:notesMasterIdLst>
  <p:sldIdLst>
    <p:sldId id="261" r:id="rId6"/>
    <p:sldId id="609" r:id="rId7"/>
    <p:sldId id="341" r:id="rId8"/>
    <p:sldId id="463" r:id="rId9"/>
    <p:sldId id="489" r:id="rId10"/>
    <p:sldId id="582" r:id="rId11"/>
    <p:sldId id="492" r:id="rId12"/>
    <p:sldId id="604" r:id="rId13"/>
    <p:sldId id="595" r:id="rId14"/>
    <p:sldId id="596" r:id="rId15"/>
    <p:sldId id="612" r:id="rId16"/>
    <p:sldId id="600" r:id="rId17"/>
    <p:sldId id="613" r:id="rId18"/>
    <p:sldId id="607" r:id="rId19"/>
    <p:sldId id="611" r:id="rId20"/>
    <p:sldId id="610" r:id="rId21"/>
    <p:sldId id="286" r:id="rId22"/>
    <p:sldId id="616" r:id="rId23"/>
    <p:sldId id="614" r:id="rId24"/>
    <p:sldId id="620" r:id="rId25"/>
    <p:sldId id="618" r:id="rId26"/>
    <p:sldId id="615" r:id="rId27"/>
    <p:sldId id="258" r:id="rId28"/>
    <p:sldId id="270" r:id="rId29"/>
    <p:sldId id="264" r:id="rId30"/>
    <p:sldId id="27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D215AE-46F0-4350-9C74-F961AF7D99B9}" v="5" dt="2020-06-23T22:32:42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84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3EA1D-52C5-47BD-BC86-9BD2012D8233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2A608-6651-4475-A49D-BE76E0A6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8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76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3597275" cy="2024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pessimistic of the scenarios</a:t>
            </a:r>
          </a:p>
          <a:p>
            <a:endParaRPr lang="en-US" dirty="0"/>
          </a:p>
          <a:p>
            <a:r>
              <a:rPr lang="en-US" dirty="0"/>
              <a:t>What my neighborhood a block from the Barclays Center felt like three weeks ago – protests, police, curfew, boarded up windows, helicopters</a:t>
            </a:r>
          </a:p>
          <a:p>
            <a:endParaRPr lang="en-US" dirty="0"/>
          </a:p>
          <a:p>
            <a:r>
              <a:rPr lang="en-US" dirty="0"/>
              <a:t>Political polarization at most extreme; violence, crime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3E0CF-9373-0640-BD17-C1D1B0D162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337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3597275" cy="2024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 economic response but greater ability to gather.</a:t>
            </a:r>
          </a:p>
          <a:p>
            <a:endParaRPr lang="en-US" dirty="0"/>
          </a:p>
          <a:p>
            <a:r>
              <a:rPr lang="en-US" dirty="0"/>
              <a:t>People retreat into trusted networks:</a:t>
            </a:r>
          </a:p>
          <a:p>
            <a:pPr marL="342900" indent="-342900">
              <a:buFontTx/>
              <a:buChar char="-"/>
            </a:pPr>
            <a:r>
              <a:rPr lang="en-US" dirty="0"/>
              <a:t>Hyper-localized – neighborhood</a:t>
            </a:r>
          </a:p>
          <a:p>
            <a:pPr marL="342900" indent="-342900">
              <a:buFontTx/>
              <a:buChar char="-"/>
            </a:pPr>
            <a:r>
              <a:rPr lang="en-US" dirty="0"/>
              <a:t>Regional structures</a:t>
            </a:r>
          </a:p>
          <a:p>
            <a:pPr marL="342900" indent="-342900">
              <a:buFontTx/>
              <a:buChar char="-"/>
            </a:pPr>
            <a:r>
              <a:rPr lang="en-US" dirty="0"/>
              <a:t>Faith groups could become more relevant</a:t>
            </a:r>
          </a:p>
          <a:p>
            <a:endParaRPr lang="en-US" dirty="0"/>
          </a:p>
          <a:p>
            <a:r>
              <a:rPr lang="en-US" dirty="0"/>
              <a:t>It is about who you trust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3E0CF-9373-0640-BD17-C1D1B0D162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108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3597275" cy="2024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Manna – most optimistic scenario.</a:t>
            </a:r>
          </a:p>
          <a:p>
            <a:endParaRPr lang="en-US" dirty="0"/>
          </a:p>
          <a:p>
            <a:r>
              <a:rPr lang="en-US" dirty="0"/>
              <a:t>Economic and health improvements reinforce each other.</a:t>
            </a:r>
          </a:p>
          <a:p>
            <a:endParaRPr lang="en-US" dirty="0"/>
          </a:p>
          <a:p>
            <a:r>
              <a:rPr lang="en-US" dirty="0"/>
              <a:t>Still a lot of economic pain for some</a:t>
            </a:r>
          </a:p>
          <a:p>
            <a:endParaRPr lang="en-US" dirty="0"/>
          </a:p>
          <a:p>
            <a:r>
              <a:rPr lang="en-US" dirty="0"/>
              <a:t>Health improvements come with privacy concerns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3E0CF-9373-0640-BD17-C1D1B0D162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346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3597275" cy="2024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Exile – </a:t>
            </a:r>
          </a:p>
          <a:p>
            <a:endParaRPr lang="en-US" dirty="0"/>
          </a:p>
          <a:p>
            <a:r>
              <a:rPr lang="en-US" dirty="0"/>
              <a:t>Already happening for those who have resources..</a:t>
            </a:r>
          </a:p>
          <a:p>
            <a:endParaRPr lang="en-US" dirty="0"/>
          </a:p>
          <a:p>
            <a:r>
              <a:rPr lang="en-US" dirty="0"/>
              <a:t>Extreme economic gaps widen and many people get left behind as economy improves.</a:t>
            </a:r>
          </a:p>
          <a:p>
            <a:endParaRPr lang="en-US" dirty="0"/>
          </a:p>
          <a:p>
            <a:r>
              <a:rPr lang="en-US" dirty="0"/>
              <a:t>Digital tech and wealth drive gaps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3E0CF-9373-0640-BD17-C1D1B0D162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017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3597275" cy="2024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you use this kind of tool, a first step is customizing them to the reality of your particular sector or organization.  </a:t>
            </a:r>
          </a:p>
          <a:p>
            <a:endParaRPr lang="en-US" dirty="0"/>
          </a:p>
          <a:p>
            <a:r>
              <a:rPr lang="en-US" dirty="0"/>
              <a:t>Let’s take the scenario for tribes – poor economic conditions but greater ability to bring people together.</a:t>
            </a:r>
          </a:p>
          <a:p>
            <a:endParaRPr lang="en-US" dirty="0"/>
          </a:p>
          <a:p>
            <a:r>
              <a:rPr lang="en-US" dirty="0"/>
              <a:t>Go ahead and put into the chat what you think some of the implications are into the chat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3E0CF-9373-0640-BD17-C1D1B0D162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094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3597275" cy="2024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3E0CF-9373-0640-BD17-C1D1B0D162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001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3597275" cy="2024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open up for questions. Use the raise hand function or put your questions or comments in </a:t>
            </a:r>
            <a:r>
              <a:rPr lang="en-US"/>
              <a:t>the chat.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3E0CF-9373-0640-BD17-C1D1B0D162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722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89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672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6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3597275" cy="2024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Scenario Planning:</a:t>
            </a:r>
          </a:p>
          <a:p>
            <a:endParaRPr lang="en-US"/>
          </a:p>
          <a:p>
            <a:pPr marL="342900" indent="-342900">
              <a:buFontTx/>
              <a:buChar char="-"/>
            </a:pPr>
            <a:r>
              <a:rPr lang="en-US"/>
              <a:t>Awash in a sea of uncertainty driven by external factors</a:t>
            </a:r>
          </a:p>
          <a:p>
            <a:pPr marL="342900" indent="-342900">
              <a:buFontTx/>
              <a:buChar char="-"/>
            </a:pPr>
            <a:r>
              <a:rPr lang="en-US"/>
              <a:t>All the usual tools we might use to plan are not helpful in this situation – at least not on their own</a:t>
            </a:r>
          </a:p>
          <a:p>
            <a:pPr marL="342900" indent="-342900">
              <a:buFontTx/>
              <a:buChar char="-"/>
            </a:pPr>
            <a:r>
              <a:rPr lang="en-US"/>
              <a:t>Provides a structure that forces us to confront choices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3E0CF-9373-0640-BD17-C1D1B0D162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264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3644900" cy="2051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It’s tempting to predict. But even good predictions have embedded assumptions about how the world will work.</a:t>
            </a:r>
          </a:p>
          <a:p>
            <a:endParaRPr lang="en-US"/>
          </a:p>
          <a:p>
            <a:r>
              <a:rPr lang="en-US"/>
              <a:t>But anything you read a few months ago probably did not assume a global pandemic.</a:t>
            </a:r>
          </a:p>
          <a:p>
            <a:endParaRPr lang="en-US"/>
          </a:p>
          <a:p>
            <a:r>
              <a:rPr lang="en-US"/>
              <a:t>And everything you read now starts with “If we are able to do…”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3E0CF-9373-0640-BD17-C1D1B0D162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83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3597275" cy="2024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/>
              <a:t>Be careful of a singular forecast or prediction.</a:t>
            </a:r>
          </a:p>
          <a:p>
            <a:pPr marL="457200" indent="-457200">
              <a:buAutoNum type="arabicPeriod"/>
            </a:pPr>
            <a:r>
              <a:rPr lang="en-US"/>
              <a:t>It’s easy for all of us to fall into this trap: </a:t>
            </a:r>
          </a:p>
          <a:p>
            <a:r>
              <a:rPr lang="en-US"/>
              <a:t>same experts, </a:t>
            </a:r>
          </a:p>
          <a:p>
            <a:r>
              <a:rPr lang="en-US"/>
              <a:t>look at single trends vs. system, </a:t>
            </a:r>
          </a:p>
          <a:p>
            <a:r>
              <a:rPr lang="en-US"/>
              <a:t>wrong tools/false precision, </a:t>
            </a:r>
          </a:p>
          <a:p>
            <a:r>
              <a:rPr lang="en-US"/>
              <a:t>bias – fear and incentives – too often we project rosier outcomes than might be warranted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3E0CF-9373-0640-BD17-C1D1B0D162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471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3597275" cy="2024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Holistic: </a:t>
            </a:r>
          </a:p>
          <a:p>
            <a:r>
              <a:rPr lang="en-US"/>
              <a:t>Let’s say you are allowed to go to camp.  </a:t>
            </a:r>
          </a:p>
          <a:p>
            <a:r>
              <a:rPr lang="en-US"/>
              <a:t>But are people financially prepared to do so? </a:t>
            </a:r>
          </a:p>
          <a:p>
            <a:r>
              <a:rPr lang="en-US"/>
              <a:t>Or psychologically.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3E0CF-9373-0640-BD17-C1D1B0D162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962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3597275" cy="2024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 the whole process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3E0CF-9373-0640-BD17-C1D1B0D162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399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3597275" cy="2024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Might be a partnership, might be reducing the size of an initiative for now</a:t>
            </a:r>
          </a:p>
          <a:p>
            <a:pPr marL="0" marR="0" lvl="0" indent="0" algn="l" defTabSz="1828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Some organizations might be in a better financial position than others to do more of this.</a:t>
            </a:r>
          </a:p>
          <a:p>
            <a:r>
              <a:rPr lang="en-US"/>
              <a:t>Individual org view vs. collective view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3E0CF-9373-0640-BD17-C1D1B0D162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037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3597275" cy="2024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Focal question was would be happening for our stakeholders over the next two years, assuming no vaccine.</a:t>
            </a:r>
          </a:p>
          <a:p>
            <a:endParaRPr lang="en-US" dirty="0"/>
          </a:p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3E0CF-9373-0640-BD17-C1D1B0D162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96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focused on two key areas of uncertainty that we felt were most central to the business reality of most of our communal organizations – financial stability and the ability to bring people together in larger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3E0CF-9373-0640-BD17-C1D1B0D162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446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0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5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9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E88D315-C8EB-4C7D-8A86-1A37D4FAAE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402299"/>
              </p:ext>
            </p:extLst>
          </p:nvPr>
        </p:nvGraphicFramePr>
        <p:xfrm>
          <a:off x="2491" y="1083"/>
          <a:ext cx="2491" cy="1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E88D315-C8EB-4C7D-8A86-1A37D4FAAE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91" y="1083"/>
                        <a:ext cx="2491" cy="1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ection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80574" y="4454245"/>
            <a:ext cx="11030856" cy="1116011"/>
          </a:xfr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fontAlgn="base">
              <a:lnSpc>
                <a:spcPct val="91000"/>
              </a:lnSpc>
              <a:spcBef>
                <a:spcPts val="0"/>
              </a:spcBef>
              <a:spcAft>
                <a:spcPts val="191"/>
              </a:spcAft>
              <a:buFont typeface="Arial" panose="020B0604020202020204" pitchFamily="34" charset="0"/>
              <a:buChar char="​"/>
              <a:defRPr sz="3054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27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27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27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27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27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27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27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27"/>
            </a:lvl9pPr>
          </a:lstStyle>
          <a:p>
            <a:pPr lvl="0"/>
            <a:r>
              <a:rPr dirty="0"/>
              <a:t>Add section title,</a:t>
            </a:r>
            <a:br>
              <a:rPr dirty="0"/>
            </a:br>
            <a:r>
              <a:rPr dirty="0"/>
              <a:t>press TAB to format as subtitle</a:t>
            </a:r>
          </a:p>
          <a:p>
            <a:pPr lvl="1"/>
            <a:r>
              <a:rPr dirty="0"/>
              <a:t>Section subtitle</a:t>
            </a:r>
          </a:p>
        </p:txBody>
      </p:sp>
      <p:sp>
        <p:nvSpPr>
          <p:cNvPr id="3" name="Section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545738" y="2747950"/>
            <a:ext cx="7547429" cy="1410177"/>
          </a:xfrm>
        </p:spPr>
        <p:txBody>
          <a:bodyPr lIns="0" tIns="0" rIns="0" bIns="0" anchor="b">
            <a:spAutoFit/>
          </a:bodyPr>
          <a:lstStyle>
            <a:lvl1pPr marL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163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63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63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63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63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63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63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63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63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696614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6C6F86-E024-4F43-BE11-F5A80071E5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834" r="35501" b="11544"/>
          <a:stretch/>
        </p:blipFill>
        <p:spPr>
          <a:xfrm>
            <a:off x="3860386" y="1"/>
            <a:ext cx="8331614" cy="6858000"/>
          </a:xfrm>
          <a:prstGeom prst="rect">
            <a:avLst/>
          </a:prstGeo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A94593AA-53C4-2E46-826C-FB6C135ED2D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086" y="2104838"/>
            <a:ext cx="6121125" cy="1817180"/>
          </a:xfrm>
        </p:spPr>
        <p:txBody>
          <a:bodyPr>
            <a:noAutofit/>
          </a:bodyPr>
          <a:lstStyle>
            <a:lvl1pPr>
              <a:defRPr sz="6599" b="0" i="0" spc="-75">
                <a:solidFill>
                  <a:schemeClr val="accent1"/>
                </a:solidFill>
                <a:latin typeface="Barlow ExtraLight" pitchFamily="2" charset="77"/>
              </a:defRPr>
            </a:lvl1pPr>
          </a:lstStyle>
          <a:p>
            <a:r>
              <a:rPr lang="en-US"/>
              <a:t>Master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1207575-44CD-1C43-AA87-5B77FA75F1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1087" y="4428828"/>
            <a:ext cx="5854470" cy="508000"/>
          </a:xfrm>
        </p:spPr>
        <p:txBody>
          <a:bodyPr anchor="t">
            <a:noAutofit/>
          </a:bodyPr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Barlow Medium" pitchFamily="2" charset="77"/>
              </a:defRPr>
            </a:lvl1pPr>
          </a:lstStyle>
          <a:p>
            <a:pPr lvl="0"/>
            <a:r>
              <a:rPr lang="en-US"/>
              <a:t>PROJECT TITLE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921BE45-E7FF-DE47-8FA8-5739FDEE76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087" y="6172201"/>
            <a:ext cx="2421715" cy="383381"/>
          </a:xfrm>
        </p:spPr>
        <p:txBody>
          <a:bodyPr anchor="b">
            <a:normAutofit/>
          </a:bodyPr>
          <a:lstStyle>
            <a:lvl1pPr marL="0" indent="0">
              <a:buNone/>
              <a:defRPr sz="1200" b="0" i="0">
                <a:solidFill>
                  <a:schemeClr val="accent1"/>
                </a:solidFill>
                <a:latin typeface="Barlow Medium" pitchFamily="2" charset="77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252C78-E245-7E49-B5CD-03FA276648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1087" y="242465"/>
            <a:ext cx="1250787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86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F7A976-1034-264F-9046-A80868D2BB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087" y="242465"/>
            <a:ext cx="1250787" cy="25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DC6DA8-A1BE-F94A-B580-D9D97AAF4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94" r="35542" b="11434"/>
          <a:stretch/>
        </p:blipFill>
        <p:spPr>
          <a:xfrm>
            <a:off x="3851537" y="2"/>
            <a:ext cx="8340463" cy="68580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12D22501-9BDB-A840-85EA-B6DDA79E3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232" y="2520411"/>
            <a:ext cx="5640769" cy="1817180"/>
          </a:xfrm>
        </p:spPr>
        <p:txBody>
          <a:bodyPr anchor="ctr">
            <a:noAutofit/>
          </a:bodyPr>
          <a:lstStyle>
            <a:lvl1pPr>
              <a:defRPr sz="6599" b="0" i="0" spc="-75">
                <a:solidFill>
                  <a:schemeClr val="bg1"/>
                </a:solidFill>
                <a:latin typeface="Barlow ExtraLight" pitchFamily="2" charset="77"/>
              </a:defRPr>
            </a:lvl1pPr>
          </a:lstStyle>
          <a:p>
            <a:r>
              <a:rPr lang="en-US"/>
              <a:t>Section</a:t>
            </a:r>
            <a:br>
              <a:rPr lang="en-US"/>
            </a:br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7689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B1069642-A719-484F-A810-55F3CEAF7F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64045" y="2940885"/>
            <a:ext cx="1028831" cy="994302"/>
          </a:xfrm>
        </p:spPr>
        <p:txBody>
          <a:bodyPr anchor="ctr">
            <a:noAutofit/>
          </a:bodyPr>
          <a:lstStyle>
            <a:lvl1pPr marL="0" indent="0" algn="l">
              <a:buNone/>
              <a:defRPr sz="7999" b="0" i="0">
                <a:solidFill>
                  <a:schemeClr val="accent2"/>
                </a:solidFill>
                <a:latin typeface="Barlow Semi Condensed" pitchFamily="2" charset="77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2AC347-EE69-E94D-BA40-BCE9A18E94C0}"/>
              </a:ext>
            </a:extLst>
          </p:cNvPr>
          <p:cNvCxnSpPr>
            <a:cxnSpLocks/>
          </p:cNvCxnSpPr>
          <p:nvPr userDrawn="1"/>
        </p:nvCxnSpPr>
        <p:spPr>
          <a:xfrm>
            <a:off x="491086" y="663897"/>
            <a:ext cx="11209828" cy="0"/>
          </a:xfrm>
          <a:prstGeom prst="line">
            <a:avLst/>
          </a:prstGeom>
          <a:ln w="3175">
            <a:solidFill>
              <a:srgbClr val="223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8415D78-695E-8240-ABEA-3160DAFFBB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5230" y="2931851"/>
            <a:ext cx="1028831" cy="994302"/>
          </a:xfrm>
        </p:spPr>
        <p:txBody>
          <a:bodyPr anchor="ctr">
            <a:noAutofit/>
          </a:bodyPr>
          <a:lstStyle>
            <a:lvl1pPr marL="0" indent="0" algn="l">
              <a:buNone/>
              <a:defRPr sz="7999" b="0" i="0">
                <a:solidFill>
                  <a:schemeClr val="accent2"/>
                </a:solidFill>
                <a:latin typeface="Barlow Semi Condensed" pitchFamily="2" charset="77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DB3AE634-5D61-014B-9040-EFAA6C95F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2860" y="2931851"/>
            <a:ext cx="1028831" cy="994302"/>
          </a:xfrm>
        </p:spPr>
        <p:txBody>
          <a:bodyPr anchor="ctr">
            <a:noAutofit/>
          </a:bodyPr>
          <a:lstStyle>
            <a:lvl1pPr marL="0" indent="0" algn="l">
              <a:buNone/>
              <a:defRPr sz="7999" b="0" i="0">
                <a:solidFill>
                  <a:schemeClr val="accent2"/>
                </a:solidFill>
                <a:latin typeface="Barlow Semi Condensed" pitchFamily="2" charset="77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AC6C666F-5A98-DF45-8B60-6C3BF27151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81674" y="2931851"/>
            <a:ext cx="1028831" cy="994302"/>
          </a:xfrm>
        </p:spPr>
        <p:txBody>
          <a:bodyPr anchor="ctr">
            <a:noAutofit/>
          </a:bodyPr>
          <a:lstStyle>
            <a:lvl1pPr marL="0" indent="0" algn="l">
              <a:buNone/>
              <a:defRPr sz="7999" b="0" i="0">
                <a:solidFill>
                  <a:schemeClr val="accent2"/>
                </a:solidFill>
                <a:latin typeface="Barlow Semi Condensed" pitchFamily="2" charset="77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3848DEF7-083B-DE41-8CAD-E3577B556A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5230" y="4315449"/>
            <a:ext cx="2534115" cy="1726124"/>
          </a:xfrm>
        </p:spPr>
        <p:txBody>
          <a:bodyPr anchor="t">
            <a:noAutofit/>
          </a:bodyPr>
          <a:lstStyle>
            <a:lvl1pPr marL="0" marR="0" indent="0" algn="l" defTabSz="91427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 spc="50" baseline="0">
                <a:solidFill>
                  <a:schemeClr val="accent1"/>
                </a:solidFill>
                <a:latin typeface="Barlow SemiBold" pitchFamily="2" charset="77"/>
              </a:defRPr>
            </a:lvl1pPr>
          </a:lstStyle>
          <a:p>
            <a:pPr marL="0" marR="0" lvl="0" indent="0" algn="l" defTabSz="91427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TITLE STYLE</a:t>
            </a:r>
            <a:endParaRPr lang="en-US" sz="2000" b="1" spc="100">
              <a:solidFill>
                <a:srgbClr val="223C6D"/>
              </a:solidFill>
              <a:latin typeface="Barlow" pitchFamily="2" charset="77"/>
            </a:endParaRPr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AB9925E1-0629-AD4C-B74D-F951A466B4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9088" y="4315449"/>
            <a:ext cx="2534115" cy="1726124"/>
          </a:xfrm>
        </p:spPr>
        <p:txBody>
          <a:bodyPr anchor="t">
            <a:noAutofit/>
          </a:bodyPr>
          <a:lstStyle>
            <a:lvl1pPr marL="0" marR="0" indent="0" algn="l" defTabSz="91427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 spc="50" baseline="0">
                <a:solidFill>
                  <a:schemeClr val="accent1"/>
                </a:solidFill>
                <a:latin typeface="Barlow SemiBold" pitchFamily="2" charset="77"/>
              </a:defRPr>
            </a:lvl1pPr>
          </a:lstStyle>
          <a:p>
            <a:pPr marL="0" marR="0" lvl="0" indent="0" algn="l" defTabSz="91427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TITLE STYLE</a:t>
            </a:r>
            <a:endParaRPr lang="en-US" sz="2000" b="1" spc="100">
              <a:solidFill>
                <a:srgbClr val="223C6D"/>
              </a:solidFill>
              <a:latin typeface="Barlow" pitchFamily="2" charset="77"/>
            </a:endParaRP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661C3329-69B2-9840-BAE5-3CC6A0359D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62944" y="4315448"/>
            <a:ext cx="2534115" cy="1726124"/>
          </a:xfrm>
        </p:spPr>
        <p:txBody>
          <a:bodyPr anchor="t">
            <a:noAutofit/>
          </a:bodyPr>
          <a:lstStyle>
            <a:lvl1pPr marL="0" marR="0" indent="0" algn="l" defTabSz="91427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 spc="50" baseline="0">
                <a:solidFill>
                  <a:schemeClr val="accent1"/>
                </a:solidFill>
                <a:latin typeface="Barlow SemiBold" pitchFamily="2" charset="77"/>
              </a:defRPr>
            </a:lvl1pPr>
          </a:lstStyle>
          <a:p>
            <a:pPr marL="0" marR="0" lvl="0" indent="0" algn="l" defTabSz="91427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TITLE STYLE</a:t>
            </a:r>
            <a:endParaRPr lang="en-US" sz="2000" b="1" spc="100">
              <a:solidFill>
                <a:srgbClr val="223C6D"/>
              </a:solidFill>
              <a:latin typeface="Barlow" pitchFamily="2" charset="77"/>
            </a:endParaRPr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D4CF318-5F0A-CB43-B542-67BD4C903A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66799" y="4315448"/>
            <a:ext cx="2534115" cy="1726124"/>
          </a:xfrm>
        </p:spPr>
        <p:txBody>
          <a:bodyPr anchor="t">
            <a:noAutofit/>
          </a:bodyPr>
          <a:lstStyle>
            <a:lvl1pPr marL="0" marR="0" indent="0" algn="l" defTabSz="91427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 spc="50" baseline="0">
                <a:solidFill>
                  <a:schemeClr val="accent1"/>
                </a:solidFill>
                <a:latin typeface="Barlow SemiBold" pitchFamily="2" charset="77"/>
              </a:defRPr>
            </a:lvl1pPr>
          </a:lstStyle>
          <a:p>
            <a:pPr marL="0" marR="0" lvl="0" indent="0" algn="l" defTabSz="91427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TITLE STYLE</a:t>
            </a:r>
            <a:endParaRPr lang="en-US" sz="2000" b="1" spc="100">
              <a:solidFill>
                <a:srgbClr val="223C6D"/>
              </a:solidFill>
              <a:latin typeface="Barlow" pitchFamily="2" charset="77"/>
            </a:endParaRPr>
          </a:p>
        </p:txBody>
      </p:sp>
      <p:sp>
        <p:nvSpPr>
          <p:cNvPr id="36" name="Title 11">
            <a:extLst>
              <a:ext uri="{FF2B5EF4-FFF2-40B4-BE49-F238E27FC236}">
                <a16:creationId xmlns:a16="http://schemas.microsoft.com/office/drawing/2014/main" id="{7C31D4D3-D6DC-5649-8D0B-008810BBC1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231" y="1153192"/>
            <a:ext cx="3797809" cy="1720636"/>
          </a:xfrm>
        </p:spPr>
        <p:txBody>
          <a:bodyPr anchor="t">
            <a:normAutofit/>
          </a:bodyPr>
          <a:lstStyle>
            <a:lvl1pPr>
              <a:defRPr sz="3299" b="0" i="0" spc="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4E2DE36-24BE-3E40-AA6D-1F0E8B88CE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087" y="242465"/>
            <a:ext cx="1250787" cy="254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2AB61E-965B-A74F-B132-3E53753D25C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CC6072-097C-8A4F-A094-D378DAD56BC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016599" y="6390857"/>
            <a:ext cx="684315" cy="365125"/>
          </a:xfrm>
          <a:prstGeom prst="rect">
            <a:avLst/>
          </a:prstGeom>
        </p:spPr>
        <p:txBody>
          <a:bodyPr/>
          <a:lstStyle/>
          <a:p>
            <a:fld id="{568B74E3-F987-8947-80E3-7B0415162C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45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2AC347-EE69-E94D-BA40-BCE9A18E94C0}"/>
              </a:ext>
            </a:extLst>
          </p:cNvPr>
          <p:cNvCxnSpPr>
            <a:cxnSpLocks/>
          </p:cNvCxnSpPr>
          <p:nvPr userDrawn="1"/>
        </p:nvCxnSpPr>
        <p:spPr>
          <a:xfrm>
            <a:off x="491086" y="663897"/>
            <a:ext cx="11209828" cy="0"/>
          </a:xfrm>
          <a:prstGeom prst="line">
            <a:avLst/>
          </a:prstGeom>
          <a:ln w="3175">
            <a:solidFill>
              <a:srgbClr val="223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2239CB90-E5E6-3247-B340-991977AF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231" y="1153192"/>
            <a:ext cx="3797809" cy="1720636"/>
          </a:xfrm>
        </p:spPr>
        <p:txBody>
          <a:bodyPr anchor="t">
            <a:normAutofit/>
          </a:bodyPr>
          <a:lstStyle>
            <a:lvl1pPr>
              <a:defRPr sz="3299" b="0" i="0" spc="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5714BCE8-20D4-D547-B182-6B97EB82CD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8816" y="1153193"/>
            <a:ext cx="1028831" cy="994302"/>
          </a:xfrm>
        </p:spPr>
        <p:txBody>
          <a:bodyPr anchor="ctr">
            <a:noAutofit/>
          </a:bodyPr>
          <a:lstStyle>
            <a:lvl1pPr marL="0" indent="0" algn="l">
              <a:buNone/>
              <a:defRPr sz="7999" b="0" i="0">
                <a:solidFill>
                  <a:schemeClr val="accent2"/>
                </a:solidFill>
                <a:latin typeface="Barlow Semi Condensed" pitchFamily="2" charset="77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6C1C355C-064B-9A4E-9D18-64EF922D55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7648" y="1147705"/>
            <a:ext cx="5123266" cy="999789"/>
          </a:xfrm>
        </p:spPr>
        <p:txBody>
          <a:bodyPr anchor="ctr">
            <a:noAutofit/>
          </a:bodyPr>
          <a:lstStyle>
            <a:lvl1pPr marL="0" marR="0" indent="0" algn="l" defTabSz="91427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 spc="50" baseline="0">
                <a:solidFill>
                  <a:schemeClr val="accent1"/>
                </a:solidFill>
                <a:latin typeface="Barlow SemiBold" pitchFamily="2" charset="77"/>
              </a:defRPr>
            </a:lvl1pPr>
          </a:lstStyle>
          <a:p>
            <a:pPr marL="0" marR="0" lvl="0" indent="0" algn="l" defTabSz="91427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TITLE STYLE</a:t>
            </a:r>
            <a:endParaRPr lang="en-US" sz="2000" b="1" spc="100">
              <a:solidFill>
                <a:srgbClr val="223C6D"/>
              </a:solidFill>
              <a:latin typeface="Barlow" pitchFamily="2" charset="77"/>
            </a:endParaRP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A425AC93-453F-E14B-A817-130AE5AE20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8816" y="2434699"/>
            <a:ext cx="1028831" cy="994302"/>
          </a:xfrm>
        </p:spPr>
        <p:txBody>
          <a:bodyPr anchor="ctr">
            <a:noAutofit/>
          </a:bodyPr>
          <a:lstStyle>
            <a:lvl1pPr marL="0" indent="0" algn="l">
              <a:buNone/>
              <a:defRPr sz="7999" b="0" i="0">
                <a:solidFill>
                  <a:schemeClr val="accent2"/>
                </a:solidFill>
                <a:latin typeface="Barlow Semi Condensed" pitchFamily="2" charset="77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8731519A-A6B4-9340-9B5A-A976AC0463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77648" y="2429211"/>
            <a:ext cx="5123266" cy="999789"/>
          </a:xfrm>
        </p:spPr>
        <p:txBody>
          <a:bodyPr anchor="ctr">
            <a:noAutofit/>
          </a:bodyPr>
          <a:lstStyle>
            <a:lvl1pPr marL="0" marR="0" indent="0" algn="l" defTabSz="91427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 spc="50" baseline="0">
                <a:solidFill>
                  <a:schemeClr val="accent1"/>
                </a:solidFill>
                <a:latin typeface="Barlow SemiBold" pitchFamily="2" charset="77"/>
              </a:defRPr>
            </a:lvl1pPr>
          </a:lstStyle>
          <a:p>
            <a:pPr marL="0" marR="0" lvl="0" indent="0" algn="l" defTabSz="91427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TITLE STYLE</a:t>
            </a:r>
            <a:endParaRPr lang="en-US" sz="2000" b="1" spc="100">
              <a:solidFill>
                <a:srgbClr val="223C6D"/>
              </a:solidFill>
              <a:latin typeface="Barlow" pitchFamily="2" charset="77"/>
            </a:endParaRP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02CF2A8E-A8A2-154C-BA8E-06754CB794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48816" y="3721693"/>
            <a:ext cx="1028831" cy="994302"/>
          </a:xfrm>
        </p:spPr>
        <p:txBody>
          <a:bodyPr anchor="ctr">
            <a:noAutofit/>
          </a:bodyPr>
          <a:lstStyle>
            <a:lvl1pPr marL="0" indent="0" algn="l">
              <a:buNone/>
              <a:defRPr sz="7999" b="0" i="0">
                <a:solidFill>
                  <a:schemeClr val="accent2"/>
                </a:solidFill>
                <a:latin typeface="Barlow Semi Condensed" pitchFamily="2" charset="77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50701E83-85F4-1F44-9D2F-D0016219C7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77648" y="3716204"/>
            <a:ext cx="5123266" cy="999789"/>
          </a:xfrm>
        </p:spPr>
        <p:txBody>
          <a:bodyPr anchor="ctr">
            <a:noAutofit/>
          </a:bodyPr>
          <a:lstStyle>
            <a:lvl1pPr marL="0" marR="0" indent="0" algn="l" defTabSz="91427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 spc="50" baseline="0">
                <a:solidFill>
                  <a:schemeClr val="accent1"/>
                </a:solidFill>
                <a:latin typeface="Barlow SemiBold" pitchFamily="2" charset="77"/>
              </a:defRPr>
            </a:lvl1pPr>
          </a:lstStyle>
          <a:p>
            <a:pPr marL="0" marR="0" lvl="0" indent="0" algn="l" defTabSz="91427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TITLE STYLE</a:t>
            </a:r>
            <a:endParaRPr lang="en-US" sz="2000" b="1" spc="100">
              <a:solidFill>
                <a:srgbClr val="223C6D"/>
              </a:solidFill>
              <a:latin typeface="Barlow" pitchFamily="2" charset="77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437AAB4-521B-A04F-87E6-0876C28AB7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48816" y="5008685"/>
            <a:ext cx="1028831" cy="994302"/>
          </a:xfrm>
        </p:spPr>
        <p:txBody>
          <a:bodyPr anchor="ctr">
            <a:noAutofit/>
          </a:bodyPr>
          <a:lstStyle>
            <a:lvl1pPr marL="0" indent="0" algn="l">
              <a:buNone/>
              <a:defRPr sz="7999" b="0" i="0">
                <a:solidFill>
                  <a:schemeClr val="accent2"/>
                </a:solidFill>
                <a:latin typeface="Barlow Semi Condensed" pitchFamily="2" charset="77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F9E74416-3AC9-8F4E-AA4D-F6F822BA22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77648" y="5003197"/>
            <a:ext cx="5123266" cy="999789"/>
          </a:xfrm>
        </p:spPr>
        <p:txBody>
          <a:bodyPr anchor="ctr">
            <a:noAutofit/>
          </a:bodyPr>
          <a:lstStyle>
            <a:lvl1pPr marL="0" marR="0" indent="0" algn="l" defTabSz="91427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 spc="50" baseline="0">
                <a:solidFill>
                  <a:schemeClr val="accent1"/>
                </a:solidFill>
                <a:latin typeface="Barlow SemiBold" pitchFamily="2" charset="77"/>
              </a:defRPr>
            </a:lvl1pPr>
          </a:lstStyle>
          <a:p>
            <a:pPr marL="0" marR="0" lvl="0" indent="0" algn="l" defTabSz="91427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TITLE STYLE</a:t>
            </a:r>
            <a:endParaRPr lang="en-US" sz="2000" b="1" spc="100">
              <a:solidFill>
                <a:srgbClr val="223C6D"/>
              </a:solidFill>
              <a:latin typeface="Barlow" pitchFamily="2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D39FF1D-8D38-0644-93FC-45B8F5DC75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087" y="242465"/>
            <a:ext cx="1250787" cy="254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5E1A7B-9FE6-3043-A526-2593AE6831D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6E47ED-8F57-124D-86BC-8D2BDB47AA0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016599" y="6390857"/>
            <a:ext cx="684315" cy="365125"/>
          </a:xfrm>
          <a:prstGeom prst="rect">
            <a:avLst/>
          </a:prstGeom>
        </p:spPr>
        <p:txBody>
          <a:bodyPr/>
          <a:lstStyle/>
          <a:p>
            <a:fld id="{568B74E3-F987-8947-80E3-7B0415162C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5D6A9D-E4CC-0444-8A84-495738484B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95367" y="121308"/>
            <a:ext cx="2205548" cy="49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55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2AC347-EE69-E94D-BA40-BCE9A18E94C0}"/>
              </a:ext>
            </a:extLst>
          </p:cNvPr>
          <p:cNvCxnSpPr>
            <a:cxnSpLocks/>
          </p:cNvCxnSpPr>
          <p:nvPr userDrawn="1"/>
        </p:nvCxnSpPr>
        <p:spPr>
          <a:xfrm>
            <a:off x="491086" y="663897"/>
            <a:ext cx="11209828" cy="0"/>
          </a:xfrm>
          <a:prstGeom prst="line">
            <a:avLst/>
          </a:prstGeom>
          <a:ln w="3175">
            <a:solidFill>
              <a:srgbClr val="223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2239CB90-E5E6-3247-B340-991977AF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231" y="1153192"/>
            <a:ext cx="3797809" cy="3026923"/>
          </a:xfrm>
        </p:spPr>
        <p:txBody>
          <a:bodyPr anchor="t">
            <a:normAutofit/>
          </a:bodyPr>
          <a:lstStyle>
            <a:lvl1pPr>
              <a:defRPr sz="3299" b="0" i="0" spc="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5714BCE8-20D4-D547-B182-6B97EB82CD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95442" y="1153192"/>
            <a:ext cx="6205471" cy="843160"/>
          </a:xfrm>
        </p:spPr>
        <p:txBody>
          <a:bodyPr anchor="ctr">
            <a:noAutofit/>
          </a:bodyPr>
          <a:lstStyle>
            <a:lvl1pPr marL="0" indent="0" algn="l">
              <a:buNone/>
              <a:defRPr sz="4799" b="0" i="0">
                <a:solidFill>
                  <a:schemeClr val="accent2"/>
                </a:solidFill>
                <a:latin typeface="Barlow Medium" pitchFamily="2" charset="77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6C1C355C-064B-9A4E-9D18-64EF922D55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95442" y="2082078"/>
            <a:ext cx="6205471" cy="3771717"/>
          </a:xfrm>
        </p:spPr>
        <p:txBody>
          <a:bodyPr anchor="t">
            <a:noAutofit/>
          </a:bodyPr>
          <a:lstStyle>
            <a:lvl1pPr marL="0" marR="0" indent="0" algn="l" defTabSz="91427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cap="none" spc="50" baseline="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pPr marL="0" marR="0" lvl="0" indent="0" algn="l" defTabSz="91427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title style</a:t>
            </a:r>
            <a:endParaRPr lang="en-US" sz="2000" b="1" spc="100">
              <a:solidFill>
                <a:srgbClr val="223C6D"/>
              </a:solidFill>
              <a:latin typeface="Barlow" pitchFamily="2" charset="77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97A5B8E-9475-7542-B32C-CFBE2DD272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087" y="242465"/>
            <a:ext cx="1250787" cy="254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888089-8D25-4F45-AF15-84A4DB3BD04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6D8DC8-BB4F-2D4F-BA7E-0CC29E71C4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16599" y="6390857"/>
            <a:ext cx="684315" cy="365125"/>
          </a:xfrm>
          <a:prstGeom prst="rect">
            <a:avLst/>
          </a:prstGeom>
        </p:spPr>
        <p:txBody>
          <a:bodyPr/>
          <a:lstStyle/>
          <a:p>
            <a:fld id="{568B74E3-F987-8947-80E3-7B0415162C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DA642A-FD02-DD42-BDCC-469429D1D3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95367" y="121308"/>
            <a:ext cx="2205548" cy="49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50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2AC347-EE69-E94D-BA40-BCE9A18E94C0}"/>
              </a:ext>
            </a:extLst>
          </p:cNvPr>
          <p:cNvCxnSpPr>
            <a:cxnSpLocks/>
          </p:cNvCxnSpPr>
          <p:nvPr userDrawn="1"/>
        </p:nvCxnSpPr>
        <p:spPr>
          <a:xfrm>
            <a:off x="491086" y="663897"/>
            <a:ext cx="11209828" cy="0"/>
          </a:xfrm>
          <a:prstGeom prst="line">
            <a:avLst/>
          </a:prstGeom>
          <a:ln w="3175">
            <a:solidFill>
              <a:srgbClr val="223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2239CB90-E5E6-3247-B340-991977AF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231" y="1153192"/>
            <a:ext cx="3797809" cy="1720636"/>
          </a:xfrm>
        </p:spPr>
        <p:txBody>
          <a:bodyPr anchor="t">
            <a:normAutofit/>
          </a:bodyPr>
          <a:lstStyle>
            <a:lvl1pPr>
              <a:defRPr sz="3299" b="0" i="0" spc="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5714BCE8-20D4-D547-B182-6B97EB82CD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7068" y="3446140"/>
            <a:ext cx="3797809" cy="994302"/>
          </a:xfrm>
        </p:spPr>
        <p:txBody>
          <a:bodyPr anchor="ctr">
            <a:noAutofit/>
          </a:bodyPr>
          <a:lstStyle>
            <a:lvl1pPr marL="0" indent="0" algn="l">
              <a:buNone/>
              <a:defRPr sz="6599" b="0" i="0">
                <a:solidFill>
                  <a:schemeClr val="accent2"/>
                </a:solidFill>
                <a:latin typeface="Barlow Semi Condensed" pitchFamily="2" charset="77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6C1C355C-064B-9A4E-9D18-64EF922D55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5231" y="3001586"/>
            <a:ext cx="5123266" cy="526259"/>
          </a:xfrm>
        </p:spPr>
        <p:txBody>
          <a:bodyPr anchor="ctr">
            <a:noAutofit/>
          </a:bodyPr>
          <a:lstStyle>
            <a:lvl1pPr marL="0" marR="0" indent="0" algn="l" defTabSz="91427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 spc="50" baseline="0">
                <a:solidFill>
                  <a:schemeClr val="accent1"/>
                </a:solidFill>
                <a:latin typeface="Barlow SemiBold" pitchFamily="2" charset="77"/>
              </a:defRPr>
            </a:lvl1pPr>
          </a:lstStyle>
          <a:p>
            <a:pPr marL="0" marR="0" lvl="0" indent="0" algn="l" defTabSz="91427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TITLE STYLE</a:t>
            </a:r>
            <a:endParaRPr lang="en-US" sz="2000" b="1" spc="100">
              <a:solidFill>
                <a:srgbClr val="223C6D"/>
              </a:solidFill>
              <a:latin typeface="Barlow" pitchFamily="2" charset="77"/>
            </a:endParaRP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A425AC93-453F-E14B-A817-130AE5AE20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5231" y="5097214"/>
            <a:ext cx="3797809" cy="994302"/>
          </a:xfrm>
        </p:spPr>
        <p:txBody>
          <a:bodyPr anchor="ctr">
            <a:noAutofit/>
          </a:bodyPr>
          <a:lstStyle>
            <a:lvl1pPr marL="0" indent="0" algn="l">
              <a:buNone/>
              <a:defRPr sz="6599" b="0" i="0">
                <a:solidFill>
                  <a:schemeClr val="accent2"/>
                </a:solidFill>
                <a:latin typeface="Barlow Semi Condensed" pitchFamily="2" charset="77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8731519A-A6B4-9340-9B5A-A976AC0463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5232" y="4636330"/>
            <a:ext cx="5123266" cy="526261"/>
          </a:xfrm>
        </p:spPr>
        <p:txBody>
          <a:bodyPr anchor="ctr">
            <a:noAutofit/>
          </a:bodyPr>
          <a:lstStyle>
            <a:lvl1pPr marL="0" marR="0" indent="0" algn="l" defTabSz="91427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 spc="50" baseline="0">
                <a:solidFill>
                  <a:schemeClr val="accent1"/>
                </a:solidFill>
                <a:latin typeface="Barlow SemiBold" pitchFamily="2" charset="77"/>
              </a:defRPr>
            </a:lvl1pPr>
          </a:lstStyle>
          <a:p>
            <a:pPr marL="0" marR="0" lvl="0" indent="0" algn="l" defTabSz="91427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TITLE STYLE</a:t>
            </a:r>
            <a:endParaRPr lang="en-US" sz="2000" b="1" spc="100">
              <a:solidFill>
                <a:srgbClr val="223C6D"/>
              </a:solidFill>
              <a:latin typeface="Barlow" pitchFamily="2" charset="77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845484A-8599-0248-86A7-68E125CD8B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087" y="242465"/>
            <a:ext cx="1250787" cy="254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2E5441-E74C-954C-90E1-7D78FC11F70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3CC1B2-0DE1-E545-8A7E-01372F2E754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016599" y="6390857"/>
            <a:ext cx="684315" cy="365125"/>
          </a:xfrm>
          <a:prstGeom prst="rect">
            <a:avLst/>
          </a:prstGeom>
        </p:spPr>
        <p:txBody>
          <a:bodyPr/>
          <a:lstStyle/>
          <a:p>
            <a:fld id="{568B74E3-F987-8947-80E3-7B0415162C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8776347-E719-2F45-BC7E-8E56883C4B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95367" y="121308"/>
            <a:ext cx="2205548" cy="49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74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2AC347-EE69-E94D-BA40-BCE9A18E94C0}"/>
              </a:ext>
            </a:extLst>
          </p:cNvPr>
          <p:cNvCxnSpPr>
            <a:cxnSpLocks/>
          </p:cNvCxnSpPr>
          <p:nvPr userDrawn="1"/>
        </p:nvCxnSpPr>
        <p:spPr>
          <a:xfrm>
            <a:off x="491086" y="663897"/>
            <a:ext cx="11209828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2239CB90-E5E6-3247-B340-991977AF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231" y="1153191"/>
            <a:ext cx="3936583" cy="2626873"/>
          </a:xfrm>
        </p:spPr>
        <p:txBody>
          <a:bodyPr anchor="t">
            <a:normAutofit/>
          </a:bodyPr>
          <a:lstStyle>
            <a:lvl1pPr>
              <a:defRPr sz="3299" b="0" i="0" spc="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167581-8060-D24A-A7B4-6103F0659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087" y="242465"/>
            <a:ext cx="1250787" cy="254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72DE74-0D5D-3845-A027-7EDA705250B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465B78-D2B9-0143-83FD-FA49F041AE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16599" y="6390857"/>
            <a:ext cx="684315" cy="365125"/>
          </a:xfrm>
          <a:prstGeom prst="rect">
            <a:avLst/>
          </a:prstGeom>
        </p:spPr>
        <p:txBody>
          <a:bodyPr/>
          <a:lstStyle/>
          <a:p>
            <a:fld id="{568B74E3-F987-8947-80E3-7B0415162C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105691-FE41-FC47-86E8-D4F6336E50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95367" y="121308"/>
            <a:ext cx="2205548" cy="49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6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0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enter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239CB90-E5E6-3247-B340-991977AF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7878" y="1153192"/>
            <a:ext cx="8756244" cy="1357451"/>
          </a:xfrm>
        </p:spPr>
        <p:txBody>
          <a:bodyPr anchor="t">
            <a:normAutofit/>
          </a:bodyPr>
          <a:lstStyle>
            <a:lvl1pPr algn="ctr">
              <a:defRPr sz="3299" b="0" i="0" spc="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r>
              <a:rPr lang="en-US"/>
              <a:t>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2AC347-EE69-E94D-BA40-BCE9A18E94C0}"/>
              </a:ext>
            </a:extLst>
          </p:cNvPr>
          <p:cNvCxnSpPr>
            <a:cxnSpLocks/>
          </p:cNvCxnSpPr>
          <p:nvPr userDrawn="1"/>
        </p:nvCxnSpPr>
        <p:spPr>
          <a:xfrm>
            <a:off x="491086" y="663897"/>
            <a:ext cx="11209828" cy="0"/>
          </a:xfrm>
          <a:prstGeom prst="line">
            <a:avLst/>
          </a:prstGeom>
          <a:ln w="3175">
            <a:solidFill>
              <a:srgbClr val="223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A708AE-199A-1A48-B556-997C0A5A7B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17878" y="2465182"/>
            <a:ext cx="3350853" cy="439093"/>
          </a:xfrm>
        </p:spPr>
        <p:txBody>
          <a:bodyPr>
            <a:noAutofit/>
          </a:bodyPr>
          <a:lstStyle>
            <a:lvl1pPr marL="0" indent="0" algn="ctr">
              <a:buNone/>
              <a:defRPr sz="2400" b="1" i="0">
                <a:solidFill>
                  <a:schemeClr val="accent2"/>
                </a:solidFill>
                <a:latin typeface="Barlow SemiBold" pitchFamily="2" charset="77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96596C9-4BD0-B94C-BB72-73B3C8F2E9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3269" y="2465182"/>
            <a:ext cx="3350853" cy="439093"/>
          </a:xfrm>
        </p:spPr>
        <p:txBody>
          <a:bodyPr>
            <a:noAutofit/>
          </a:bodyPr>
          <a:lstStyle>
            <a:lvl1pPr marL="0" indent="0" algn="ctr">
              <a:buNone/>
              <a:defRPr sz="2400" b="1" i="0">
                <a:solidFill>
                  <a:schemeClr val="accent2"/>
                </a:solidFill>
                <a:latin typeface="Barlow SemiBold" pitchFamily="2" charset="77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B5EF0AF-7391-2140-BE3D-54B6016116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4763" y="5704809"/>
            <a:ext cx="3897082" cy="54162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9886C17-DEDA-A44A-8D0A-B4678ADECB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0154" y="5711765"/>
            <a:ext cx="3897081" cy="534671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4CDED6A5-E05B-184B-B006-962350F18C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17878" y="2915073"/>
            <a:ext cx="3350853" cy="439093"/>
          </a:xfrm>
        </p:spPr>
        <p:txBody>
          <a:bodyPr>
            <a:noAutofit/>
          </a:bodyPr>
          <a:lstStyle>
            <a:lvl1pPr marL="0" indent="0" algn="ctr">
              <a:buNone/>
              <a:defRPr sz="1600" b="0" i="0" cap="none" baseline="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3C3BAC35-D0A7-A84A-81E4-327441E6CD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23269" y="2915073"/>
            <a:ext cx="3350853" cy="439093"/>
          </a:xfrm>
        </p:spPr>
        <p:txBody>
          <a:bodyPr>
            <a:noAutofit/>
          </a:bodyPr>
          <a:lstStyle>
            <a:lvl1pPr marL="0" indent="0" algn="ctr">
              <a:buNone/>
              <a:defRPr sz="1600" b="0" i="0" cap="none" baseline="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DE3991-6F05-8142-9AA9-C421FA2E9A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08539" y="4795086"/>
            <a:ext cx="2084847" cy="34794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i="1" cap="none" baseline="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F27FBB05-B75B-0940-8BD7-71E3E23250C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50881" y="4795086"/>
            <a:ext cx="2084847" cy="34794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i="1" cap="none" baseline="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16AAEED-48D8-FB4E-9287-4C72F2D6AF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087" y="242465"/>
            <a:ext cx="1250787" cy="254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E7C20A-88E3-3E42-BD29-0AE781B087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A895E2-8C91-6845-958B-B5D15F304EF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016599" y="6390857"/>
            <a:ext cx="684315" cy="365125"/>
          </a:xfrm>
          <a:prstGeom prst="rect">
            <a:avLst/>
          </a:prstGeom>
        </p:spPr>
        <p:txBody>
          <a:bodyPr/>
          <a:lstStyle/>
          <a:p>
            <a:fld id="{568B74E3-F987-8947-80E3-7B0415162C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B3DD84A-5CF8-5341-BD33-74C8A0AF09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95367" y="121308"/>
            <a:ext cx="2205548" cy="49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18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entered Title w/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239CB90-E5E6-3247-B340-991977AF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7878" y="1153192"/>
            <a:ext cx="8756244" cy="1357451"/>
          </a:xfrm>
        </p:spPr>
        <p:txBody>
          <a:bodyPr anchor="t">
            <a:normAutofit/>
          </a:bodyPr>
          <a:lstStyle>
            <a:lvl1pPr algn="ctr">
              <a:defRPr sz="3299" b="0" i="0" spc="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r>
              <a:rPr lang="en-US"/>
              <a:t>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2AC347-EE69-E94D-BA40-BCE9A18E94C0}"/>
              </a:ext>
            </a:extLst>
          </p:cNvPr>
          <p:cNvCxnSpPr>
            <a:cxnSpLocks/>
          </p:cNvCxnSpPr>
          <p:nvPr userDrawn="1"/>
        </p:nvCxnSpPr>
        <p:spPr>
          <a:xfrm>
            <a:off x="491086" y="663897"/>
            <a:ext cx="11209828" cy="0"/>
          </a:xfrm>
          <a:prstGeom prst="line">
            <a:avLst/>
          </a:prstGeom>
          <a:ln w="3175">
            <a:solidFill>
              <a:srgbClr val="223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EF193-DE88-3440-A02B-13E4120029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18612" y="2510644"/>
            <a:ext cx="8755510" cy="1453357"/>
          </a:xfrm>
        </p:spPr>
        <p:txBody>
          <a:bodyPr>
            <a:normAutofit/>
          </a:bodyPr>
          <a:lstStyle>
            <a:lvl1pPr marL="0" indent="0">
              <a:buNone/>
              <a:defRPr sz="2000" b="0" i="0" cap="none" baseline="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E0EEB3-B329-D147-80B0-DA39BE86C6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087" y="242465"/>
            <a:ext cx="1250787" cy="254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3F0B3E-3A73-664F-8978-68A29D4461D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F9F0E-7EDD-7948-8958-62FCF21229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16599" y="6390857"/>
            <a:ext cx="684315" cy="365125"/>
          </a:xfrm>
          <a:prstGeom prst="rect">
            <a:avLst/>
          </a:prstGeom>
        </p:spPr>
        <p:txBody>
          <a:bodyPr/>
          <a:lstStyle/>
          <a:p>
            <a:fld id="{568B74E3-F987-8947-80E3-7B0415162C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19BE5D-9F80-1A4F-A332-1EFE645131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95367" y="121308"/>
            <a:ext cx="2205548" cy="49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91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enter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239CB90-E5E6-3247-B340-991977AF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7878" y="1153192"/>
            <a:ext cx="8756244" cy="1357451"/>
          </a:xfrm>
        </p:spPr>
        <p:txBody>
          <a:bodyPr anchor="t">
            <a:normAutofit/>
          </a:bodyPr>
          <a:lstStyle>
            <a:lvl1pPr algn="ctr">
              <a:defRPr sz="3299" b="0" i="0" spc="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r>
              <a:rPr lang="en-US"/>
              <a:t>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2AC347-EE69-E94D-BA40-BCE9A18E94C0}"/>
              </a:ext>
            </a:extLst>
          </p:cNvPr>
          <p:cNvCxnSpPr>
            <a:cxnSpLocks/>
          </p:cNvCxnSpPr>
          <p:nvPr userDrawn="1"/>
        </p:nvCxnSpPr>
        <p:spPr>
          <a:xfrm>
            <a:off x="491086" y="663897"/>
            <a:ext cx="11209828" cy="0"/>
          </a:xfrm>
          <a:prstGeom prst="line">
            <a:avLst/>
          </a:prstGeom>
          <a:ln w="3175">
            <a:solidFill>
              <a:srgbClr val="223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CE0EEB3-B329-D147-80B0-DA39BE86C6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087" y="242465"/>
            <a:ext cx="1250787" cy="254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3F0B3E-3A73-664F-8978-68A29D4461D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F9F0E-7EDD-7948-8958-62FCF21229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16599" y="6390857"/>
            <a:ext cx="684315" cy="365125"/>
          </a:xfrm>
          <a:prstGeom prst="rect">
            <a:avLst/>
          </a:prstGeom>
        </p:spPr>
        <p:txBody>
          <a:bodyPr/>
          <a:lstStyle/>
          <a:p>
            <a:fld id="{568B74E3-F987-8947-80E3-7B0415162C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5DF92D-1A2A-E44F-BD4D-9C87866017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95367" y="121308"/>
            <a:ext cx="2205548" cy="49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14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2AC347-EE69-E94D-BA40-BCE9A18E94C0}"/>
              </a:ext>
            </a:extLst>
          </p:cNvPr>
          <p:cNvCxnSpPr>
            <a:cxnSpLocks/>
          </p:cNvCxnSpPr>
          <p:nvPr userDrawn="1"/>
        </p:nvCxnSpPr>
        <p:spPr>
          <a:xfrm>
            <a:off x="491086" y="663897"/>
            <a:ext cx="11209828" cy="0"/>
          </a:xfrm>
          <a:prstGeom prst="line">
            <a:avLst/>
          </a:prstGeom>
          <a:ln w="3175">
            <a:solidFill>
              <a:srgbClr val="223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2239CB90-E5E6-3247-B340-991977AF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231" y="1153192"/>
            <a:ext cx="3797809" cy="1391225"/>
          </a:xfrm>
        </p:spPr>
        <p:txBody>
          <a:bodyPr anchor="t">
            <a:normAutofit/>
          </a:bodyPr>
          <a:lstStyle>
            <a:lvl1pPr>
              <a:defRPr sz="3299" b="0" i="0" spc="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97A5B8E-9475-7542-B32C-CFBE2DD272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087" y="242465"/>
            <a:ext cx="1250787" cy="25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C29FFE-EDB2-964E-A2CD-C31DF9D03068}"/>
              </a:ext>
            </a:extLst>
          </p:cNvPr>
          <p:cNvSpPr/>
          <p:nvPr userDrawn="1"/>
        </p:nvSpPr>
        <p:spPr>
          <a:xfrm>
            <a:off x="485045" y="2474844"/>
            <a:ext cx="3782394" cy="3945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Barlow Semi Condensed" pitchFamily="2" charset="77"/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8578F89-BED3-DF4C-B799-B1AF9DC65A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146" y="2623931"/>
            <a:ext cx="3478554" cy="362778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1600" b="1" cap="none" baseline="0">
                <a:solidFill>
                  <a:schemeClr val="bg1"/>
                </a:solidFill>
                <a:latin typeface="Barlow" pitchFamily="2" charset="77"/>
              </a:defRPr>
            </a:lvl1pPr>
            <a:lvl2pPr marL="237284" indent="-237284">
              <a:spcBef>
                <a:spcPts val="0"/>
              </a:spcBef>
              <a:spcAft>
                <a:spcPts val="1200"/>
              </a:spcAft>
              <a:tabLst/>
              <a:defRPr sz="1300">
                <a:solidFill>
                  <a:schemeClr val="bg1"/>
                </a:solidFill>
                <a:latin typeface="Barlow Semi Condensed" pitchFamily="2" charset="77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</a:t>
            </a:r>
            <a:r>
              <a:rPr lang="en-US" err="1"/>
              <a:t>leveladsfasdfasdfasdfasdfasdfasdfasdfsadfa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CDF7DAD-A770-B34B-AD48-B783F00A44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95442" y="1153192"/>
            <a:ext cx="6200529" cy="5266658"/>
          </a:xfrm>
        </p:spPr>
        <p:txBody>
          <a:bodyPr/>
          <a:lstStyle>
            <a:lvl1pPr marL="0" indent="0">
              <a:spcBef>
                <a:spcPts val="2100"/>
              </a:spcBef>
              <a:spcAft>
                <a:spcPts val="600"/>
              </a:spcAft>
              <a:buFontTx/>
              <a:buNone/>
              <a:defRPr sz="1600" b="1" cap="all" baseline="0">
                <a:solidFill>
                  <a:schemeClr val="accent1"/>
                </a:solidFill>
                <a:latin typeface="Barlow Semi Condensed" pitchFamily="2" charset="77"/>
              </a:defRPr>
            </a:lvl1pPr>
            <a:lvl2pPr marL="237284" marR="0" indent="-237284" algn="l" defTabSz="91427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300">
                <a:solidFill>
                  <a:schemeClr val="accent1"/>
                </a:solidFill>
                <a:latin typeface="Barlow Semi Condensed" pitchFamily="2" charset="77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44" marR="0" lvl="1" indent="-228569" algn="l" defTabSz="91427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44" marR="0" lvl="1" indent="-228569" algn="l" defTabSz="91427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lvl="1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914458-2B9D-6541-AF46-BB7FF52EC11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DCD50B-B8DD-0D46-A79D-6D5ACA1823F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016599" y="6390857"/>
            <a:ext cx="684315" cy="365125"/>
          </a:xfrm>
          <a:prstGeom prst="rect">
            <a:avLst/>
          </a:prstGeom>
        </p:spPr>
        <p:txBody>
          <a:bodyPr/>
          <a:lstStyle/>
          <a:p>
            <a:fld id="{568B74E3-F987-8947-80E3-7B0415162C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98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5377">
          <p15:clr>
            <a:srgbClr val="FBAE40"/>
          </p15:clr>
        </p15:guide>
        <p15:guide id="3" pos="6912">
          <p15:clr>
            <a:srgbClr val="FBAE40"/>
          </p15:clr>
        </p15:guide>
        <p15:guide id="4" orient="horz" pos="1440">
          <p15:clr>
            <a:srgbClr val="FBAE40"/>
          </p15:clr>
        </p15:guide>
        <p15:guide id="5" orient="horz" pos="8088">
          <p15:clr>
            <a:srgbClr val="FBAE40"/>
          </p15:clr>
        </p15:guide>
        <p15:guide id="6" pos="601">
          <p15:clr>
            <a:srgbClr val="FBAE40"/>
          </p15:clr>
        </p15:guide>
        <p15:guide id="7" pos="1473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2AC347-EE69-E94D-BA40-BCE9A18E94C0}"/>
              </a:ext>
            </a:extLst>
          </p:cNvPr>
          <p:cNvCxnSpPr>
            <a:cxnSpLocks/>
          </p:cNvCxnSpPr>
          <p:nvPr userDrawn="1"/>
        </p:nvCxnSpPr>
        <p:spPr>
          <a:xfrm>
            <a:off x="491086" y="663897"/>
            <a:ext cx="11209828" cy="0"/>
          </a:xfrm>
          <a:prstGeom prst="line">
            <a:avLst/>
          </a:prstGeom>
          <a:ln w="3175">
            <a:solidFill>
              <a:srgbClr val="223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2239CB90-E5E6-3247-B340-991977AF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231" y="1153192"/>
            <a:ext cx="3797809" cy="1391225"/>
          </a:xfrm>
        </p:spPr>
        <p:txBody>
          <a:bodyPr anchor="t">
            <a:normAutofit/>
          </a:bodyPr>
          <a:lstStyle>
            <a:lvl1pPr>
              <a:defRPr sz="3299" b="0" i="0" spc="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97A5B8E-9475-7542-B32C-CFBE2DD272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087" y="242465"/>
            <a:ext cx="1250787" cy="254000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8578F89-BED3-DF4C-B799-B1AF9DC65A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5231" y="2548890"/>
            <a:ext cx="3797809" cy="38709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baseline="0">
                <a:solidFill>
                  <a:schemeClr val="accent1"/>
                </a:solidFill>
                <a:latin typeface="Barlow Semi Condensed" pitchFamily="2" charset="77"/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None/>
              <a:defRPr sz="1600" b="0" i="0" cap="none" baseline="0">
                <a:solidFill>
                  <a:schemeClr val="accent1"/>
                </a:solidFill>
                <a:latin typeface="Barlow Semi Condensed" pitchFamily="2" charset="77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First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F4833A-1FB4-A54E-A7BF-8BAE4F939B0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D919EC-B4EF-014F-B800-CC26931CE71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016599" y="6390857"/>
            <a:ext cx="684315" cy="365125"/>
          </a:xfrm>
          <a:prstGeom prst="rect">
            <a:avLst/>
          </a:prstGeom>
        </p:spPr>
        <p:txBody>
          <a:bodyPr/>
          <a:lstStyle/>
          <a:p>
            <a:fld id="{568B74E3-F987-8947-80E3-7B0415162C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B00106-CC8C-1D43-9842-4F8EDF63AE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95367" y="121308"/>
            <a:ext cx="2205548" cy="49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28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5377">
          <p15:clr>
            <a:srgbClr val="FBAE40"/>
          </p15:clr>
        </p15:guide>
        <p15:guide id="3" pos="6912">
          <p15:clr>
            <a:srgbClr val="FBAE40"/>
          </p15:clr>
        </p15:guide>
        <p15:guide id="4" orient="horz" pos="1440">
          <p15:clr>
            <a:srgbClr val="FBAE40"/>
          </p15:clr>
        </p15:guide>
        <p15:guide id="5" orient="horz" pos="8088">
          <p15:clr>
            <a:srgbClr val="FBAE40"/>
          </p15:clr>
        </p15:guide>
        <p15:guide id="6" pos="601">
          <p15:clr>
            <a:srgbClr val="FBAE40"/>
          </p15:clr>
        </p15:guide>
        <p15:guide id="7" pos="1473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2AC347-EE69-E94D-BA40-BCE9A18E94C0}"/>
              </a:ext>
            </a:extLst>
          </p:cNvPr>
          <p:cNvCxnSpPr>
            <a:cxnSpLocks/>
          </p:cNvCxnSpPr>
          <p:nvPr userDrawn="1"/>
        </p:nvCxnSpPr>
        <p:spPr>
          <a:xfrm>
            <a:off x="491086" y="663897"/>
            <a:ext cx="11209828" cy="0"/>
          </a:xfrm>
          <a:prstGeom prst="line">
            <a:avLst/>
          </a:prstGeom>
          <a:ln w="3175">
            <a:solidFill>
              <a:srgbClr val="223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CE0EEB3-B329-D147-80B0-DA39BE86C6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087" y="242465"/>
            <a:ext cx="1250787" cy="254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3F0B3E-3A73-664F-8978-68A29D4461D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F9F0E-7EDD-7948-8958-62FCF21229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16599" y="6390857"/>
            <a:ext cx="684315" cy="365125"/>
          </a:xfrm>
          <a:prstGeom prst="rect">
            <a:avLst/>
          </a:prstGeom>
        </p:spPr>
        <p:txBody>
          <a:bodyPr/>
          <a:lstStyle/>
          <a:p>
            <a:fld id="{568B74E3-F987-8947-80E3-7B0415162C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24637C-0EBC-9F4F-A3A3-AEB54FB175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95367" y="121308"/>
            <a:ext cx="2205548" cy="49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77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8029C8-CA5F-0E47-A295-CBF3C1446A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752E6B-5A89-684F-A27F-7A0CCD5233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8B74E3-F987-8947-80E3-7B0415162C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3871EF-84C0-AC4A-982E-FF1F1672A7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5367" y="121308"/>
            <a:ext cx="2205548" cy="49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75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2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6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7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5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3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1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0827C-A85B-40B8-B387-32642D901281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6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240" y="1153192"/>
            <a:ext cx="1120982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3240" y="1825625"/>
            <a:ext cx="112098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4A6E63-D4C2-0546-8068-EB3B4A3A9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087" y="6390857"/>
            <a:ext cx="104889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4">
                    <a:lumMod val="60000"/>
                    <a:lumOff val="40000"/>
                  </a:schemeClr>
                </a:solidFill>
                <a:latin typeface="Barlow Semi Condensed" pitchFamily="2" charset="77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530DE2E-47E6-E341-9561-BF952F86A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6599" y="6390857"/>
            <a:ext cx="684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1"/>
                </a:solidFill>
                <a:latin typeface="Barlow Semi Condensed" pitchFamily="2" charset="77"/>
              </a:defRPr>
            </a:lvl1pPr>
          </a:lstStyle>
          <a:p>
            <a:fld id="{568B74E3-F987-8947-80E3-7B0415162C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87CA06-743F-6E4A-BCFA-0AC471A6D20F}"/>
              </a:ext>
            </a:extLst>
          </p:cNvPr>
          <p:cNvCxnSpPr>
            <a:cxnSpLocks/>
          </p:cNvCxnSpPr>
          <p:nvPr userDrawn="1"/>
        </p:nvCxnSpPr>
        <p:spPr>
          <a:xfrm>
            <a:off x="491086" y="663897"/>
            <a:ext cx="11209828" cy="0"/>
          </a:xfrm>
          <a:prstGeom prst="line">
            <a:avLst/>
          </a:prstGeom>
          <a:ln w="3175">
            <a:solidFill>
              <a:srgbClr val="223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99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914276" rtl="0" eaLnBrk="1" latinLnBrk="0" hangingPunct="1">
        <a:lnSpc>
          <a:spcPct val="90000"/>
        </a:lnSpc>
        <a:spcBef>
          <a:spcPct val="0"/>
        </a:spcBef>
        <a:buNone/>
        <a:defRPr sz="3299" b="0" kern="1200">
          <a:solidFill>
            <a:schemeClr val="accent1"/>
          </a:solidFill>
          <a:latin typeface="Barlow Semi Condensed" pitchFamily="2" charset="77"/>
          <a:ea typeface="+mj-ea"/>
          <a:cs typeface="+mj-cs"/>
        </a:defRPr>
      </a:lvl1pPr>
    </p:titleStyle>
    <p:bodyStyle>
      <a:lvl1pPr marL="0" indent="0" algn="l" defTabSz="9142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1" kern="1200" cap="all" baseline="0">
          <a:solidFill>
            <a:schemeClr val="accent1"/>
          </a:solidFill>
          <a:latin typeface="Barlow Semi Condensed" pitchFamily="2" charset="77"/>
          <a:ea typeface="+mn-ea"/>
          <a:cs typeface="+mn-cs"/>
        </a:defRPr>
      </a:lvl1pPr>
      <a:lvl2pPr marL="234903" indent="-223793" algn="l" defTabSz="9142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300" kern="1200">
          <a:solidFill>
            <a:schemeClr val="accent1"/>
          </a:solidFill>
          <a:latin typeface="Barlow Semi Condensed" pitchFamily="2" charset="77"/>
          <a:ea typeface="+mn-ea"/>
          <a:cs typeface="+mn-cs"/>
        </a:defRPr>
      </a:lvl2pPr>
      <a:lvl3pPr marL="234903" indent="-223793" algn="l" defTabSz="9142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300" kern="1200">
          <a:solidFill>
            <a:schemeClr val="tx1"/>
          </a:solidFill>
          <a:latin typeface="Barlow Semi Condensed" pitchFamily="2" charset="77"/>
          <a:ea typeface="+mn-ea"/>
          <a:cs typeface="+mn-cs"/>
        </a:defRPr>
      </a:lvl3pPr>
      <a:lvl4pPr marL="234903" indent="-223793" algn="l" defTabSz="9142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300" kern="1200">
          <a:solidFill>
            <a:schemeClr val="tx1"/>
          </a:solidFill>
          <a:latin typeface="Barlow Semi Condensed" pitchFamily="2" charset="77"/>
          <a:ea typeface="+mn-ea"/>
          <a:cs typeface="+mn-cs"/>
        </a:defRPr>
      </a:lvl4pPr>
      <a:lvl5pPr marL="234903" indent="-223793" algn="l" defTabSz="9142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300" kern="1200">
          <a:solidFill>
            <a:schemeClr val="tx1"/>
          </a:solidFill>
          <a:latin typeface="Barlow Semi Condensed" pitchFamily="2" charset="77"/>
          <a:ea typeface="+mn-ea"/>
          <a:cs typeface="+mn-cs"/>
        </a:defRPr>
      </a:lvl5pPr>
      <a:lvl6pPr marL="2514258" indent="-228569" algn="l" defTabSz="9142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9" algn="l" defTabSz="9142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3" indent="-228569" algn="l" defTabSz="9142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2" indent="-228569" algn="l" defTabSz="9142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3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1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9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7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sp>
        <p:nvSpPr>
          <p:cNvPr id="31" name="Subtitle 2"/>
          <p:cNvSpPr txBox="1">
            <a:spLocks/>
          </p:cNvSpPr>
          <p:nvPr/>
        </p:nvSpPr>
        <p:spPr>
          <a:xfrm>
            <a:off x="1752600" y="1369870"/>
            <a:ext cx="3501886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Title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77B6BBB-B710-4C1D-AB5E-685B38AC9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669601"/>
            <a:ext cx="9829800" cy="481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52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302C4-5145-D04A-9978-7A66A6A6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32" y="869827"/>
            <a:ext cx="3936583" cy="2626531"/>
          </a:xfrm>
        </p:spPr>
        <p:txBody>
          <a:bodyPr/>
          <a:lstStyle/>
          <a:p>
            <a:r>
              <a:rPr lang="en-US"/>
              <a:t>Overview of scenarios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D4348A-17F3-584C-8391-CE965CD03B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228526"/>
            <a:fld id="{568B74E3-F987-8947-80E3-7B0415162CE2}" type="slidenum">
              <a:rPr lang="en-US">
                <a:solidFill>
                  <a:srgbClr val="223C6E"/>
                </a:solidFill>
              </a:rPr>
              <a:pPr defTabSz="228526"/>
              <a:t>10</a:t>
            </a:fld>
            <a:endParaRPr lang="en-US">
              <a:solidFill>
                <a:srgbClr val="223C6E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371FE6-9ED0-1141-9D99-E070FC1B21F0}"/>
              </a:ext>
            </a:extLst>
          </p:cNvPr>
          <p:cNvGrpSpPr/>
          <p:nvPr/>
        </p:nvGrpSpPr>
        <p:grpSpPr>
          <a:xfrm>
            <a:off x="2993211" y="996318"/>
            <a:ext cx="8460698" cy="5611177"/>
            <a:chOff x="5414940" y="4116936"/>
            <a:chExt cx="13597720" cy="901807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F0BDBDA-3DEF-1B46-8828-C49C4D5C440B}"/>
                </a:ext>
              </a:extLst>
            </p:cNvPr>
            <p:cNvGrpSpPr/>
            <p:nvPr/>
          </p:nvGrpSpPr>
          <p:grpSpPr>
            <a:xfrm>
              <a:off x="5414940" y="4116936"/>
              <a:ext cx="13597720" cy="9018076"/>
              <a:chOff x="1252025" y="373884"/>
              <a:chExt cx="9629949" cy="6386631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C8E1710-29C8-3C4D-AE30-D3E3BA3347C9}"/>
                  </a:ext>
                </a:extLst>
              </p:cNvPr>
              <p:cNvGrpSpPr/>
              <p:nvPr/>
            </p:nvGrpSpPr>
            <p:grpSpPr>
              <a:xfrm>
                <a:off x="2461846" y="373884"/>
                <a:ext cx="8420128" cy="6386631"/>
                <a:chOff x="2461846" y="373884"/>
                <a:chExt cx="8420128" cy="6386631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C51AE047-B5E3-E042-B296-9DA237A424B8}"/>
                    </a:ext>
                  </a:extLst>
                </p:cNvPr>
                <p:cNvGrpSpPr/>
                <p:nvPr/>
              </p:nvGrpSpPr>
              <p:grpSpPr>
                <a:xfrm>
                  <a:off x="2461846" y="1044811"/>
                  <a:ext cx="7210307" cy="5295330"/>
                  <a:chOff x="8325854" y="1957137"/>
                  <a:chExt cx="13892462" cy="10202779"/>
                </a:xfrm>
              </p:grpSpPr>
              <p:sp>
                <p:nvSpPr>
                  <p:cNvPr id="11" name="Left-Right Arrow 10">
                    <a:extLst>
                      <a:ext uri="{FF2B5EF4-FFF2-40B4-BE49-F238E27FC236}">
                        <a16:creationId xmlns:a16="http://schemas.microsoft.com/office/drawing/2014/main" id="{CAD42709-A3DB-724E-950B-7460D989CEB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0176623" y="6581738"/>
                    <a:ext cx="10202779" cy="953577"/>
                  </a:xfrm>
                  <a:prstGeom prst="leftRightArrow">
                    <a:avLst>
                      <a:gd name="adj1" fmla="val 50000"/>
                      <a:gd name="adj2" fmla="val 95833"/>
                    </a:avLst>
                  </a:prstGeom>
                  <a:solidFill>
                    <a:srgbClr val="223C6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228526"/>
                    <a:r>
                      <a:rPr lang="en-US" i="1">
                        <a:solidFill>
                          <a:srgbClr val="FFFFFF"/>
                        </a:solidFill>
                        <a:latin typeface="Calibri" panose="020F0502020204030204"/>
                      </a:rPr>
                      <a:t>Financial                Stability</a:t>
                    </a:r>
                  </a:p>
                </p:txBody>
              </p:sp>
              <p:sp>
                <p:nvSpPr>
                  <p:cNvPr id="12" name="Left-Right Arrow 11">
                    <a:extLst>
                      <a:ext uri="{FF2B5EF4-FFF2-40B4-BE49-F238E27FC236}">
                        <a16:creationId xmlns:a16="http://schemas.microsoft.com/office/drawing/2014/main" id="{F1A2CDE7-647A-0D43-8A8B-F7C0DA9F9FC1}"/>
                      </a:ext>
                    </a:extLst>
                  </p:cNvPr>
                  <p:cNvSpPr/>
                  <p:nvPr/>
                </p:nvSpPr>
                <p:spPr>
                  <a:xfrm>
                    <a:off x="8325854" y="6573717"/>
                    <a:ext cx="13892462" cy="953577"/>
                  </a:xfrm>
                  <a:prstGeom prst="leftRightArrow">
                    <a:avLst>
                      <a:gd name="adj1" fmla="val 50000"/>
                      <a:gd name="adj2" fmla="val 95833"/>
                    </a:avLst>
                  </a:prstGeom>
                  <a:solidFill>
                    <a:srgbClr val="223C6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228526"/>
                    <a:r>
                      <a:rPr lang="en-US" i="1">
                        <a:solidFill>
                          <a:srgbClr val="FFFFFF"/>
                        </a:solidFill>
                        <a:latin typeface="Calibri" panose="020F0502020204030204"/>
                      </a:rPr>
                      <a:t>Civic and social gathering  </a:t>
                    </a:r>
                  </a:p>
                </p:txBody>
              </p:sp>
            </p:grp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91D419D-5686-A049-9017-6D61AE738C75}"/>
                    </a:ext>
                  </a:extLst>
                </p:cNvPr>
                <p:cNvSpPr txBox="1"/>
                <p:nvPr/>
              </p:nvSpPr>
              <p:spPr>
                <a:xfrm>
                  <a:off x="5244039" y="6340142"/>
                  <a:ext cx="1645920" cy="4203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228526"/>
                  <a:r>
                    <a:rPr lang="en-US" b="1">
                      <a:solidFill>
                        <a:srgbClr val="000000"/>
                      </a:solidFill>
                      <a:latin typeface="Calibri" panose="020F0502020204030204"/>
                    </a:rPr>
                    <a:t>Worsens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3B0C52B-3EAB-B54D-A035-F3B880974341}"/>
                    </a:ext>
                  </a:extLst>
                </p:cNvPr>
                <p:cNvSpPr txBox="1"/>
                <p:nvPr/>
              </p:nvSpPr>
              <p:spPr>
                <a:xfrm>
                  <a:off x="4848539" y="373884"/>
                  <a:ext cx="2436921" cy="7356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228526"/>
                  <a:r>
                    <a:rPr lang="en-US" b="1">
                      <a:solidFill>
                        <a:srgbClr val="000000"/>
                      </a:solidFill>
                      <a:latin typeface="Calibri" panose="020F0502020204030204"/>
                    </a:rPr>
                    <a:t>Maintains or improves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C9F02E3-3A16-5743-B271-35488D2B69C3}"/>
                    </a:ext>
                  </a:extLst>
                </p:cNvPr>
                <p:cNvSpPr txBox="1"/>
                <p:nvPr/>
              </p:nvSpPr>
              <p:spPr>
                <a:xfrm>
                  <a:off x="9672153" y="3219424"/>
                  <a:ext cx="1209821" cy="1050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228526"/>
                  <a:r>
                    <a:rPr lang="en-US" b="1">
                      <a:solidFill>
                        <a:srgbClr val="000000"/>
                      </a:solidFill>
                      <a:latin typeface="Calibri" panose="020F0502020204030204"/>
                    </a:rPr>
                    <a:t>Partly or mostly returns</a:t>
                  </a: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C63226-C8BD-FA4E-945A-93D2FCF5CC64}"/>
                  </a:ext>
                </a:extLst>
              </p:cNvPr>
              <p:cNvSpPr txBox="1"/>
              <p:nvPr/>
            </p:nvSpPr>
            <p:spPr>
              <a:xfrm>
                <a:off x="1252025" y="3219424"/>
                <a:ext cx="1240220" cy="1050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228526"/>
                <a:r>
                  <a:rPr lang="en-US" b="1">
                    <a:solidFill>
                      <a:srgbClr val="000000"/>
                    </a:solidFill>
                    <a:latin typeface="Calibri" panose="020F0502020204030204"/>
                  </a:rPr>
                  <a:t>Mostly doesn’t return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826CE9-5A63-2041-910C-85F0E068C97F}"/>
                </a:ext>
              </a:extLst>
            </p:cNvPr>
            <p:cNvSpPr txBox="1"/>
            <p:nvPr/>
          </p:nvSpPr>
          <p:spPr>
            <a:xfrm>
              <a:off x="8656191" y="9481076"/>
              <a:ext cx="2284354" cy="74197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228526"/>
              <a:r>
                <a:rPr lang="en-US" sz="2400" b="1" i="1">
                  <a:solidFill>
                    <a:srgbClr val="C00000"/>
                  </a:solidFill>
                  <a:latin typeface="Calibri" panose="020F0502020204030204"/>
                </a:rPr>
                <a:t>Plagues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0E8992-653D-004D-BE90-06BF9F80E83A}"/>
                </a:ext>
              </a:extLst>
            </p:cNvPr>
            <p:cNvSpPr/>
            <p:nvPr/>
          </p:nvSpPr>
          <p:spPr>
            <a:xfrm>
              <a:off x="7898113" y="10171566"/>
              <a:ext cx="3800508" cy="1335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28526"/>
              <a:r>
                <a:rPr 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Lingering struggle to survive in a highly fractured society</a:t>
              </a:r>
              <a:endParaRPr lang="en-US" sz="1600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pic>
        <p:nvPicPr>
          <p:cNvPr id="19" name="Picture 18" descr="A picture containing ball, holding, food, drawing&#10;&#10;Description automatically generated">
            <a:extLst>
              <a:ext uri="{FF2B5EF4-FFF2-40B4-BE49-F238E27FC236}">
                <a16:creationId xmlns:a16="http://schemas.microsoft.com/office/drawing/2014/main" id="{A08CDDF1-F749-48D5-8706-894386625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16" y="5943273"/>
            <a:ext cx="2322771" cy="60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30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302C4-5145-D04A-9978-7A66A6A6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32" y="869827"/>
            <a:ext cx="3936583" cy="2626531"/>
          </a:xfrm>
        </p:spPr>
        <p:txBody>
          <a:bodyPr/>
          <a:lstStyle/>
          <a:p>
            <a:r>
              <a:rPr lang="en-US"/>
              <a:t>Overview of scenarios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D4348A-17F3-584C-8391-CE965CD03B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228526"/>
            <a:fld id="{568B74E3-F987-8947-80E3-7B0415162CE2}" type="slidenum">
              <a:rPr lang="en-US">
                <a:solidFill>
                  <a:srgbClr val="223C6E"/>
                </a:solidFill>
              </a:rPr>
              <a:pPr defTabSz="228526"/>
              <a:t>11</a:t>
            </a:fld>
            <a:endParaRPr lang="en-US">
              <a:solidFill>
                <a:srgbClr val="223C6E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371FE6-9ED0-1141-9D99-E070FC1B21F0}"/>
              </a:ext>
            </a:extLst>
          </p:cNvPr>
          <p:cNvGrpSpPr/>
          <p:nvPr/>
        </p:nvGrpSpPr>
        <p:grpSpPr>
          <a:xfrm>
            <a:off x="2993211" y="996318"/>
            <a:ext cx="8460698" cy="5611177"/>
            <a:chOff x="5414940" y="4116936"/>
            <a:chExt cx="13597720" cy="901807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F0BDBDA-3DEF-1B46-8828-C49C4D5C440B}"/>
                </a:ext>
              </a:extLst>
            </p:cNvPr>
            <p:cNvGrpSpPr/>
            <p:nvPr/>
          </p:nvGrpSpPr>
          <p:grpSpPr>
            <a:xfrm>
              <a:off x="5414940" y="4116936"/>
              <a:ext cx="13597720" cy="9018076"/>
              <a:chOff x="1252025" y="373884"/>
              <a:chExt cx="9629949" cy="6386631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C8E1710-29C8-3C4D-AE30-D3E3BA3347C9}"/>
                  </a:ext>
                </a:extLst>
              </p:cNvPr>
              <p:cNvGrpSpPr/>
              <p:nvPr/>
            </p:nvGrpSpPr>
            <p:grpSpPr>
              <a:xfrm>
                <a:off x="2461846" y="373884"/>
                <a:ext cx="8420128" cy="6386631"/>
                <a:chOff x="2461846" y="373884"/>
                <a:chExt cx="8420128" cy="6386631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C51AE047-B5E3-E042-B296-9DA237A424B8}"/>
                    </a:ext>
                  </a:extLst>
                </p:cNvPr>
                <p:cNvGrpSpPr/>
                <p:nvPr/>
              </p:nvGrpSpPr>
              <p:grpSpPr>
                <a:xfrm>
                  <a:off x="2461846" y="1044811"/>
                  <a:ext cx="7210307" cy="5295330"/>
                  <a:chOff x="8325854" y="1957137"/>
                  <a:chExt cx="13892462" cy="10202779"/>
                </a:xfrm>
              </p:grpSpPr>
              <p:sp>
                <p:nvSpPr>
                  <p:cNvPr id="11" name="Left-Right Arrow 10">
                    <a:extLst>
                      <a:ext uri="{FF2B5EF4-FFF2-40B4-BE49-F238E27FC236}">
                        <a16:creationId xmlns:a16="http://schemas.microsoft.com/office/drawing/2014/main" id="{CAD42709-A3DB-724E-950B-7460D989CEB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0176623" y="6581738"/>
                    <a:ext cx="10202779" cy="953577"/>
                  </a:xfrm>
                  <a:prstGeom prst="leftRightArrow">
                    <a:avLst>
                      <a:gd name="adj1" fmla="val 50000"/>
                      <a:gd name="adj2" fmla="val 95833"/>
                    </a:avLst>
                  </a:prstGeom>
                  <a:solidFill>
                    <a:srgbClr val="223C6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228526"/>
                    <a:r>
                      <a:rPr lang="en-US" i="1">
                        <a:solidFill>
                          <a:srgbClr val="FFFFFF"/>
                        </a:solidFill>
                        <a:latin typeface="Calibri" panose="020F0502020204030204"/>
                      </a:rPr>
                      <a:t>Financial                Stability</a:t>
                    </a:r>
                  </a:p>
                </p:txBody>
              </p:sp>
              <p:sp>
                <p:nvSpPr>
                  <p:cNvPr id="12" name="Left-Right Arrow 11">
                    <a:extLst>
                      <a:ext uri="{FF2B5EF4-FFF2-40B4-BE49-F238E27FC236}">
                        <a16:creationId xmlns:a16="http://schemas.microsoft.com/office/drawing/2014/main" id="{F1A2CDE7-647A-0D43-8A8B-F7C0DA9F9FC1}"/>
                      </a:ext>
                    </a:extLst>
                  </p:cNvPr>
                  <p:cNvSpPr/>
                  <p:nvPr/>
                </p:nvSpPr>
                <p:spPr>
                  <a:xfrm>
                    <a:off x="8325854" y="6573717"/>
                    <a:ext cx="13892462" cy="953577"/>
                  </a:xfrm>
                  <a:prstGeom prst="leftRightArrow">
                    <a:avLst>
                      <a:gd name="adj1" fmla="val 50000"/>
                      <a:gd name="adj2" fmla="val 95833"/>
                    </a:avLst>
                  </a:prstGeom>
                  <a:solidFill>
                    <a:srgbClr val="223C6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228526"/>
                    <a:r>
                      <a:rPr lang="en-US" i="1">
                        <a:solidFill>
                          <a:srgbClr val="FFFFFF"/>
                        </a:solidFill>
                        <a:latin typeface="Calibri" panose="020F0502020204030204"/>
                      </a:rPr>
                      <a:t>Civic and social gathering  </a:t>
                    </a:r>
                  </a:p>
                </p:txBody>
              </p:sp>
            </p:grp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91D419D-5686-A049-9017-6D61AE738C75}"/>
                    </a:ext>
                  </a:extLst>
                </p:cNvPr>
                <p:cNvSpPr txBox="1"/>
                <p:nvPr/>
              </p:nvSpPr>
              <p:spPr>
                <a:xfrm>
                  <a:off x="5244039" y="6340142"/>
                  <a:ext cx="1645920" cy="4203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228526"/>
                  <a:r>
                    <a:rPr lang="en-US" b="1">
                      <a:solidFill>
                        <a:srgbClr val="000000"/>
                      </a:solidFill>
                      <a:latin typeface="Calibri" panose="020F0502020204030204"/>
                    </a:rPr>
                    <a:t>Worsens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3B0C52B-3EAB-B54D-A035-F3B880974341}"/>
                    </a:ext>
                  </a:extLst>
                </p:cNvPr>
                <p:cNvSpPr txBox="1"/>
                <p:nvPr/>
              </p:nvSpPr>
              <p:spPr>
                <a:xfrm>
                  <a:off x="4848539" y="373884"/>
                  <a:ext cx="2436921" cy="7356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228526"/>
                  <a:r>
                    <a:rPr lang="en-US" b="1">
                      <a:solidFill>
                        <a:srgbClr val="000000"/>
                      </a:solidFill>
                      <a:latin typeface="Calibri" panose="020F0502020204030204"/>
                    </a:rPr>
                    <a:t>Maintains or improves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C9F02E3-3A16-5743-B271-35488D2B69C3}"/>
                    </a:ext>
                  </a:extLst>
                </p:cNvPr>
                <p:cNvSpPr txBox="1"/>
                <p:nvPr/>
              </p:nvSpPr>
              <p:spPr>
                <a:xfrm>
                  <a:off x="9672153" y="3219424"/>
                  <a:ext cx="1209821" cy="1050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228526"/>
                  <a:r>
                    <a:rPr lang="en-US" b="1">
                      <a:solidFill>
                        <a:srgbClr val="000000"/>
                      </a:solidFill>
                      <a:latin typeface="Calibri" panose="020F0502020204030204"/>
                    </a:rPr>
                    <a:t>Partly or mostly returns</a:t>
                  </a: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C63226-C8BD-FA4E-945A-93D2FCF5CC64}"/>
                  </a:ext>
                </a:extLst>
              </p:cNvPr>
              <p:cNvSpPr txBox="1"/>
              <p:nvPr/>
            </p:nvSpPr>
            <p:spPr>
              <a:xfrm>
                <a:off x="1252025" y="3219424"/>
                <a:ext cx="1240220" cy="1050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228526"/>
                <a:r>
                  <a:rPr lang="en-US" b="1">
                    <a:solidFill>
                      <a:srgbClr val="000000"/>
                    </a:solidFill>
                    <a:latin typeface="Calibri" panose="020F0502020204030204"/>
                  </a:rPr>
                  <a:t>Mostly doesn’t return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826CE9-5A63-2041-910C-85F0E068C97F}"/>
                </a:ext>
              </a:extLst>
            </p:cNvPr>
            <p:cNvSpPr txBox="1"/>
            <p:nvPr/>
          </p:nvSpPr>
          <p:spPr>
            <a:xfrm>
              <a:off x="8656191" y="9481076"/>
              <a:ext cx="2284354" cy="74197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228526"/>
              <a:r>
                <a:rPr lang="en-US" sz="2400" b="1" i="1">
                  <a:solidFill>
                    <a:srgbClr val="C00000"/>
                  </a:solidFill>
                  <a:latin typeface="Calibri" panose="020F0502020204030204"/>
                </a:rPr>
                <a:t>Plagues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605679-A75F-B749-A524-7ACC31695E1D}"/>
                </a:ext>
              </a:extLst>
            </p:cNvPr>
            <p:cNvSpPr txBox="1"/>
            <p:nvPr/>
          </p:nvSpPr>
          <p:spPr>
            <a:xfrm>
              <a:off x="13823145" y="9481076"/>
              <a:ext cx="2284354" cy="74197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228526"/>
              <a:r>
                <a:rPr lang="en-US" sz="2400" b="1" i="1">
                  <a:solidFill>
                    <a:srgbClr val="0432FF"/>
                  </a:solidFill>
                  <a:latin typeface="Calibri" panose="020F0502020204030204"/>
                </a:rPr>
                <a:t>Tribes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BF8AA5B-E1AA-454C-8536-0F87DB68A380}"/>
                </a:ext>
              </a:extLst>
            </p:cNvPr>
            <p:cNvSpPr/>
            <p:nvPr/>
          </p:nvSpPr>
          <p:spPr>
            <a:xfrm>
              <a:off x="13025329" y="10171566"/>
              <a:ext cx="3879984" cy="1335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28526"/>
              <a:r>
                <a:rPr 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Small, collective risk taking to navigate an inconsistent world</a:t>
              </a:r>
              <a:endParaRPr lang="en-US" sz="160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0E8992-653D-004D-BE90-06BF9F80E83A}"/>
                </a:ext>
              </a:extLst>
            </p:cNvPr>
            <p:cNvSpPr/>
            <p:nvPr/>
          </p:nvSpPr>
          <p:spPr>
            <a:xfrm>
              <a:off x="7898113" y="10171566"/>
              <a:ext cx="3800508" cy="1335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28526"/>
              <a:r>
                <a:rPr 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Lingering struggle to survive in a highly fractured society</a:t>
              </a:r>
              <a:endParaRPr lang="en-US" sz="1600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pic>
        <p:nvPicPr>
          <p:cNvPr id="19" name="Picture 18" descr="A picture containing ball, holding, food, drawing&#10;&#10;Description automatically generated">
            <a:extLst>
              <a:ext uri="{FF2B5EF4-FFF2-40B4-BE49-F238E27FC236}">
                <a16:creationId xmlns:a16="http://schemas.microsoft.com/office/drawing/2014/main" id="{A08CDDF1-F749-48D5-8706-894386625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16" y="5943273"/>
            <a:ext cx="2322771" cy="60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79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302C4-5145-D04A-9978-7A66A6A6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32" y="802469"/>
            <a:ext cx="3936583" cy="2626531"/>
          </a:xfrm>
        </p:spPr>
        <p:txBody>
          <a:bodyPr/>
          <a:lstStyle/>
          <a:p>
            <a:r>
              <a:rPr lang="en-US"/>
              <a:t>Overview of scenarios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D4348A-17F3-584C-8391-CE965CD03B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228526"/>
            <a:fld id="{568B74E3-F987-8947-80E3-7B0415162CE2}" type="slidenum">
              <a:rPr lang="en-US">
                <a:solidFill>
                  <a:srgbClr val="223C6E"/>
                </a:solidFill>
              </a:rPr>
              <a:pPr defTabSz="228526"/>
              <a:t>12</a:t>
            </a:fld>
            <a:endParaRPr lang="en-US">
              <a:solidFill>
                <a:srgbClr val="223C6E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371FE6-9ED0-1141-9D99-E070FC1B21F0}"/>
              </a:ext>
            </a:extLst>
          </p:cNvPr>
          <p:cNvGrpSpPr/>
          <p:nvPr/>
        </p:nvGrpSpPr>
        <p:grpSpPr>
          <a:xfrm>
            <a:off x="2993211" y="996318"/>
            <a:ext cx="8460698" cy="5611177"/>
            <a:chOff x="5414940" y="4116936"/>
            <a:chExt cx="13597720" cy="901807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F0BDBDA-3DEF-1B46-8828-C49C4D5C440B}"/>
                </a:ext>
              </a:extLst>
            </p:cNvPr>
            <p:cNvGrpSpPr/>
            <p:nvPr/>
          </p:nvGrpSpPr>
          <p:grpSpPr>
            <a:xfrm>
              <a:off x="5414940" y="4116936"/>
              <a:ext cx="13597720" cy="9018076"/>
              <a:chOff x="1252025" y="373884"/>
              <a:chExt cx="9629949" cy="6386631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C8E1710-29C8-3C4D-AE30-D3E3BA3347C9}"/>
                  </a:ext>
                </a:extLst>
              </p:cNvPr>
              <p:cNvGrpSpPr/>
              <p:nvPr/>
            </p:nvGrpSpPr>
            <p:grpSpPr>
              <a:xfrm>
                <a:off x="2461846" y="373884"/>
                <a:ext cx="8420128" cy="6386631"/>
                <a:chOff x="2461846" y="373884"/>
                <a:chExt cx="8420128" cy="6386631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C51AE047-B5E3-E042-B296-9DA237A424B8}"/>
                    </a:ext>
                  </a:extLst>
                </p:cNvPr>
                <p:cNvGrpSpPr/>
                <p:nvPr/>
              </p:nvGrpSpPr>
              <p:grpSpPr>
                <a:xfrm>
                  <a:off x="2461846" y="1044811"/>
                  <a:ext cx="7210307" cy="5295330"/>
                  <a:chOff x="8325854" y="1957137"/>
                  <a:chExt cx="13892462" cy="10202779"/>
                </a:xfrm>
              </p:grpSpPr>
              <p:sp>
                <p:nvSpPr>
                  <p:cNvPr id="11" name="Left-Right Arrow 10">
                    <a:extLst>
                      <a:ext uri="{FF2B5EF4-FFF2-40B4-BE49-F238E27FC236}">
                        <a16:creationId xmlns:a16="http://schemas.microsoft.com/office/drawing/2014/main" id="{CAD42709-A3DB-724E-950B-7460D989CEB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0176623" y="6581738"/>
                    <a:ext cx="10202779" cy="953577"/>
                  </a:xfrm>
                  <a:prstGeom prst="leftRightArrow">
                    <a:avLst>
                      <a:gd name="adj1" fmla="val 50000"/>
                      <a:gd name="adj2" fmla="val 95833"/>
                    </a:avLst>
                  </a:prstGeom>
                  <a:solidFill>
                    <a:srgbClr val="223C6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228526"/>
                    <a:r>
                      <a:rPr lang="en-US" i="1">
                        <a:solidFill>
                          <a:srgbClr val="FFFFFF"/>
                        </a:solidFill>
                        <a:latin typeface="Calibri" panose="020F0502020204030204"/>
                      </a:rPr>
                      <a:t>Financial                     Stability		 </a:t>
                    </a:r>
                  </a:p>
                </p:txBody>
              </p:sp>
              <p:sp>
                <p:nvSpPr>
                  <p:cNvPr id="12" name="Left-Right Arrow 11">
                    <a:extLst>
                      <a:ext uri="{FF2B5EF4-FFF2-40B4-BE49-F238E27FC236}">
                        <a16:creationId xmlns:a16="http://schemas.microsoft.com/office/drawing/2014/main" id="{F1A2CDE7-647A-0D43-8A8B-F7C0DA9F9FC1}"/>
                      </a:ext>
                    </a:extLst>
                  </p:cNvPr>
                  <p:cNvSpPr/>
                  <p:nvPr/>
                </p:nvSpPr>
                <p:spPr>
                  <a:xfrm>
                    <a:off x="8325854" y="6573717"/>
                    <a:ext cx="13892462" cy="953577"/>
                  </a:xfrm>
                  <a:prstGeom prst="leftRightArrow">
                    <a:avLst>
                      <a:gd name="adj1" fmla="val 50000"/>
                      <a:gd name="adj2" fmla="val 95833"/>
                    </a:avLst>
                  </a:prstGeom>
                  <a:solidFill>
                    <a:srgbClr val="223C6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228526"/>
                    <a:r>
                      <a:rPr lang="en-US" i="1">
                        <a:solidFill>
                          <a:srgbClr val="FFFFFF"/>
                        </a:solidFill>
                        <a:latin typeface="Calibri" panose="020F0502020204030204"/>
                      </a:rPr>
                      <a:t>Civic and social gathering</a:t>
                    </a:r>
                  </a:p>
                </p:txBody>
              </p:sp>
            </p:grp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91D419D-5686-A049-9017-6D61AE738C75}"/>
                    </a:ext>
                  </a:extLst>
                </p:cNvPr>
                <p:cNvSpPr txBox="1"/>
                <p:nvPr/>
              </p:nvSpPr>
              <p:spPr>
                <a:xfrm>
                  <a:off x="5244039" y="6340142"/>
                  <a:ext cx="1645920" cy="4203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228526"/>
                  <a:r>
                    <a:rPr lang="en-US" b="1">
                      <a:solidFill>
                        <a:srgbClr val="000000"/>
                      </a:solidFill>
                      <a:latin typeface="Calibri" panose="020F0502020204030204"/>
                    </a:rPr>
                    <a:t>Worsens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3B0C52B-3EAB-B54D-A035-F3B880974341}"/>
                    </a:ext>
                  </a:extLst>
                </p:cNvPr>
                <p:cNvSpPr txBox="1"/>
                <p:nvPr/>
              </p:nvSpPr>
              <p:spPr>
                <a:xfrm>
                  <a:off x="4848539" y="373884"/>
                  <a:ext cx="2436921" cy="7356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228526"/>
                  <a:r>
                    <a:rPr lang="en-US" b="1">
                      <a:solidFill>
                        <a:srgbClr val="000000"/>
                      </a:solidFill>
                      <a:latin typeface="Calibri" panose="020F0502020204030204"/>
                    </a:rPr>
                    <a:t>Maintains or improves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C9F02E3-3A16-5743-B271-35488D2B69C3}"/>
                    </a:ext>
                  </a:extLst>
                </p:cNvPr>
                <p:cNvSpPr txBox="1"/>
                <p:nvPr/>
              </p:nvSpPr>
              <p:spPr>
                <a:xfrm>
                  <a:off x="9672153" y="3219424"/>
                  <a:ext cx="1209821" cy="1050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228526"/>
                  <a:r>
                    <a:rPr lang="en-US" b="1">
                      <a:solidFill>
                        <a:srgbClr val="000000"/>
                      </a:solidFill>
                      <a:latin typeface="Calibri" panose="020F0502020204030204"/>
                    </a:rPr>
                    <a:t>Partly or mostly returns</a:t>
                  </a: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C63226-C8BD-FA4E-945A-93D2FCF5CC64}"/>
                  </a:ext>
                </a:extLst>
              </p:cNvPr>
              <p:cNvSpPr txBox="1"/>
              <p:nvPr/>
            </p:nvSpPr>
            <p:spPr>
              <a:xfrm>
                <a:off x="1252025" y="3219424"/>
                <a:ext cx="1240220" cy="1050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228526"/>
                <a:r>
                  <a:rPr lang="en-US" b="1">
                    <a:solidFill>
                      <a:srgbClr val="000000"/>
                    </a:solidFill>
                    <a:latin typeface="Calibri" panose="020F0502020204030204"/>
                  </a:rPr>
                  <a:t>Mostly doesn’t return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826CE9-5A63-2041-910C-85F0E068C97F}"/>
                </a:ext>
              </a:extLst>
            </p:cNvPr>
            <p:cNvSpPr txBox="1"/>
            <p:nvPr/>
          </p:nvSpPr>
          <p:spPr>
            <a:xfrm>
              <a:off x="8656191" y="9481076"/>
              <a:ext cx="2284354" cy="74197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228526"/>
              <a:r>
                <a:rPr lang="en-US" sz="2400" b="1" i="1">
                  <a:solidFill>
                    <a:srgbClr val="C00000"/>
                  </a:solidFill>
                  <a:latin typeface="Calibri" panose="020F0502020204030204"/>
                </a:rPr>
                <a:t>Plagues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605679-A75F-B749-A524-7ACC31695E1D}"/>
                </a:ext>
              </a:extLst>
            </p:cNvPr>
            <p:cNvSpPr txBox="1"/>
            <p:nvPr/>
          </p:nvSpPr>
          <p:spPr>
            <a:xfrm>
              <a:off x="13823145" y="9481076"/>
              <a:ext cx="2284354" cy="74197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228526"/>
              <a:r>
                <a:rPr lang="en-US" sz="2400" b="1" i="1">
                  <a:solidFill>
                    <a:srgbClr val="0432FF"/>
                  </a:solidFill>
                  <a:latin typeface="Calibri" panose="020F0502020204030204"/>
                </a:rPr>
                <a:t>Tribes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7BDB4F-4A19-F64C-A83C-9E8F7B38A1C4}"/>
                </a:ext>
              </a:extLst>
            </p:cNvPr>
            <p:cNvSpPr txBox="1"/>
            <p:nvPr/>
          </p:nvSpPr>
          <p:spPr>
            <a:xfrm>
              <a:off x="13823145" y="5788387"/>
              <a:ext cx="2284354" cy="74197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228526"/>
              <a:r>
                <a:rPr lang="en-US" sz="2400" b="1" i="1">
                  <a:solidFill>
                    <a:srgbClr val="780F0A">
                      <a:lumMod val="75000"/>
                    </a:srgbClr>
                  </a:solidFill>
                  <a:latin typeface="Calibri" panose="020F0502020204030204"/>
                </a:rPr>
                <a:t>Manna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BF8AA5B-E1AA-454C-8536-0F87DB68A380}"/>
                </a:ext>
              </a:extLst>
            </p:cNvPr>
            <p:cNvSpPr/>
            <p:nvPr/>
          </p:nvSpPr>
          <p:spPr>
            <a:xfrm>
              <a:off x="13025329" y="10171566"/>
              <a:ext cx="3879984" cy="1335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28526"/>
              <a:r>
                <a:rPr 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Small, collective risk taking to navigate an inconsistent world</a:t>
              </a:r>
              <a:endParaRPr lang="en-US" sz="160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0BC19D-ACDF-704B-A4AA-E10DD0AFE4A2}"/>
                </a:ext>
              </a:extLst>
            </p:cNvPr>
            <p:cNvSpPr/>
            <p:nvPr/>
          </p:nvSpPr>
          <p:spPr>
            <a:xfrm>
              <a:off x="13035845" y="6512679"/>
              <a:ext cx="3858956" cy="17312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28526"/>
              <a:r>
                <a:rPr 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Public health breakthroughs provide a path to recovery, for now</a:t>
              </a:r>
              <a:endParaRPr lang="en-US" sz="160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0E8992-653D-004D-BE90-06BF9F80E83A}"/>
                </a:ext>
              </a:extLst>
            </p:cNvPr>
            <p:cNvSpPr/>
            <p:nvPr/>
          </p:nvSpPr>
          <p:spPr>
            <a:xfrm>
              <a:off x="7898113" y="10171566"/>
              <a:ext cx="3800508" cy="1335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28526"/>
              <a:r>
                <a:rPr 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Lingering struggle to survive in a highly fractured society</a:t>
              </a:r>
              <a:endParaRPr lang="en-US" sz="1600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pic>
        <p:nvPicPr>
          <p:cNvPr id="22" name="Picture 21" descr="A picture containing ball, holding, food, drawing&#10;&#10;Description automatically generated">
            <a:extLst>
              <a:ext uri="{FF2B5EF4-FFF2-40B4-BE49-F238E27FC236}">
                <a16:creationId xmlns:a16="http://schemas.microsoft.com/office/drawing/2014/main" id="{368EA23F-8B02-4530-A00A-D12C0873E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16" y="5943273"/>
            <a:ext cx="2322771" cy="60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04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302C4-5145-D04A-9978-7A66A6A6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32" y="802469"/>
            <a:ext cx="3936583" cy="2626531"/>
          </a:xfrm>
        </p:spPr>
        <p:txBody>
          <a:bodyPr/>
          <a:lstStyle/>
          <a:p>
            <a:r>
              <a:rPr lang="en-US"/>
              <a:t>Overview of scenarios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D4348A-17F3-584C-8391-CE965CD03B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228526"/>
            <a:fld id="{568B74E3-F987-8947-80E3-7B0415162CE2}" type="slidenum">
              <a:rPr lang="en-US">
                <a:solidFill>
                  <a:srgbClr val="223C6E"/>
                </a:solidFill>
              </a:rPr>
              <a:pPr defTabSz="228526"/>
              <a:t>13</a:t>
            </a:fld>
            <a:endParaRPr lang="en-US">
              <a:solidFill>
                <a:srgbClr val="223C6E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371FE6-9ED0-1141-9D99-E070FC1B21F0}"/>
              </a:ext>
            </a:extLst>
          </p:cNvPr>
          <p:cNvGrpSpPr/>
          <p:nvPr/>
        </p:nvGrpSpPr>
        <p:grpSpPr>
          <a:xfrm>
            <a:off x="2993211" y="996318"/>
            <a:ext cx="8460698" cy="5611177"/>
            <a:chOff x="5414940" y="4116936"/>
            <a:chExt cx="13597720" cy="901807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F0BDBDA-3DEF-1B46-8828-C49C4D5C440B}"/>
                </a:ext>
              </a:extLst>
            </p:cNvPr>
            <p:cNvGrpSpPr/>
            <p:nvPr/>
          </p:nvGrpSpPr>
          <p:grpSpPr>
            <a:xfrm>
              <a:off x="5414940" y="4116936"/>
              <a:ext cx="13597720" cy="9018076"/>
              <a:chOff x="1252025" y="373884"/>
              <a:chExt cx="9629949" cy="6386631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C8E1710-29C8-3C4D-AE30-D3E3BA3347C9}"/>
                  </a:ext>
                </a:extLst>
              </p:cNvPr>
              <p:cNvGrpSpPr/>
              <p:nvPr/>
            </p:nvGrpSpPr>
            <p:grpSpPr>
              <a:xfrm>
                <a:off x="2461846" y="373884"/>
                <a:ext cx="8420128" cy="6386631"/>
                <a:chOff x="2461846" y="373884"/>
                <a:chExt cx="8420128" cy="6386631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C51AE047-B5E3-E042-B296-9DA237A424B8}"/>
                    </a:ext>
                  </a:extLst>
                </p:cNvPr>
                <p:cNvGrpSpPr/>
                <p:nvPr/>
              </p:nvGrpSpPr>
              <p:grpSpPr>
                <a:xfrm>
                  <a:off x="2461846" y="1044811"/>
                  <a:ext cx="7210307" cy="5295330"/>
                  <a:chOff x="8325854" y="1957137"/>
                  <a:chExt cx="13892462" cy="10202779"/>
                </a:xfrm>
              </p:grpSpPr>
              <p:sp>
                <p:nvSpPr>
                  <p:cNvPr id="11" name="Left-Right Arrow 10">
                    <a:extLst>
                      <a:ext uri="{FF2B5EF4-FFF2-40B4-BE49-F238E27FC236}">
                        <a16:creationId xmlns:a16="http://schemas.microsoft.com/office/drawing/2014/main" id="{CAD42709-A3DB-724E-950B-7460D989CEB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0176623" y="6581738"/>
                    <a:ext cx="10202779" cy="953577"/>
                  </a:xfrm>
                  <a:prstGeom prst="leftRightArrow">
                    <a:avLst>
                      <a:gd name="adj1" fmla="val 50000"/>
                      <a:gd name="adj2" fmla="val 95833"/>
                    </a:avLst>
                  </a:prstGeom>
                  <a:solidFill>
                    <a:srgbClr val="223C6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228526"/>
                    <a:r>
                      <a:rPr lang="en-US" i="1">
                        <a:solidFill>
                          <a:srgbClr val="FFFFFF"/>
                        </a:solidFill>
                        <a:latin typeface="Calibri" panose="020F0502020204030204"/>
                      </a:rPr>
                      <a:t>Financial                     Stability		 </a:t>
                    </a:r>
                  </a:p>
                </p:txBody>
              </p:sp>
              <p:sp>
                <p:nvSpPr>
                  <p:cNvPr id="12" name="Left-Right Arrow 11">
                    <a:extLst>
                      <a:ext uri="{FF2B5EF4-FFF2-40B4-BE49-F238E27FC236}">
                        <a16:creationId xmlns:a16="http://schemas.microsoft.com/office/drawing/2014/main" id="{F1A2CDE7-647A-0D43-8A8B-F7C0DA9F9FC1}"/>
                      </a:ext>
                    </a:extLst>
                  </p:cNvPr>
                  <p:cNvSpPr/>
                  <p:nvPr/>
                </p:nvSpPr>
                <p:spPr>
                  <a:xfrm>
                    <a:off x="8325854" y="6573717"/>
                    <a:ext cx="13892462" cy="953577"/>
                  </a:xfrm>
                  <a:prstGeom prst="leftRightArrow">
                    <a:avLst>
                      <a:gd name="adj1" fmla="val 50000"/>
                      <a:gd name="adj2" fmla="val 95833"/>
                    </a:avLst>
                  </a:prstGeom>
                  <a:solidFill>
                    <a:srgbClr val="223C6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228526"/>
                    <a:r>
                      <a:rPr lang="en-US" i="1">
                        <a:solidFill>
                          <a:srgbClr val="FFFFFF"/>
                        </a:solidFill>
                        <a:latin typeface="Calibri" panose="020F0502020204030204"/>
                      </a:rPr>
                      <a:t>Civic and social gathering</a:t>
                    </a:r>
                  </a:p>
                </p:txBody>
              </p:sp>
            </p:grp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91D419D-5686-A049-9017-6D61AE738C75}"/>
                    </a:ext>
                  </a:extLst>
                </p:cNvPr>
                <p:cNvSpPr txBox="1"/>
                <p:nvPr/>
              </p:nvSpPr>
              <p:spPr>
                <a:xfrm>
                  <a:off x="5244039" y="6340142"/>
                  <a:ext cx="1645920" cy="4203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228526"/>
                  <a:r>
                    <a:rPr lang="en-US" b="1">
                      <a:solidFill>
                        <a:srgbClr val="000000"/>
                      </a:solidFill>
                      <a:latin typeface="Calibri" panose="020F0502020204030204"/>
                    </a:rPr>
                    <a:t>Worsens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3B0C52B-3EAB-B54D-A035-F3B880974341}"/>
                    </a:ext>
                  </a:extLst>
                </p:cNvPr>
                <p:cNvSpPr txBox="1"/>
                <p:nvPr/>
              </p:nvSpPr>
              <p:spPr>
                <a:xfrm>
                  <a:off x="4848539" y="373884"/>
                  <a:ext cx="2436921" cy="7356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228526"/>
                  <a:r>
                    <a:rPr lang="en-US" b="1">
                      <a:solidFill>
                        <a:srgbClr val="000000"/>
                      </a:solidFill>
                      <a:latin typeface="Calibri" panose="020F0502020204030204"/>
                    </a:rPr>
                    <a:t>Maintains or improves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C9F02E3-3A16-5743-B271-35488D2B69C3}"/>
                    </a:ext>
                  </a:extLst>
                </p:cNvPr>
                <p:cNvSpPr txBox="1"/>
                <p:nvPr/>
              </p:nvSpPr>
              <p:spPr>
                <a:xfrm>
                  <a:off x="9672153" y="3219424"/>
                  <a:ext cx="1209821" cy="1050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228526"/>
                  <a:r>
                    <a:rPr lang="en-US" b="1">
                      <a:solidFill>
                        <a:srgbClr val="000000"/>
                      </a:solidFill>
                      <a:latin typeface="Calibri" panose="020F0502020204030204"/>
                    </a:rPr>
                    <a:t>Partly or mostly returns</a:t>
                  </a: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C63226-C8BD-FA4E-945A-93D2FCF5CC64}"/>
                  </a:ext>
                </a:extLst>
              </p:cNvPr>
              <p:cNvSpPr txBox="1"/>
              <p:nvPr/>
            </p:nvSpPr>
            <p:spPr>
              <a:xfrm>
                <a:off x="1252025" y="3219424"/>
                <a:ext cx="1240220" cy="1050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228526"/>
                <a:r>
                  <a:rPr lang="en-US" b="1">
                    <a:solidFill>
                      <a:srgbClr val="000000"/>
                    </a:solidFill>
                    <a:latin typeface="Calibri" panose="020F0502020204030204"/>
                  </a:rPr>
                  <a:t>Mostly doesn’t return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826CE9-5A63-2041-910C-85F0E068C97F}"/>
                </a:ext>
              </a:extLst>
            </p:cNvPr>
            <p:cNvSpPr txBox="1"/>
            <p:nvPr/>
          </p:nvSpPr>
          <p:spPr>
            <a:xfrm>
              <a:off x="8656191" y="9481076"/>
              <a:ext cx="2284354" cy="74197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228526"/>
              <a:r>
                <a:rPr lang="en-US" sz="2400" b="1" i="1">
                  <a:solidFill>
                    <a:srgbClr val="C00000"/>
                  </a:solidFill>
                  <a:latin typeface="Calibri" panose="020F0502020204030204"/>
                </a:rPr>
                <a:t>Plagues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605679-A75F-B749-A524-7ACC31695E1D}"/>
                </a:ext>
              </a:extLst>
            </p:cNvPr>
            <p:cNvSpPr txBox="1"/>
            <p:nvPr/>
          </p:nvSpPr>
          <p:spPr>
            <a:xfrm>
              <a:off x="13823145" y="9481076"/>
              <a:ext cx="2284354" cy="74197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228526"/>
              <a:r>
                <a:rPr lang="en-US" sz="2400" b="1" i="1">
                  <a:solidFill>
                    <a:srgbClr val="0432FF"/>
                  </a:solidFill>
                  <a:latin typeface="Calibri" panose="020F0502020204030204"/>
                </a:rPr>
                <a:t>Tribes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7BDB4F-4A19-F64C-A83C-9E8F7B38A1C4}"/>
                </a:ext>
              </a:extLst>
            </p:cNvPr>
            <p:cNvSpPr txBox="1"/>
            <p:nvPr/>
          </p:nvSpPr>
          <p:spPr>
            <a:xfrm>
              <a:off x="13823145" y="5788387"/>
              <a:ext cx="2284354" cy="74197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228526"/>
              <a:r>
                <a:rPr lang="en-US" sz="2400" b="1" i="1">
                  <a:solidFill>
                    <a:srgbClr val="780F0A">
                      <a:lumMod val="75000"/>
                    </a:srgbClr>
                  </a:solidFill>
                  <a:latin typeface="Calibri" panose="020F0502020204030204"/>
                </a:rPr>
                <a:t>Manna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BF8AA5B-E1AA-454C-8536-0F87DB68A380}"/>
                </a:ext>
              </a:extLst>
            </p:cNvPr>
            <p:cNvSpPr/>
            <p:nvPr/>
          </p:nvSpPr>
          <p:spPr>
            <a:xfrm>
              <a:off x="13025329" y="10171566"/>
              <a:ext cx="3879984" cy="1335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28526"/>
              <a:r>
                <a:rPr 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Small, collective risk taking to navigate an inconsistent world</a:t>
              </a:r>
              <a:endParaRPr lang="en-US" sz="160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0BC19D-ACDF-704B-A4AA-E10DD0AFE4A2}"/>
                </a:ext>
              </a:extLst>
            </p:cNvPr>
            <p:cNvSpPr/>
            <p:nvPr/>
          </p:nvSpPr>
          <p:spPr>
            <a:xfrm>
              <a:off x="13035845" y="6512679"/>
              <a:ext cx="3858956" cy="17312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28526"/>
              <a:r>
                <a:rPr 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Public health breakthroughs provide a path to recovery, for now</a:t>
              </a:r>
              <a:endParaRPr lang="en-US" sz="160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0E8992-653D-004D-BE90-06BF9F80E83A}"/>
                </a:ext>
              </a:extLst>
            </p:cNvPr>
            <p:cNvSpPr/>
            <p:nvPr/>
          </p:nvSpPr>
          <p:spPr>
            <a:xfrm>
              <a:off x="7898113" y="10171566"/>
              <a:ext cx="3800508" cy="1335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28526"/>
              <a:r>
                <a:rPr 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Lingering struggle to survive in a highly fractured society</a:t>
              </a:r>
              <a:endParaRPr lang="en-US" sz="160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A6E192B-3659-46F4-A61D-6055207FB142}"/>
                </a:ext>
              </a:extLst>
            </p:cNvPr>
            <p:cNvSpPr/>
            <p:nvPr/>
          </p:nvSpPr>
          <p:spPr>
            <a:xfrm>
              <a:off x="7649211" y="6471203"/>
              <a:ext cx="3985182" cy="1335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28526"/>
              <a:r>
                <a:rPr lang="en-US" sz="16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Economic transformation for some, fewer choices for others</a:t>
              </a:r>
            </a:p>
          </p:txBody>
        </p:sp>
      </p:grpSp>
      <p:pic>
        <p:nvPicPr>
          <p:cNvPr id="22" name="Picture 21" descr="A picture containing ball, holding, food, drawing&#10;&#10;Description automatically generated">
            <a:extLst>
              <a:ext uri="{FF2B5EF4-FFF2-40B4-BE49-F238E27FC236}">
                <a16:creationId xmlns:a16="http://schemas.microsoft.com/office/drawing/2014/main" id="{368EA23F-8B02-4530-A00A-D12C0873E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16" y="5943273"/>
            <a:ext cx="2322771" cy="60613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C32DACD-8E05-4886-9D66-09B585DE76F8}"/>
              </a:ext>
            </a:extLst>
          </p:cNvPr>
          <p:cNvSpPr txBox="1"/>
          <p:nvPr/>
        </p:nvSpPr>
        <p:spPr>
          <a:xfrm>
            <a:off x="5009964" y="2009485"/>
            <a:ext cx="142135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228526"/>
            <a:r>
              <a:rPr lang="en-US" sz="2400" b="1" i="1">
                <a:solidFill>
                  <a:srgbClr val="DA51ED"/>
                </a:solidFill>
                <a:latin typeface="Calibri" panose="020F0502020204030204"/>
              </a:rPr>
              <a:t>Exile</a:t>
            </a:r>
          </a:p>
        </p:txBody>
      </p:sp>
    </p:spTree>
    <p:extLst>
      <p:ext uri="{BB962C8B-B14F-4D97-AF65-F5344CB8AC3E}">
        <p14:creationId xmlns:p14="http://schemas.microsoft.com/office/powerpoint/2010/main" val="155888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F87A-04B5-9C48-9A81-DDE99467C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089" y="795959"/>
            <a:ext cx="7542817" cy="1720412"/>
          </a:xfrm>
        </p:spPr>
        <p:txBody>
          <a:bodyPr>
            <a:normAutofit/>
          </a:bodyPr>
          <a:lstStyle/>
          <a:p>
            <a:r>
              <a:rPr lang="en-US"/>
              <a:t>Scenario Implications for Summer Camps: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8AF0AC31-00C8-294C-8A78-07FC24A9BD4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228526"/>
            <a:fld id="{568B74E3-F987-8947-80E3-7B0415162CE2}" type="slidenum">
              <a:rPr lang="en-US">
                <a:solidFill>
                  <a:srgbClr val="223C6E"/>
                </a:solidFill>
              </a:rPr>
              <a:pPr defTabSz="228526"/>
              <a:t>14</a:t>
            </a:fld>
            <a:endParaRPr lang="en-US">
              <a:solidFill>
                <a:srgbClr val="223C6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8ABEB0-A15F-F440-88DD-74C4E94520DE}"/>
              </a:ext>
            </a:extLst>
          </p:cNvPr>
          <p:cNvSpPr/>
          <p:nvPr/>
        </p:nvSpPr>
        <p:spPr>
          <a:xfrm>
            <a:off x="3494588" y="1880625"/>
            <a:ext cx="7522012" cy="483209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42846" indent="-142846" defTabSz="228526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23C6E"/>
                </a:solidFill>
                <a:latin typeface="Calibri" panose="020F0502020204030204"/>
              </a:rPr>
              <a:t>Fundraising </a:t>
            </a:r>
            <a:endParaRPr lang="en-US" sz="3600" dirty="0">
              <a:solidFill>
                <a:srgbClr val="223C6E"/>
              </a:solidFill>
              <a:latin typeface="Calibri" panose="020F0502020204030204"/>
              <a:cs typeface="Calibri"/>
            </a:endParaRPr>
          </a:p>
          <a:p>
            <a:pPr marL="142846" indent="-142846" defTabSz="228526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23C6E"/>
                </a:solidFill>
                <a:latin typeface="Calibri" panose="020F0502020204030204"/>
              </a:rPr>
              <a:t>Future Registration </a:t>
            </a:r>
            <a:endParaRPr lang="en-US" sz="3600" dirty="0">
              <a:solidFill>
                <a:srgbClr val="223C6E"/>
              </a:solidFill>
              <a:latin typeface="Calibri" panose="020F0502020204030204"/>
              <a:cs typeface="Calibri"/>
            </a:endParaRPr>
          </a:p>
          <a:p>
            <a:pPr marL="142846" indent="-142846" defTabSz="228526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23C6E"/>
                </a:solidFill>
                <a:latin typeface="Calibri" panose="020F0502020204030204"/>
              </a:rPr>
              <a:t>Facility Maintenance</a:t>
            </a:r>
            <a:endParaRPr lang="en-US" sz="3600" dirty="0">
              <a:solidFill>
                <a:srgbClr val="223C6E"/>
              </a:solidFill>
              <a:latin typeface="Calibri" panose="020F0502020204030204"/>
              <a:cs typeface="Calibri"/>
            </a:endParaRPr>
          </a:p>
          <a:p>
            <a:pPr marL="142846" indent="-142846" defTabSz="228526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23C6E"/>
                </a:solidFill>
                <a:latin typeface="Calibri" panose="020F0502020204030204"/>
              </a:rPr>
              <a:t>Maintaining connection with campers and families</a:t>
            </a:r>
            <a:endParaRPr lang="en-US" sz="3600" dirty="0">
              <a:solidFill>
                <a:srgbClr val="223C6E"/>
              </a:solidFill>
              <a:latin typeface="Calibri" panose="020F0502020204030204"/>
              <a:cs typeface="Calibri"/>
            </a:endParaRPr>
          </a:p>
          <a:p>
            <a:pPr marL="142846" indent="-142846" defTabSz="228526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23C6E"/>
                </a:solidFill>
                <a:latin typeface="Calibri" panose="020F0502020204030204"/>
              </a:rPr>
              <a:t>Alternative ways of engaging</a:t>
            </a:r>
            <a:endParaRPr lang="en-US" sz="3600" dirty="0">
              <a:solidFill>
                <a:srgbClr val="223C6E"/>
              </a:solidFill>
              <a:latin typeface="Calibri" panose="020F0502020204030204"/>
              <a:cs typeface="Calibri"/>
            </a:endParaRPr>
          </a:p>
          <a:p>
            <a:pPr marL="142846" indent="-142846" defTabSz="228526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23C6E"/>
                </a:solidFill>
                <a:latin typeface="Calibri" panose="020F0502020204030204"/>
              </a:rPr>
              <a:t>Organizational collaboration</a:t>
            </a:r>
            <a:endParaRPr lang="en-US" sz="3600" dirty="0">
              <a:solidFill>
                <a:srgbClr val="223C6E"/>
              </a:solidFill>
              <a:latin typeface="Calibri" panose="020F0502020204030204"/>
              <a:cs typeface="Calibri"/>
            </a:endParaRPr>
          </a:p>
          <a:p>
            <a:pPr marL="142846" indent="-142846" defTabSz="228526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23C6E"/>
                </a:solidFill>
                <a:latin typeface="Calibri" panose="020F0502020204030204"/>
                <a:cs typeface="Calibri"/>
              </a:rPr>
              <a:t>Revenue model</a:t>
            </a:r>
          </a:p>
          <a:p>
            <a:pPr defTabSz="228526"/>
            <a:endParaRPr lang="en-US" sz="20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5" name="Picture 4" descr="A picture containing ball, holding, food, drawing&#10;&#10;Description automatically generated">
            <a:extLst>
              <a:ext uri="{FF2B5EF4-FFF2-40B4-BE49-F238E27FC236}">
                <a16:creationId xmlns:a16="http://schemas.microsoft.com/office/drawing/2014/main" id="{0F563EAE-4CAF-418E-B5A5-97D4CF561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16" y="5943273"/>
            <a:ext cx="2322771" cy="60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82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F87A-04B5-9C48-9A81-DDE99467C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089" y="795959"/>
            <a:ext cx="7542817" cy="1720412"/>
          </a:xfrm>
        </p:spPr>
        <p:txBody>
          <a:bodyPr>
            <a:normAutofit/>
          </a:bodyPr>
          <a:lstStyle/>
          <a:p>
            <a:r>
              <a:rPr lang="en-US"/>
              <a:t>Next Steps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8AF0AC31-00C8-294C-8A78-07FC24A9BD4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228526"/>
            <a:fld id="{568B74E3-F987-8947-80E3-7B0415162CE2}" type="slidenum">
              <a:rPr lang="en-US">
                <a:solidFill>
                  <a:srgbClr val="223C6E"/>
                </a:solidFill>
              </a:rPr>
              <a:pPr defTabSz="228526"/>
              <a:t>15</a:t>
            </a:fld>
            <a:endParaRPr lang="en-US">
              <a:solidFill>
                <a:srgbClr val="223C6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8ABEB0-A15F-F440-88DD-74C4E94520DE}"/>
              </a:ext>
            </a:extLst>
          </p:cNvPr>
          <p:cNvSpPr/>
          <p:nvPr/>
        </p:nvSpPr>
        <p:spPr>
          <a:xfrm>
            <a:off x="3494588" y="1880625"/>
            <a:ext cx="7522012" cy="34163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831" indent="-342831" defTabSz="228526">
              <a:buClr>
                <a:srgbClr val="02A4FF"/>
              </a:buClr>
              <a:buSzPct val="150000"/>
              <a:buFont typeface="Calibri" panose="020F0502020204030204" pitchFamily="34" charset="0"/>
              <a:buChar char="•"/>
            </a:pPr>
            <a:r>
              <a:rPr lang="en-US" sz="3600" dirty="0">
                <a:solidFill>
                  <a:srgbClr val="223C6E"/>
                </a:solidFill>
                <a:latin typeface="Calibri" panose="020F0502020204030204"/>
                <a:cs typeface="Calibri" panose="020F0502020204030204"/>
              </a:rPr>
              <a:t>Develop toolkit</a:t>
            </a:r>
          </a:p>
          <a:p>
            <a:pPr marL="342831" indent="-342831" defTabSz="228526">
              <a:buClr>
                <a:srgbClr val="02A4FF"/>
              </a:buClr>
              <a:buSzPct val="150000"/>
              <a:buFont typeface="Calibri" panose="020F0502020204030204" pitchFamily="34" charset="0"/>
              <a:buChar char="•"/>
            </a:pPr>
            <a:endParaRPr lang="en-US" sz="3600" dirty="0">
              <a:solidFill>
                <a:srgbClr val="223C6E"/>
              </a:solidFill>
              <a:latin typeface="Calibri" panose="020F0502020204030204"/>
              <a:cs typeface="Calibri" panose="020F0502020204030204"/>
            </a:endParaRPr>
          </a:p>
          <a:p>
            <a:pPr marL="342831" indent="-342831" defTabSz="228526">
              <a:buClr>
                <a:srgbClr val="02A4FF"/>
              </a:buClr>
              <a:buSzPct val="150000"/>
              <a:buFont typeface="Calibri" panose="020F0502020204030204" pitchFamily="34" charset="0"/>
              <a:buChar char="•"/>
            </a:pPr>
            <a:endParaRPr lang="en-US" sz="3600" dirty="0">
              <a:solidFill>
                <a:srgbClr val="223C6E"/>
              </a:solidFill>
              <a:latin typeface="Calibri" panose="020F0502020204030204"/>
              <a:cs typeface="Calibri" panose="020F0502020204030204"/>
            </a:endParaRPr>
          </a:p>
          <a:p>
            <a:pPr marL="342831" indent="-342831" defTabSz="228526">
              <a:buClr>
                <a:srgbClr val="02A4FF"/>
              </a:buClr>
              <a:buSzPct val="150000"/>
              <a:buFont typeface="Calibri" panose="020F0502020204030204" pitchFamily="34" charset="0"/>
              <a:buChar char="•"/>
            </a:pPr>
            <a:r>
              <a:rPr lang="en-US" sz="3600" dirty="0">
                <a:solidFill>
                  <a:srgbClr val="223C6E"/>
                </a:solidFill>
                <a:latin typeface="Calibri" panose="020F0502020204030204"/>
                <a:cs typeface="Calibri" panose="020F0502020204030204"/>
              </a:rPr>
              <a:t>Potential use with:</a:t>
            </a:r>
          </a:p>
          <a:p>
            <a:pPr marL="571357" lvl="1" indent="-342831" defTabSz="228526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23C6E"/>
                </a:solidFill>
                <a:latin typeface="Calibri" panose="020F0502020204030204"/>
                <a:cs typeface="Calibri" panose="020F0502020204030204"/>
              </a:rPr>
              <a:t>Local Federations</a:t>
            </a:r>
          </a:p>
          <a:p>
            <a:pPr marL="571357" lvl="1" indent="-342831" defTabSz="228526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23C6E"/>
                </a:solidFill>
                <a:latin typeface="Calibri" panose="020F0502020204030204"/>
                <a:cs typeface="Calibri" panose="020F0502020204030204"/>
              </a:rPr>
              <a:t>Partner national networks</a:t>
            </a:r>
          </a:p>
        </p:txBody>
      </p:sp>
      <p:pic>
        <p:nvPicPr>
          <p:cNvPr id="5" name="Picture 4" descr="A picture containing ball, holding, food, drawing&#10;&#10;Description automatically generated">
            <a:extLst>
              <a:ext uri="{FF2B5EF4-FFF2-40B4-BE49-F238E27FC236}">
                <a16:creationId xmlns:a16="http://schemas.microsoft.com/office/drawing/2014/main" id="{0F563EAE-4CAF-418E-B5A5-97D4CF561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16" y="5943273"/>
            <a:ext cx="2322771" cy="60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65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F87A-04B5-9C48-9A81-DDE99467C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089" y="795959"/>
            <a:ext cx="7542817" cy="1720412"/>
          </a:xfrm>
        </p:spPr>
        <p:txBody>
          <a:bodyPr>
            <a:normAutofit/>
          </a:bodyPr>
          <a:lstStyle/>
          <a:p>
            <a:r>
              <a:rPr lang="en-US" dirty="0"/>
              <a:t>Questions for Mark?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8AF0AC31-00C8-294C-8A78-07FC24A9BD4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228526"/>
            <a:fld id="{568B74E3-F987-8947-80E3-7B0415162CE2}" type="slidenum">
              <a:rPr lang="en-US">
                <a:solidFill>
                  <a:srgbClr val="223C6E"/>
                </a:solidFill>
              </a:rPr>
              <a:pPr defTabSz="228526"/>
              <a:t>16</a:t>
            </a:fld>
            <a:endParaRPr lang="en-US">
              <a:solidFill>
                <a:srgbClr val="223C6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8ABEB0-A15F-F440-88DD-74C4E94520DE}"/>
              </a:ext>
            </a:extLst>
          </p:cNvPr>
          <p:cNvSpPr/>
          <p:nvPr/>
        </p:nvSpPr>
        <p:spPr>
          <a:xfrm>
            <a:off x="2133600" y="1880625"/>
            <a:ext cx="8883000" cy="304698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228526"/>
            <a:r>
              <a:rPr lang="en-US" sz="3200" dirty="0">
                <a:solidFill>
                  <a:srgbClr val="223C6E"/>
                </a:solidFill>
                <a:latin typeface="Calibri" panose="020F0502020204030204"/>
                <a:cs typeface="Calibri" panose="020F0502020204030204"/>
              </a:rPr>
              <a:t>Use the “raise hand” feature to let us know if you have a question or comment.</a:t>
            </a:r>
          </a:p>
          <a:p>
            <a:pPr defTabSz="228526"/>
            <a:endParaRPr lang="en-US" sz="3200" dirty="0">
              <a:solidFill>
                <a:srgbClr val="223C6E"/>
              </a:solidFill>
              <a:latin typeface="Calibri" panose="020F0502020204030204"/>
              <a:cs typeface="Calibri" panose="020F0502020204030204"/>
            </a:endParaRPr>
          </a:p>
          <a:p>
            <a:pPr defTabSz="228526"/>
            <a:r>
              <a:rPr lang="en-US" sz="3200" dirty="0">
                <a:solidFill>
                  <a:srgbClr val="223C6E"/>
                </a:solidFill>
                <a:latin typeface="Calibri" panose="020F0502020204030204"/>
                <a:cs typeface="Calibri" panose="020F0502020204030204"/>
              </a:rPr>
              <a:t>Or post in the Chat.</a:t>
            </a:r>
          </a:p>
          <a:p>
            <a:pPr defTabSz="228526"/>
            <a:endParaRPr lang="en-US" sz="3200" dirty="0">
              <a:solidFill>
                <a:srgbClr val="223C6E"/>
              </a:solidFill>
              <a:latin typeface="Calibri" panose="020F0502020204030204"/>
              <a:cs typeface="Calibri" panose="020F0502020204030204"/>
            </a:endParaRPr>
          </a:p>
          <a:p>
            <a:pPr defTabSz="228526"/>
            <a:endParaRPr lang="en-US" sz="3200" dirty="0">
              <a:solidFill>
                <a:srgbClr val="223C6E"/>
              </a:solidFill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5" name="Picture 4" descr="A picture containing ball, holding, food, drawing&#10;&#10;Description automatically generated">
            <a:extLst>
              <a:ext uri="{FF2B5EF4-FFF2-40B4-BE49-F238E27FC236}">
                <a16:creationId xmlns:a16="http://schemas.microsoft.com/office/drawing/2014/main" id="{0F563EAE-4CAF-418E-B5A5-97D4CF561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16" y="5943273"/>
            <a:ext cx="2322771" cy="60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53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1B2441C-7AFE-43A7-87FE-3356A8078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0D828B-5AF5-4FE7-A0EF-C8152C172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01" y="2452526"/>
            <a:ext cx="4248318" cy="3018830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3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Discuss</a:t>
            </a:r>
            <a:r>
              <a:rPr lang="en-US" sz="33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3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br>
              <a:rPr lang="en-US" sz="33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3600" i="1" dirty="0">
                <a:solidFill>
                  <a:srgbClr val="223C6E"/>
                </a:solidFill>
                <a:cs typeface="Calibri" panose="020F0502020204030204"/>
              </a:rPr>
              <a:t>How might this tool be useful in your planning?</a:t>
            </a:r>
            <a:br>
              <a:rPr lang="en-US" sz="3600" i="1" dirty="0">
                <a:solidFill>
                  <a:srgbClr val="223C6E"/>
                </a:solidFill>
                <a:cs typeface="Calibri" panose="020F0502020204030204"/>
              </a:rPr>
            </a:br>
            <a:br>
              <a:rPr lang="en-US" sz="3600" i="1" dirty="0">
                <a:solidFill>
                  <a:srgbClr val="223C6E"/>
                </a:solidFill>
                <a:cs typeface="Calibri" panose="020F0502020204030204"/>
              </a:rPr>
            </a:br>
            <a:r>
              <a:rPr lang="en-US" sz="3600" i="1" dirty="0">
                <a:solidFill>
                  <a:srgbClr val="223C6E"/>
                </a:solidFill>
                <a:cs typeface="Calibri" panose="020F0502020204030204"/>
              </a:rPr>
              <a:t>10 minutes!</a:t>
            </a:r>
            <a:br>
              <a:rPr lang="en-US" sz="3600" i="1" dirty="0">
                <a:solidFill>
                  <a:srgbClr val="223C6E"/>
                </a:solidFill>
                <a:cs typeface="Calibri" panose="020F0502020204030204"/>
              </a:rPr>
            </a:br>
            <a:endParaRPr lang="en-US" sz="33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F31B1A-1BB2-47DE-B18A-424413A9D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172051" y="1189367"/>
            <a:ext cx="1827638" cy="182763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9FDBB0E-6648-40FA-8EA9-F5E39D798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599177" y="1361513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1ECBAC9-8FF8-4D44-BD49-6B81C381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951582" y="-621194"/>
            <a:ext cx="2495927" cy="1767670"/>
          </a:xfrm>
          <a:custGeom>
            <a:avLst/>
            <a:gdLst>
              <a:gd name="connsiteX0" fmla="*/ 0 w 2495927"/>
              <a:gd name="connsiteY0" fmla="*/ 1767670 h 1767670"/>
              <a:gd name="connsiteX1" fmla="*/ 1767670 w 2495927"/>
              <a:gd name="connsiteY1" fmla="*/ 0 h 1767670"/>
              <a:gd name="connsiteX2" fmla="*/ 2495927 w 2495927"/>
              <a:gd name="connsiteY2" fmla="*/ 728256 h 1767670"/>
              <a:gd name="connsiteX3" fmla="*/ 2495927 w 2495927"/>
              <a:gd name="connsiteY3" fmla="*/ 1767670 h 176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5927" h="1767670">
                <a:moveTo>
                  <a:pt x="0" y="1767670"/>
                </a:moveTo>
                <a:lnTo>
                  <a:pt x="1767670" y="0"/>
                </a:lnTo>
                <a:lnTo>
                  <a:pt x="2495927" y="728256"/>
                </a:lnTo>
                <a:lnTo>
                  <a:pt x="2495927" y="176767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30F234A-713C-4B90-B43E-8F10C8B67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36578" y="419910"/>
            <a:ext cx="1130961" cy="113096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D9E8922-1B3D-4020-A05C-C539C0C5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135024" y="4167722"/>
            <a:ext cx="1079965" cy="107996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8064EBB-920B-4259-AC3A-6F286FAF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011922" y="4095164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2329D9A-3D48-4B69-939D-2A480F14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5097" y="3345077"/>
            <a:ext cx="1316404" cy="1316404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D5CC4CB-7B78-480A-A0AE-A8A35C08E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17113" y="4226109"/>
            <a:ext cx="586534" cy="586534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C580C66-5435-4F00-873E-679D3D504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241090" y="5965012"/>
            <a:ext cx="696678" cy="69667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B4AFD177-1A38-4FAE-87D4-840AE22C8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5870" y="5837885"/>
            <a:ext cx="2055357" cy="102767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31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1B2441C-7AFE-43A7-87FE-3356A8078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0D828B-5AF5-4FE7-A0EF-C8152C172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01" y="2452526"/>
            <a:ext cx="4248318" cy="3018830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3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Collect</a:t>
            </a:r>
            <a:r>
              <a:rPr lang="en-US" sz="33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3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br>
              <a:rPr lang="en-US" sz="33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3600" i="1" dirty="0">
                <a:solidFill>
                  <a:srgbClr val="223C6E"/>
                </a:solidFill>
                <a:cs typeface="Calibri" panose="020F0502020204030204"/>
              </a:rPr>
              <a:t>How might this tool be useful in your planning? </a:t>
            </a:r>
            <a:br>
              <a:rPr lang="en-US" sz="3600" i="1" dirty="0">
                <a:solidFill>
                  <a:srgbClr val="223C6E"/>
                </a:solidFill>
                <a:cs typeface="Calibri" panose="020F0502020204030204"/>
              </a:rPr>
            </a:br>
            <a:br>
              <a:rPr lang="en-US" sz="3600" i="1" dirty="0">
                <a:solidFill>
                  <a:srgbClr val="223C6E"/>
                </a:solidFill>
                <a:cs typeface="Calibri" panose="020F0502020204030204"/>
              </a:rPr>
            </a:br>
            <a:r>
              <a:rPr lang="en-US" sz="3600" dirty="0">
                <a:solidFill>
                  <a:srgbClr val="223C6E"/>
                </a:solidFill>
                <a:cs typeface="Calibri" panose="020F0502020204030204"/>
              </a:rPr>
              <a:t>Please type in your response</a:t>
            </a:r>
            <a:br>
              <a:rPr lang="en-US" sz="3600" i="1" dirty="0">
                <a:solidFill>
                  <a:srgbClr val="223C6E"/>
                </a:solidFill>
                <a:cs typeface="Calibri" panose="020F0502020204030204"/>
              </a:rPr>
            </a:br>
            <a:br>
              <a:rPr lang="en-US" sz="3600" i="1" dirty="0">
                <a:solidFill>
                  <a:srgbClr val="223C6E"/>
                </a:solidFill>
                <a:cs typeface="Calibri" panose="020F0502020204030204"/>
              </a:rPr>
            </a:br>
            <a:br>
              <a:rPr lang="en-US" sz="3600" i="1" dirty="0">
                <a:solidFill>
                  <a:srgbClr val="223C6E"/>
                </a:solidFill>
                <a:cs typeface="Calibri" panose="020F0502020204030204"/>
              </a:rPr>
            </a:br>
            <a:endParaRPr lang="en-US" sz="33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F31B1A-1BB2-47DE-B18A-424413A9D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172051" y="1189367"/>
            <a:ext cx="1827638" cy="182763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9FDBB0E-6648-40FA-8EA9-F5E39D798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599177" y="1361513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1ECBAC9-8FF8-4D44-BD49-6B81C381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951582" y="-621194"/>
            <a:ext cx="2495927" cy="1767670"/>
          </a:xfrm>
          <a:custGeom>
            <a:avLst/>
            <a:gdLst>
              <a:gd name="connsiteX0" fmla="*/ 0 w 2495927"/>
              <a:gd name="connsiteY0" fmla="*/ 1767670 h 1767670"/>
              <a:gd name="connsiteX1" fmla="*/ 1767670 w 2495927"/>
              <a:gd name="connsiteY1" fmla="*/ 0 h 1767670"/>
              <a:gd name="connsiteX2" fmla="*/ 2495927 w 2495927"/>
              <a:gd name="connsiteY2" fmla="*/ 728256 h 1767670"/>
              <a:gd name="connsiteX3" fmla="*/ 2495927 w 2495927"/>
              <a:gd name="connsiteY3" fmla="*/ 1767670 h 176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5927" h="1767670">
                <a:moveTo>
                  <a:pt x="0" y="1767670"/>
                </a:moveTo>
                <a:lnTo>
                  <a:pt x="1767670" y="0"/>
                </a:lnTo>
                <a:lnTo>
                  <a:pt x="2495927" y="728256"/>
                </a:lnTo>
                <a:lnTo>
                  <a:pt x="2495927" y="176767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30F234A-713C-4B90-B43E-8F10C8B67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36578" y="419910"/>
            <a:ext cx="1130961" cy="113096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D9E8922-1B3D-4020-A05C-C539C0C5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135024" y="4167722"/>
            <a:ext cx="1079965" cy="107996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8064EBB-920B-4259-AC3A-6F286FAF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011922" y="4095164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2329D9A-3D48-4B69-939D-2A480F14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5097" y="3345077"/>
            <a:ext cx="1316404" cy="1316404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D5CC4CB-7B78-480A-A0AE-A8A35C08E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17113" y="4226109"/>
            <a:ext cx="586534" cy="586534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C580C66-5435-4F00-873E-679D3D504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241090" y="5965012"/>
            <a:ext cx="696678" cy="69667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B4AFD177-1A38-4FAE-87D4-840AE22C8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5870" y="5837885"/>
            <a:ext cx="2055357" cy="102767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2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1B2441C-7AFE-43A7-87FE-3356A8078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0D828B-5AF5-4FE7-A0EF-C8152C172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01" y="2452526"/>
            <a:ext cx="4248318" cy="195294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Poll</a:t>
            </a:r>
            <a:r>
              <a:rPr lang="en-US" sz="33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3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33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What do you think is the most likely scenario for summer 2021?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F31B1A-1BB2-47DE-B18A-424413A9D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172051" y="1189367"/>
            <a:ext cx="1827638" cy="182763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9FDBB0E-6648-40FA-8EA9-F5E39D798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599177" y="1361513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1ECBAC9-8FF8-4D44-BD49-6B81C381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951582" y="-621194"/>
            <a:ext cx="2495927" cy="1767670"/>
          </a:xfrm>
          <a:custGeom>
            <a:avLst/>
            <a:gdLst>
              <a:gd name="connsiteX0" fmla="*/ 0 w 2495927"/>
              <a:gd name="connsiteY0" fmla="*/ 1767670 h 1767670"/>
              <a:gd name="connsiteX1" fmla="*/ 1767670 w 2495927"/>
              <a:gd name="connsiteY1" fmla="*/ 0 h 1767670"/>
              <a:gd name="connsiteX2" fmla="*/ 2495927 w 2495927"/>
              <a:gd name="connsiteY2" fmla="*/ 728256 h 1767670"/>
              <a:gd name="connsiteX3" fmla="*/ 2495927 w 2495927"/>
              <a:gd name="connsiteY3" fmla="*/ 1767670 h 176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5927" h="1767670">
                <a:moveTo>
                  <a:pt x="0" y="1767670"/>
                </a:moveTo>
                <a:lnTo>
                  <a:pt x="1767670" y="0"/>
                </a:lnTo>
                <a:lnTo>
                  <a:pt x="2495927" y="728256"/>
                </a:lnTo>
                <a:lnTo>
                  <a:pt x="2495927" y="176767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30F234A-713C-4B90-B43E-8F10C8B67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36578" y="419910"/>
            <a:ext cx="1130961" cy="113096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D9E8922-1B3D-4020-A05C-C539C0C5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135024" y="4167722"/>
            <a:ext cx="1079965" cy="107996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8064EBB-920B-4259-AC3A-6F286FAF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011922" y="4095164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2329D9A-3D48-4B69-939D-2A480F14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5097" y="3345077"/>
            <a:ext cx="1316404" cy="1316404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D5CC4CB-7B78-480A-A0AE-A8A35C08E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17113" y="4226109"/>
            <a:ext cx="586534" cy="586534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C580C66-5435-4F00-873E-679D3D504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241090" y="5965012"/>
            <a:ext cx="696678" cy="69667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B4AFD177-1A38-4FAE-87D4-840AE22C8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5870" y="5837885"/>
            <a:ext cx="2055357" cy="102767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88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2A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2B2025-FFD5-4B3B-ABB1-6C1DAA2129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228526"/>
            <a:fld id="{568B74E3-F987-8947-80E3-7B0415162CE2}" type="slidenum">
              <a:rPr lang="en-US">
                <a:solidFill>
                  <a:srgbClr val="223C6E"/>
                </a:solidFill>
              </a:rPr>
              <a:pPr defTabSz="228526"/>
              <a:t>2</a:t>
            </a:fld>
            <a:endParaRPr lang="en-US">
              <a:solidFill>
                <a:srgbClr val="223C6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2E2E7B-3458-4AC3-A6D7-9A7757E95BC4}"/>
              </a:ext>
            </a:extLst>
          </p:cNvPr>
          <p:cNvSpPr txBox="1"/>
          <p:nvPr/>
        </p:nvSpPr>
        <p:spPr>
          <a:xfrm>
            <a:off x="2171417" y="1132909"/>
            <a:ext cx="7397364" cy="24924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228526"/>
            <a:r>
              <a:rPr lang="en-US" sz="4799" b="1">
                <a:solidFill>
                  <a:srgbClr val="FFFFFF"/>
                </a:solidFill>
                <a:latin typeface="Barlow Semi Condensed" pitchFamily="2" charset="77"/>
              </a:rPr>
              <a:t>Scenarios of the Future</a:t>
            </a:r>
          </a:p>
          <a:p>
            <a:pPr algn="ctr" defTabSz="228526"/>
            <a:endParaRPr lang="en-US" sz="3599" b="1">
              <a:solidFill>
                <a:srgbClr val="FFFFFF"/>
              </a:solidFill>
              <a:latin typeface="Barlow Semi Condensed" pitchFamily="2" charset="77"/>
            </a:endParaRPr>
          </a:p>
          <a:p>
            <a:pPr algn="ctr" defTabSz="228526"/>
            <a:r>
              <a:rPr lang="en-US" sz="3599" b="1">
                <a:solidFill>
                  <a:srgbClr val="FFFFFF"/>
                </a:solidFill>
                <a:latin typeface="Barlow Semi Condensed"/>
              </a:rPr>
              <a:t>A Planning Resource for </a:t>
            </a:r>
          </a:p>
          <a:p>
            <a:pPr algn="ctr" defTabSz="228526"/>
            <a:r>
              <a:rPr lang="en-US" sz="3599" b="1">
                <a:solidFill>
                  <a:srgbClr val="FFFFFF"/>
                </a:solidFill>
                <a:latin typeface="Barlow Semi Condensed"/>
              </a:rPr>
              <a:t>Jewish Communal Organizations</a:t>
            </a:r>
            <a:endParaRPr lang="en-US" sz="900">
              <a:solidFill>
                <a:srgbClr val="FFFFFF"/>
              </a:solidFill>
              <a:latin typeface="Barlow Semi Condense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F52E6B-50D6-4C17-BE86-F6A658226AF4}"/>
              </a:ext>
            </a:extLst>
          </p:cNvPr>
          <p:cNvSpPr txBox="1"/>
          <p:nvPr/>
        </p:nvSpPr>
        <p:spPr>
          <a:xfrm>
            <a:off x="2225717" y="4190756"/>
            <a:ext cx="7350040" cy="11077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228526"/>
            <a:r>
              <a:rPr lang="en-US" sz="3299" dirty="0">
                <a:solidFill>
                  <a:srgbClr val="FFFFFF"/>
                </a:solidFill>
                <a:latin typeface="Barlow Semi Condensed"/>
              </a:rPr>
              <a:t>Presentation for JCamp 180 Seminar</a:t>
            </a:r>
          </a:p>
          <a:p>
            <a:pPr algn="ctr" defTabSz="228526"/>
            <a:r>
              <a:rPr lang="en-US" sz="3299" dirty="0">
                <a:solidFill>
                  <a:srgbClr val="FFFFFF"/>
                </a:solidFill>
                <a:latin typeface="Barlow Semi Condensed" pitchFamily="2" charset="77"/>
              </a:rPr>
              <a:t>June 23,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135EE4-4538-40B6-8714-889CE5CCEDA9}"/>
              </a:ext>
            </a:extLst>
          </p:cNvPr>
          <p:cNvSpPr txBox="1"/>
          <p:nvPr/>
        </p:nvSpPr>
        <p:spPr>
          <a:xfrm>
            <a:off x="445383" y="5921845"/>
            <a:ext cx="2764452" cy="4154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45714" tIns="22857" rIns="45714" bIns="2285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228526"/>
            <a:r>
              <a:rPr lang="en-US" sz="2400" b="1" err="1">
                <a:solidFill>
                  <a:srgbClr val="FFD200"/>
                </a:solidFill>
                <a:latin typeface="Calibri" panose="020F0502020204030204"/>
                <a:ea typeface="+mn-lt"/>
                <a:cs typeface="Calibri" panose="020F0502020204030204"/>
              </a:rPr>
              <a:t>JewishTogether</a:t>
            </a:r>
            <a:endParaRPr lang="en-US" sz="2400" b="1" err="1">
              <a:solidFill>
                <a:srgbClr val="FFD200"/>
              </a:solidFill>
              <a:latin typeface="Barlow Semi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004020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>
            <a:extLst>
              <a:ext uri="{FF2B5EF4-FFF2-40B4-BE49-F238E27FC236}">
                <a16:creationId xmlns:a16="http://schemas.microsoft.com/office/drawing/2014/main" id="{3194C7EF-3073-4724-A742-C4937D0C2DC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447401" y="1083"/>
          <a:ext cx="1083" cy="1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19" name="Object 18" hidden="1">
                        <a:extLst>
                          <a:ext uri="{FF2B5EF4-FFF2-40B4-BE49-F238E27FC236}">
                            <a16:creationId xmlns:a16="http://schemas.microsoft.com/office/drawing/2014/main" id="{3194C7EF-3073-4724-A742-C4937D0C2D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47401" y="1083"/>
                        <a:ext cx="1083" cy="1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A3242E7-9FCA-4637-8169-2D0E7C9FA989}"/>
              </a:ext>
            </a:extLst>
          </p:cNvPr>
          <p:cNvSpPr/>
          <p:nvPr/>
        </p:nvSpPr>
        <p:spPr>
          <a:xfrm>
            <a:off x="3606337" y="4312446"/>
            <a:ext cx="4979326" cy="25284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76" tIns="49876" rIns="49876" bIns="49876" rtlCol="0" anchor="ctr"/>
          <a:lstStyle/>
          <a:p>
            <a:pPr algn="ctr"/>
            <a:endParaRPr lang="en-GB" sz="818" kern="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4FC7D8D-C5CD-4E02-A79F-F2B36A125824}"/>
              </a:ext>
            </a:extLst>
          </p:cNvPr>
          <p:cNvSpPr/>
          <p:nvPr/>
        </p:nvSpPr>
        <p:spPr>
          <a:xfrm rot="5400000">
            <a:off x="7410351" y="2472583"/>
            <a:ext cx="1439645" cy="36368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76" tIns="49876" rIns="49876" bIns="49876" rtlCol="0" anchor="ctr"/>
          <a:lstStyle/>
          <a:p>
            <a:pPr algn="ctr"/>
            <a:r>
              <a:rPr lang="en-GB" sz="955" b="1" i="1" kern="0" dirty="0">
                <a:solidFill>
                  <a:schemeClr val="tx1"/>
                </a:solidFill>
              </a:rPr>
              <a:t>Other Impacts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BD3A6FF-C44F-466E-80E3-05E0CC649DBE}"/>
              </a:ext>
            </a:extLst>
          </p:cNvPr>
          <p:cNvSpPr/>
          <p:nvPr/>
        </p:nvSpPr>
        <p:spPr>
          <a:xfrm rot="16200000">
            <a:off x="3213527" y="2484675"/>
            <a:ext cx="1454335" cy="36368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76" tIns="49876" rIns="49876" bIns="49876" rtlCol="0" anchor="ctr"/>
          <a:lstStyle/>
          <a:p>
            <a:pPr algn="ctr"/>
            <a:r>
              <a:rPr lang="en-GB" sz="955" b="1" i="1" kern="0" dirty="0">
                <a:solidFill>
                  <a:schemeClr val="tx1"/>
                </a:solidFill>
              </a:rPr>
              <a:t>Other Impacts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E6771F5-AF85-49A4-8A3D-C2C1D53B5699}"/>
              </a:ext>
            </a:extLst>
          </p:cNvPr>
          <p:cNvGrpSpPr/>
          <p:nvPr/>
        </p:nvGrpSpPr>
        <p:grpSpPr>
          <a:xfrm>
            <a:off x="4197993" y="1939348"/>
            <a:ext cx="3729589" cy="1828859"/>
            <a:chOff x="767745" y="2232011"/>
            <a:chExt cx="5470064" cy="250440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69BA462-703C-4BB9-98D5-C870764426FB}"/>
                </a:ext>
              </a:extLst>
            </p:cNvPr>
            <p:cNvSpPr/>
            <p:nvPr/>
          </p:nvSpPr>
          <p:spPr>
            <a:xfrm>
              <a:off x="767745" y="2232011"/>
              <a:ext cx="5459412" cy="419100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9876" tIns="49876" rIns="49876" bIns="49876" rtlCol="0" anchor="ctr"/>
            <a:lstStyle/>
            <a:p>
              <a:pPr algn="ctr"/>
              <a:r>
                <a:rPr lang="en-CA" sz="1091" b="1" dirty="0">
                  <a:solidFill>
                    <a:schemeClr val="bg1"/>
                  </a:solidFill>
                </a:rPr>
                <a:t>Drivers of change across most New Normal Scenarios</a:t>
              </a:r>
              <a:endParaRPr lang="en-US" sz="1091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1125BE6-93FE-49B1-92C4-AADCBDB85BA0}"/>
                </a:ext>
              </a:extLst>
            </p:cNvPr>
            <p:cNvSpPr/>
            <p:nvPr/>
          </p:nvSpPr>
          <p:spPr>
            <a:xfrm>
              <a:off x="767745" y="2608841"/>
              <a:ext cx="5470064" cy="212757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9876" tIns="49876" rIns="49876" bIns="49876" rtlCol="0" anchor="ctr"/>
            <a:lstStyle/>
            <a:p>
              <a:pPr lvl="2"/>
              <a:r>
                <a:rPr lang="en-GB" sz="818" kern="0" dirty="0">
                  <a:solidFill>
                    <a:schemeClr val="tx1"/>
                  </a:solidFill>
                </a:rPr>
                <a:t>[	</a:t>
              </a:r>
              <a:endParaRPr lang="en-GB" sz="3273" kern="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33229AC-6FAE-4760-93DE-412C3C1BCC51}"/>
              </a:ext>
            </a:extLst>
          </p:cNvPr>
          <p:cNvSpPr/>
          <p:nvPr/>
        </p:nvSpPr>
        <p:spPr>
          <a:xfrm>
            <a:off x="4215751" y="4388973"/>
            <a:ext cx="3722326" cy="261085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76" tIns="49876" rIns="49876" bIns="49876" rtlCol="0" anchor="ctr"/>
          <a:lstStyle/>
          <a:p>
            <a:pPr algn="ctr"/>
            <a:r>
              <a:rPr lang="en-US" sz="1227" b="1" dirty="0">
                <a:solidFill>
                  <a:schemeClr val="bg1"/>
                </a:solidFill>
              </a:rPr>
              <a:t>Potential Strategies &amp; Criteria to Assess them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EFEAC3-B073-4FA5-AA80-980F2EAE4CC5}"/>
              </a:ext>
            </a:extLst>
          </p:cNvPr>
          <p:cNvSpPr/>
          <p:nvPr/>
        </p:nvSpPr>
        <p:spPr>
          <a:xfrm>
            <a:off x="3824913" y="5620969"/>
            <a:ext cx="4436590" cy="268571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76" tIns="49876" rIns="49876" bIns="49876" rtlCol="0" anchor="ctr"/>
          <a:lstStyle/>
          <a:p>
            <a:pPr algn="ctr"/>
            <a:r>
              <a:rPr lang="en-US" sz="955" b="1" dirty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Key Camp Functions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95C7CC-FA02-471A-AC7A-9EE3CB298EE0}"/>
              </a:ext>
            </a:extLst>
          </p:cNvPr>
          <p:cNvSpPr/>
          <p:nvPr/>
        </p:nvSpPr>
        <p:spPr>
          <a:xfrm>
            <a:off x="3828994" y="5903761"/>
            <a:ext cx="4436589" cy="77839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76" tIns="49876" rIns="49876" bIns="49876" rtlCol="0" anchor="ctr"/>
          <a:lstStyle/>
          <a:p>
            <a:pPr algn="ctr"/>
            <a:r>
              <a:rPr lang="en-GB" sz="818" kern="0" dirty="0">
                <a:solidFill>
                  <a:schemeClr val="tx1"/>
                </a:solidFill>
              </a:rPr>
              <a:t>Mission, Role, Values  | Business Model  </a:t>
            </a:r>
          </a:p>
          <a:p>
            <a:pPr algn="ctr"/>
            <a:r>
              <a:rPr lang="en-GB" sz="818" kern="0" dirty="0">
                <a:solidFill>
                  <a:schemeClr val="tx1"/>
                </a:solidFill>
              </a:rPr>
              <a:t>Programs and  Services | Enrolment. And Pricing | Staff</a:t>
            </a:r>
          </a:p>
          <a:p>
            <a:pPr algn="ctr"/>
            <a:r>
              <a:rPr lang="en-GB" sz="818" kern="0" dirty="0">
                <a:solidFill>
                  <a:schemeClr val="tx1"/>
                </a:solidFill>
              </a:rPr>
              <a:t>Fundraising | Financial Aid | Communications | Partners</a:t>
            </a:r>
          </a:p>
          <a:p>
            <a:pPr algn="ctr"/>
            <a:r>
              <a:rPr lang="en-GB" sz="818" kern="0" dirty="0">
                <a:solidFill>
                  <a:schemeClr val="tx1"/>
                </a:solidFill>
              </a:rPr>
              <a:t> Operations | Facility | Year round activities </a:t>
            </a:r>
          </a:p>
          <a:p>
            <a:pPr algn="ctr"/>
            <a:r>
              <a:rPr lang="en-GB" sz="818" kern="0" dirty="0">
                <a:solidFill>
                  <a:schemeClr val="tx1"/>
                </a:solidFill>
              </a:rPr>
              <a:t>Financial |  Management | Governance 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1569D7D-C0E4-4202-A2E0-80AB229B6674}"/>
              </a:ext>
            </a:extLst>
          </p:cNvPr>
          <p:cNvGraphicFramePr>
            <a:graphicFrameLocks noGrp="1"/>
          </p:cNvGraphicFramePr>
          <p:nvPr/>
        </p:nvGraphicFramePr>
        <p:xfrm>
          <a:off x="3723211" y="279970"/>
          <a:ext cx="4571997" cy="597132"/>
        </p:xfrm>
        <a:graphic>
          <a:graphicData uri="http://schemas.openxmlformats.org/drawingml/2006/table">
            <a:tbl>
              <a:tblPr firstRow="1" bandRow="1"/>
              <a:tblGrid>
                <a:gridCol w="1523999">
                  <a:extLst>
                    <a:ext uri="{9D8B030D-6E8A-4147-A177-3AD203B41FA5}">
                      <a16:colId xmlns:a16="http://schemas.microsoft.com/office/drawing/2014/main" val="2999788154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3770600160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3159727810"/>
                    </a:ext>
                  </a:extLst>
                </a:gridCol>
              </a:tblGrid>
              <a:tr h="270164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Context</a:t>
                      </a:r>
                    </a:p>
                  </a:txBody>
                  <a:tcPr marL="62345" marR="62345" marT="31173" marB="31173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811895"/>
                  </a:ext>
                </a:extLst>
              </a:tr>
              <a:tr h="311727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Pre Covid</a:t>
                      </a:r>
                    </a:p>
                  </a:txBody>
                  <a:tcPr marL="62345" marR="62345" marT="31173" marB="3117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Current and evolving </a:t>
                      </a:r>
                    </a:p>
                  </a:txBody>
                  <a:tcPr marL="62345" marR="62345" marT="31173" marB="3117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Post Covid/New Normal</a:t>
                      </a:r>
                    </a:p>
                    <a:p>
                      <a:pPr algn="ctr"/>
                      <a:r>
                        <a:rPr lang="en-GB" sz="700" b="1" i="1" dirty="0"/>
                        <a:t>(~1-2 yrs)</a:t>
                      </a:r>
                    </a:p>
                  </a:txBody>
                  <a:tcPr marL="62345" marR="62345" marT="31173" marB="3117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872394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EE4E434-7BD7-4DB1-A49C-98B4623809B3}"/>
              </a:ext>
            </a:extLst>
          </p:cNvPr>
          <p:cNvGraphicFramePr>
            <a:graphicFrameLocks noGrp="1"/>
          </p:cNvGraphicFramePr>
          <p:nvPr/>
        </p:nvGraphicFramePr>
        <p:xfrm>
          <a:off x="3723211" y="953976"/>
          <a:ext cx="4571997" cy="785560"/>
        </p:xfrm>
        <a:graphic>
          <a:graphicData uri="http://schemas.openxmlformats.org/drawingml/2006/table">
            <a:tbl>
              <a:tblPr firstRow="1" bandRow="1"/>
              <a:tblGrid>
                <a:gridCol w="1523999">
                  <a:extLst>
                    <a:ext uri="{9D8B030D-6E8A-4147-A177-3AD203B41FA5}">
                      <a16:colId xmlns:a16="http://schemas.microsoft.com/office/drawing/2014/main" val="4122784980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3600671966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3615208869"/>
                    </a:ext>
                  </a:extLst>
                </a:gridCol>
              </a:tblGrid>
              <a:tr h="506542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b="1" kern="0" dirty="0">
                          <a:solidFill>
                            <a:schemeClr val="bg1"/>
                          </a:solidFill>
                        </a:rPr>
                        <a:t>Drivers of Uncertainties</a:t>
                      </a:r>
                    </a:p>
                    <a:p>
                      <a:pPr algn="ctr"/>
                      <a:r>
                        <a:rPr lang="en-CA" sz="1000" b="0" dirty="0">
                          <a:solidFill>
                            <a:schemeClr val="bg1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Medical, Government, Economy, Regulation, Attitude to Risk, Supplies</a:t>
                      </a:r>
                      <a:endParaRPr lang="en-US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62345" marR="62345" marT="31173" marB="3117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236632"/>
                  </a:ext>
                </a:extLst>
              </a:tr>
              <a:tr h="279018">
                <a:tc>
                  <a:txBody>
                    <a:bodyPr/>
                    <a:lstStyle/>
                    <a:p>
                      <a:pPr marL="0" algn="ctr" defTabSz="1280160" rtl="0" eaLnBrk="1" latinLnBrk="0" hangingPunct="1"/>
                      <a:r>
                        <a:rPr lang="en-GB" sz="10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Other scenarios</a:t>
                      </a:r>
                    </a:p>
                  </a:txBody>
                  <a:tcPr marL="62345" marR="62345" marT="31173" marB="3117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latinLnBrk="0" hangingPunct="1"/>
                      <a:r>
                        <a:rPr lang="en-GB" sz="10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Most likely scenario</a:t>
                      </a:r>
                    </a:p>
                  </a:txBody>
                  <a:tcPr marL="62345" marR="62345" marT="31173" marB="3117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latinLnBrk="0" hangingPunct="1"/>
                      <a:r>
                        <a:rPr lang="en-GB" sz="10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Other scenarios</a:t>
                      </a:r>
                    </a:p>
                  </a:txBody>
                  <a:tcPr marL="62345" marR="62345" marT="31173" marB="3117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808821"/>
                  </a:ext>
                </a:extLst>
              </a:tr>
            </a:tbl>
          </a:graphicData>
        </a:graphic>
      </p:graphicFrame>
      <p:sp>
        <p:nvSpPr>
          <p:cNvPr id="25" name="Flowchart: Merge 24">
            <a:extLst>
              <a:ext uri="{FF2B5EF4-FFF2-40B4-BE49-F238E27FC236}">
                <a16:creationId xmlns:a16="http://schemas.microsoft.com/office/drawing/2014/main" id="{FB9ED434-BB95-4C40-86D5-994865EF641A}"/>
              </a:ext>
            </a:extLst>
          </p:cNvPr>
          <p:cNvSpPr/>
          <p:nvPr/>
        </p:nvSpPr>
        <p:spPr>
          <a:xfrm>
            <a:off x="5836513" y="843661"/>
            <a:ext cx="314497" cy="148409"/>
          </a:xfrm>
          <a:prstGeom prst="flowChartMerg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76" tIns="49876" rIns="49876" bIns="49876" rtlCol="0" anchor="ctr"/>
          <a:lstStyle/>
          <a:p>
            <a:pPr algn="ctr"/>
            <a:endParaRPr lang="en-GB" sz="818" kern="0" dirty="0">
              <a:solidFill>
                <a:schemeClr val="tx1"/>
              </a:solidFill>
            </a:endParaRPr>
          </a:p>
        </p:txBody>
      </p:sp>
      <p:sp>
        <p:nvSpPr>
          <p:cNvPr id="27" name="Flowchart: Merge 26">
            <a:extLst>
              <a:ext uri="{FF2B5EF4-FFF2-40B4-BE49-F238E27FC236}">
                <a16:creationId xmlns:a16="http://schemas.microsoft.com/office/drawing/2014/main" id="{21C3190C-B616-4C2B-8F01-34FEA509309A}"/>
              </a:ext>
            </a:extLst>
          </p:cNvPr>
          <p:cNvSpPr/>
          <p:nvPr/>
        </p:nvSpPr>
        <p:spPr>
          <a:xfrm>
            <a:off x="7995713" y="3759229"/>
            <a:ext cx="314497" cy="148409"/>
          </a:xfrm>
          <a:prstGeom prst="flowChartMerg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76" tIns="49876" rIns="49876" bIns="49876" rtlCol="0" anchor="ctr"/>
          <a:lstStyle/>
          <a:p>
            <a:pPr algn="ctr"/>
            <a:endParaRPr lang="en-GB" sz="818" kern="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1256AB-DF44-4EDD-AFEA-C1C9827B4065}"/>
              </a:ext>
            </a:extLst>
          </p:cNvPr>
          <p:cNvSpPr/>
          <p:nvPr/>
        </p:nvSpPr>
        <p:spPr>
          <a:xfrm>
            <a:off x="3776820" y="-9330"/>
            <a:ext cx="3091295" cy="3114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76" tIns="49876" rIns="49876" bIns="49876" rtlCol="0" anchor="ctr"/>
          <a:lstStyle/>
          <a:p>
            <a:r>
              <a:rPr lang="en-GB" sz="1091" b="1" kern="0" dirty="0">
                <a:solidFill>
                  <a:schemeClr val="tx1"/>
                </a:solidFill>
              </a:rPr>
              <a:t>Figure 1: Framework for Envisioning Future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CCB17E0-7B39-4D47-826D-FDA461CA34BF}"/>
              </a:ext>
            </a:extLst>
          </p:cNvPr>
          <p:cNvGraphicFramePr>
            <a:graphicFrameLocks noGrp="1"/>
          </p:cNvGraphicFramePr>
          <p:nvPr/>
        </p:nvGraphicFramePr>
        <p:xfrm>
          <a:off x="3858622" y="4668530"/>
          <a:ext cx="4474758" cy="810492"/>
        </p:xfrm>
        <a:graphic>
          <a:graphicData uri="http://schemas.openxmlformats.org/drawingml/2006/table">
            <a:tbl>
              <a:tblPr firstRow="1" bandRow="1"/>
              <a:tblGrid>
                <a:gridCol w="1491586">
                  <a:extLst>
                    <a:ext uri="{9D8B030D-6E8A-4147-A177-3AD203B41FA5}">
                      <a16:colId xmlns:a16="http://schemas.microsoft.com/office/drawing/2014/main" val="3593832471"/>
                    </a:ext>
                  </a:extLst>
                </a:gridCol>
                <a:gridCol w="1491586">
                  <a:extLst>
                    <a:ext uri="{9D8B030D-6E8A-4147-A177-3AD203B41FA5}">
                      <a16:colId xmlns:a16="http://schemas.microsoft.com/office/drawing/2014/main" val="3080067513"/>
                    </a:ext>
                  </a:extLst>
                </a:gridCol>
                <a:gridCol w="1491586">
                  <a:extLst>
                    <a:ext uri="{9D8B030D-6E8A-4147-A177-3AD203B41FA5}">
                      <a16:colId xmlns:a16="http://schemas.microsoft.com/office/drawing/2014/main" val="3555814912"/>
                    </a:ext>
                  </a:extLst>
                </a:gridCol>
              </a:tblGrid>
              <a:tr h="213682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Pre Covid Strategy</a:t>
                      </a:r>
                    </a:p>
                  </a:txBody>
                  <a:tcPr marL="62345" marR="62345" marT="31173" marB="31173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Emergency Response</a:t>
                      </a:r>
                    </a:p>
                  </a:txBody>
                  <a:tcPr marL="62345" marR="62345" marT="31173" marB="3117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1" dirty="0">
                          <a:solidFill>
                            <a:schemeClr val="bg1"/>
                          </a:solidFill>
                        </a:rPr>
                        <a:t>Post Covid/New Normal</a:t>
                      </a:r>
                      <a:endParaRPr lang="en-GB" sz="7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62345" marR="62345" marT="31173" marB="3117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554010"/>
                  </a:ext>
                </a:extLst>
              </a:tr>
              <a:tr h="581891">
                <a:tc gridSpan="3">
                  <a:txBody>
                    <a:bodyPr/>
                    <a:lstStyle/>
                    <a:p>
                      <a:pPr algn="ctr"/>
                      <a:r>
                        <a:rPr lang="en-GB" sz="1000" b="1" i="1" dirty="0">
                          <a:solidFill>
                            <a:schemeClr val="accent4"/>
                          </a:solidFill>
                        </a:rPr>
                        <a:t>Continue, Accelerate, Constrain, Modify, Innovate</a:t>
                      </a:r>
                    </a:p>
                    <a:p>
                      <a:pPr algn="ctr"/>
                      <a:r>
                        <a:rPr lang="en-GB" sz="1000" b="1" i="1" dirty="0">
                          <a:solidFill>
                            <a:schemeClr val="accent4"/>
                          </a:solidFill>
                        </a:rPr>
                        <a:t>+Prioritize + Be Agile</a:t>
                      </a:r>
                    </a:p>
                    <a:p>
                      <a:pPr algn="ctr"/>
                      <a:endParaRPr lang="en-GB" sz="500" b="1" i="1" baseline="0" dirty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r>
                        <a:rPr lang="en-GB" sz="1000" b="1" i="1" dirty="0">
                          <a:solidFill>
                            <a:schemeClr val="accent4"/>
                          </a:solidFill>
                        </a:rPr>
                        <a:t>to Address Most Likely &amp; Possible Scenarios &amp; Adapt Quickly</a:t>
                      </a:r>
                    </a:p>
                  </a:txBody>
                  <a:tcPr marL="62345" marR="62345" marT="31173" marB="31173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b="1" i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915446"/>
                  </a:ext>
                </a:extLst>
              </a:tr>
            </a:tbl>
          </a:graphicData>
        </a:graphic>
      </p:graphicFrame>
      <p:sp>
        <p:nvSpPr>
          <p:cNvPr id="8" name="Arrow: Bent-Up 7">
            <a:extLst>
              <a:ext uri="{FF2B5EF4-FFF2-40B4-BE49-F238E27FC236}">
                <a16:creationId xmlns:a16="http://schemas.microsoft.com/office/drawing/2014/main" id="{F7719250-CB6D-49DF-B61F-CDFF36D8A840}"/>
              </a:ext>
            </a:extLst>
          </p:cNvPr>
          <p:cNvSpPr/>
          <p:nvPr/>
        </p:nvSpPr>
        <p:spPr>
          <a:xfrm rot="5400000">
            <a:off x="4536312" y="4872894"/>
            <a:ext cx="91298" cy="267621"/>
          </a:xfrm>
          <a:prstGeom prst="bentUpArrow">
            <a:avLst/>
          </a:prstGeom>
          <a:solidFill>
            <a:schemeClr val="bg1"/>
          </a:solidFill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76" tIns="49876" rIns="49876" bIns="49876" rtlCol="0" anchor="ctr"/>
          <a:lstStyle/>
          <a:p>
            <a:pPr algn="ctr"/>
            <a:endParaRPr lang="en-GB" sz="818" kern="0" dirty="0">
              <a:solidFill>
                <a:schemeClr val="tx1"/>
              </a:solidFill>
            </a:endParaRPr>
          </a:p>
        </p:txBody>
      </p:sp>
      <p:sp>
        <p:nvSpPr>
          <p:cNvPr id="32" name="Arrow: Bent-Up 31">
            <a:extLst>
              <a:ext uri="{FF2B5EF4-FFF2-40B4-BE49-F238E27FC236}">
                <a16:creationId xmlns:a16="http://schemas.microsoft.com/office/drawing/2014/main" id="{0A7B9148-EB31-485E-BFA8-9343267459B2}"/>
              </a:ext>
            </a:extLst>
          </p:cNvPr>
          <p:cNvSpPr/>
          <p:nvPr/>
        </p:nvSpPr>
        <p:spPr>
          <a:xfrm>
            <a:off x="7417314" y="4969304"/>
            <a:ext cx="270055" cy="91298"/>
          </a:xfrm>
          <a:prstGeom prst="bentUpArrow">
            <a:avLst/>
          </a:prstGeom>
          <a:solidFill>
            <a:schemeClr val="bg1"/>
          </a:solidFill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76" tIns="49876" rIns="49876" bIns="49876" rtlCol="0" anchor="ctr"/>
          <a:lstStyle/>
          <a:p>
            <a:pPr algn="ctr"/>
            <a:endParaRPr lang="en-GB" sz="818" kern="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434996-0804-AD41-996F-64B1B375ED0C}"/>
              </a:ext>
            </a:extLst>
          </p:cNvPr>
          <p:cNvSpPr/>
          <p:nvPr/>
        </p:nvSpPr>
        <p:spPr>
          <a:xfrm>
            <a:off x="3742296" y="3923889"/>
            <a:ext cx="4571997" cy="285750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76" tIns="49876" rIns="49876" bIns="49876" rtlCol="0" anchor="ctr"/>
          <a:lstStyle/>
          <a:p>
            <a:pPr algn="ctr"/>
            <a:r>
              <a:rPr lang="en-US" sz="1227" b="1" dirty="0">
                <a:solidFill>
                  <a:schemeClr val="bg1"/>
                </a:solidFill>
              </a:rPr>
              <a:t>Challenges, Opportunities and Implications</a:t>
            </a:r>
          </a:p>
        </p:txBody>
      </p:sp>
      <p:sp>
        <p:nvSpPr>
          <p:cNvPr id="28" name="Flowchart: Merge 26">
            <a:extLst>
              <a:ext uri="{FF2B5EF4-FFF2-40B4-BE49-F238E27FC236}">
                <a16:creationId xmlns:a16="http://schemas.microsoft.com/office/drawing/2014/main" id="{ADFBAA95-8646-CD4B-9744-0F9D0DC0DA4F}"/>
              </a:ext>
            </a:extLst>
          </p:cNvPr>
          <p:cNvSpPr/>
          <p:nvPr/>
        </p:nvSpPr>
        <p:spPr>
          <a:xfrm>
            <a:off x="5844904" y="3381821"/>
            <a:ext cx="314497" cy="148409"/>
          </a:xfrm>
          <a:prstGeom prst="flowChartMerg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76" tIns="49876" rIns="49876" bIns="49876" rtlCol="0" anchor="ctr"/>
          <a:lstStyle/>
          <a:p>
            <a:pPr algn="ctr"/>
            <a:endParaRPr lang="en-GB" sz="818" kern="0" dirty="0">
              <a:solidFill>
                <a:schemeClr val="tx1"/>
              </a:solidFill>
            </a:endParaRPr>
          </a:p>
        </p:txBody>
      </p:sp>
      <p:sp>
        <p:nvSpPr>
          <p:cNvPr id="30" name="Flowchart: Merge 26">
            <a:extLst>
              <a:ext uri="{FF2B5EF4-FFF2-40B4-BE49-F238E27FC236}">
                <a16:creationId xmlns:a16="http://schemas.microsoft.com/office/drawing/2014/main" id="{23C27D4E-5CC0-8742-AECC-506AB4AF10AD}"/>
              </a:ext>
            </a:extLst>
          </p:cNvPr>
          <p:cNvSpPr/>
          <p:nvPr/>
        </p:nvSpPr>
        <p:spPr>
          <a:xfrm>
            <a:off x="3824913" y="3792013"/>
            <a:ext cx="314497" cy="148409"/>
          </a:xfrm>
          <a:prstGeom prst="flowChartMerg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76" tIns="49876" rIns="49876" bIns="49876" rtlCol="0" anchor="ctr"/>
          <a:lstStyle/>
          <a:p>
            <a:pPr algn="ctr"/>
            <a:endParaRPr lang="en-GB" sz="818" kern="0" dirty="0">
              <a:solidFill>
                <a:schemeClr val="tx1"/>
              </a:solidFill>
            </a:endParaRPr>
          </a:p>
        </p:txBody>
      </p:sp>
      <p:sp>
        <p:nvSpPr>
          <p:cNvPr id="31" name="Flowchart: Merge 26">
            <a:extLst>
              <a:ext uri="{FF2B5EF4-FFF2-40B4-BE49-F238E27FC236}">
                <a16:creationId xmlns:a16="http://schemas.microsoft.com/office/drawing/2014/main" id="{75A2FB07-086D-7C4B-881F-AF1FA89ABF3E}"/>
              </a:ext>
            </a:extLst>
          </p:cNvPr>
          <p:cNvSpPr/>
          <p:nvPr/>
        </p:nvSpPr>
        <p:spPr>
          <a:xfrm>
            <a:off x="5901908" y="5493856"/>
            <a:ext cx="314497" cy="148409"/>
          </a:xfrm>
          <a:prstGeom prst="flowChartMerg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76" tIns="49876" rIns="49876" bIns="49876" rtlCol="0" anchor="ctr"/>
          <a:lstStyle/>
          <a:p>
            <a:pPr algn="ctr"/>
            <a:endParaRPr lang="en-GB" sz="818" kern="0" dirty="0">
              <a:solidFill>
                <a:schemeClr val="tx1"/>
              </a:solidFill>
            </a:endParaRPr>
          </a:p>
        </p:txBody>
      </p:sp>
      <p:sp>
        <p:nvSpPr>
          <p:cNvPr id="33" name="Flowchart: Merge 26">
            <a:extLst>
              <a:ext uri="{FF2B5EF4-FFF2-40B4-BE49-F238E27FC236}">
                <a16:creationId xmlns:a16="http://schemas.microsoft.com/office/drawing/2014/main" id="{D9DF90D2-D3AD-024D-A32F-E109C72FE44F}"/>
              </a:ext>
            </a:extLst>
          </p:cNvPr>
          <p:cNvSpPr/>
          <p:nvPr/>
        </p:nvSpPr>
        <p:spPr>
          <a:xfrm>
            <a:off x="5844904" y="4191225"/>
            <a:ext cx="314497" cy="148409"/>
          </a:xfrm>
          <a:prstGeom prst="flowChartMerg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76" tIns="49876" rIns="49876" bIns="49876" rtlCol="0" anchor="ctr"/>
          <a:lstStyle/>
          <a:p>
            <a:pPr algn="ctr"/>
            <a:endParaRPr lang="en-GB" sz="818" kern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B074E6-EAE8-E74C-A635-B33AE4E8627C}"/>
              </a:ext>
            </a:extLst>
          </p:cNvPr>
          <p:cNvSpPr/>
          <p:nvPr/>
        </p:nvSpPr>
        <p:spPr>
          <a:xfrm>
            <a:off x="4483469" y="3534746"/>
            <a:ext cx="3037368" cy="204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76" tIns="49876" rIns="49876" bIns="49876" rtlCol="0" anchor="ctr"/>
          <a:lstStyle/>
          <a:p>
            <a:pPr algn="ctr"/>
            <a:r>
              <a:rPr lang="en-US" sz="818" b="1" kern="0" dirty="0">
                <a:solidFill>
                  <a:schemeClr val="tx1"/>
                </a:solidFill>
              </a:rPr>
              <a:t>Campers  | Families |  Staff.  | Volunteers. | Donors. | Partners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3B49A4-E3B0-5C4D-94C6-63BF6AFA1B3F}"/>
              </a:ext>
            </a:extLst>
          </p:cNvPr>
          <p:cNvSpPr txBox="1"/>
          <p:nvPr/>
        </p:nvSpPr>
        <p:spPr>
          <a:xfrm>
            <a:off x="4639274" y="2261650"/>
            <a:ext cx="2778040" cy="113281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18" b="1" kern="0" dirty="0"/>
              <a:t>Pervasive use of online video/tools</a:t>
            </a:r>
          </a:p>
          <a:p>
            <a:pPr algn="ctr"/>
            <a:r>
              <a:rPr lang="en-US" sz="818" b="1" kern="0" dirty="0"/>
              <a:t>Explosion of innovation</a:t>
            </a:r>
          </a:p>
          <a:p>
            <a:pPr algn="ctr"/>
            <a:r>
              <a:rPr lang="en-US" sz="818" b="1" kern="0" dirty="0"/>
              <a:t>Financial Strain &amp; Exacerbation of inequities</a:t>
            </a:r>
          </a:p>
          <a:p>
            <a:pPr algn="ctr"/>
            <a:r>
              <a:rPr lang="en-US" sz="818" b="1" kern="0" dirty="0"/>
              <a:t>Hygiene/social distancing still a factor</a:t>
            </a:r>
          </a:p>
          <a:p>
            <a:pPr algn="ctr"/>
            <a:r>
              <a:rPr lang="en-US" sz="818" b="1" kern="0" dirty="0"/>
              <a:t>Fierce competition for $ </a:t>
            </a:r>
          </a:p>
          <a:p>
            <a:pPr algn="ctr"/>
            <a:r>
              <a:rPr lang="en-US" sz="818" b="1" kern="0" dirty="0"/>
              <a:t>Mental health / development concerns</a:t>
            </a:r>
          </a:p>
          <a:p>
            <a:pPr algn="ctr"/>
            <a:r>
              <a:rPr lang="en-US" sz="818" b="1" kern="0" dirty="0"/>
              <a:t>Continued uncertainty and complexity</a:t>
            </a:r>
          </a:p>
          <a:p>
            <a:pPr algn="ctr"/>
            <a:r>
              <a:rPr lang="en-US" sz="818" b="1" kern="0" dirty="0"/>
              <a:t>Growing diversity of views on risk &amp; action</a:t>
            </a:r>
          </a:p>
          <a:p>
            <a:pPr algn="l"/>
            <a:endParaRPr lang="en-US" sz="818" kern="0" dirty="0"/>
          </a:p>
        </p:txBody>
      </p:sp>
      <p:sp>
        <p:nvSpPr>
          <p:cNvPr id="29" name="Flowchart: Merge 24">
            <a:extLst>
              <a:ext uri="{FF2B5EF4-FFF2-40B4-BE49-F238E27FC236}">
                <a16:creationId xmlns:a16="http://schemas.microsoft.com/office/drawing/2014/main" id="{9A05536C-A75A-084C-AD5C-2271F3495D26}"/>
              </a:ext>
            </a:extLst>
          </p:cNvPr>
          <p:cNvSpPr/>
          <p:nvPr/>
        </p:nvSpPr>
        <p:spPr>
          <a:xfrm>
            <a:off x="5844904" y="1790939"/>
            <a:ext cx="314497" cy="148409"/>
          </a:xfrm>
          <a:prstGeom prst="flowChartMerg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76" tIns="49876" rIns="49876" bIns="49876" rtlCol="0" anchor="ctr"/>
          <a:lstStyle/>
          <a:p>
            <a:pPr algn="ctr"/>
            <a:endParaRPr lang="en-GB" sz="818" kern="0" dirty="0">
              <a:solidFill>
                <a:schemeClr val="tx1"/>
              </a:solidFill>
            </a:endParaRPr>
          </a:p>
        </p:txBody>
      </p:sp>
      <p:sp>
        <p:nvSpPr>
          <p:cNvPr id="34" name="Flowchart: Merge 26">
            <a:extLst>
              <a:ext uri="{FF2B5EF4-FFF2-40B4-BE49-F238E27FC236}">
                <a16:creationId xmlns:a16="http://schemas.microsoft.com/office/drawing/2014/main" id="{6352051B-BC97-524D-921C-997BC41BFE63}"/>
              </a:ext>
            </a:extLst>
          </p:cNvPr>
          <p:cNvSpPr/>
          <p:nvPr/>
        </p:nvSpPr>
        <p:spPr>
          <a:xfrm>
            <a:off x="5872686" y="3778992"/>
            <a:ext cx="314497" cy="148409"/>
          </a:xfrm>
          <a:prstGeom prst="flowChartMerg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76" tIns="49876" rIns="49876" bIns="49876" rtlCol="0" anchor="ctr"/>
          <a:lstStyle/>
          <a:p>
            <a:pPr algn="ctr"/>
            <a:endParaRPr lang="en-GB" sz="818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49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sp>
        <p:nvSpPr>
          <p:cNvPr id="31" name="Subtitle 2"/>
          <p:cNvSpPr txBox="1">
            <a:spLocks/>
          </p:cNvSpPr>
          <p:nvPr/>
        </p:nvSpPr>
        <p:spPr>
          <a:xfrm>
            <a:off x="1752600" y="1369870"/>
            <a:ext cx="3501886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Title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77B6BBB-B710-4C1D-AB5E-685B38AC93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102" y="669601"/>
            <a:ext cx="3763798" cy="1844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AF88D9-EA0C-4949-8DEA-7EAC8B5F1043}"/>
              </a:ext>
            </a:extLst>
          </p:cNvPr>
          <p:cNvSpPr txBox="1"/>
          <p:nvPr/>
        </p:nvSpPr>
        <p:spPr>
          <a:xfrm>
            <a:off x="647700" y="2010969"/>
            <a:ext cx="10896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Scenario planning for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Recruitment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Pricing structure and cash flow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Mental health issues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Fundraising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28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0D828B-5AF5-4FE7-A0EF-C8152C172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1066800"/>
            <a:ext cx="5782716" cy="563879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Chat Question </a:t>
            </a:r>
            <a:r>
              <a:rPr lang="en-US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Which implications of future planning are you most interested in discussing on Thursday night?</a:t>
            </a:r>
            <a:br>
              <a:rPr lang="en-US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05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03"/>
            <a:ext cx="12192000" cy="68658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5775602" y="-288212"/>
            <a:ext cx="6416398" cy="7052877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7651" y="6275703"/>
            <a:ext cx="3147955" cy="146417"/>
          </a:xfrm>
          <a:prstGeom prst="rect">
            <a:avLst/>
          </a:prstGeom>
        </p:spPr>
      </p:pic>
      <p:sp>
        <p:nvSpPr>
          <p:cNvPr id="29" name="Subtitle 2"/>
          <p:cNvSpPr>
            <a:spLocks noGrp="1"/>
          </p:cNvSpPr>
          <p:nvPr>
            <p:ph type="subTitle" idx="1"/>
          </p:nvPr>
        </p:nvSpPr>
        <p:spPr>
          <a:xfrm>
            <a:off x="608770" y="1395099"/>
            <a:ext cx="10974457" cy="48006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endParaRPr lang="en-US" sz="2800" dirty="0">
              <a:solidFill>
                <a:schemeClr val="accent2">
                  <a:lumMod val="75000"/>
                </a:schemeClr>
              </a:solidFill>
              <a:cs typeface="Aharoni" pitchFamily="2" charset="-79"/>
            </a:endParaRPr>
          </a:p>
          <a:p>
            <a:pPr>
              <a:lnSpc>
                <a:spcPct val="130000"/>
              </a:lnSpc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Be sure to register for Thursday night’s session: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cs typeface="Aharoni" pitchFamily="2" charset="-79"/>
            </a:endParaRPr>
          </a:p>
          <a:p>
            <a:pPr algn="l">
              <a:lnSpc>
                <a:spcPct val="130000"/>
              </a:lnSpc>
            </a:pPr>
            <a:endParaRPr lang="en-US" sz="2800" b="1" dirty="0">
              <a:solidFill>
                <a:schemeClr val="accent2">
                  <a:lumMod val="75000"/>
                </a:schemeClr>
              </a:solidFill>
              <a:cs typeface="Aharoni" pitchFamily="2" charset="-79"/>
            </a:endParaRPr>
          </a:p>
          <a:p>
            <a:pPr algn="l">
              <a:lnSpc>
                <a:spcPct val="130000"/>
              </a:lnSpc>
            </a:pPr>
            <a:endParaRPr lang="en-US" sz="2800" b="1" dirty="0">
              <a:solidFill>
                <a:schemeClr val="accent2">
                  <a:lumMod val="75000"/>
                </a:schemeClr>
              </a:solidFill>
              <a:cs typeface="Aharoni" pitchFamily="2" charset="-79"/>
            </a:endParaRPr>
          </a:p>
          <a:p>
            <a:pPr algn="l">
              <a:lnSpc>
                <a:spcPct val="130000"/>
              </a:lnSpc>
            </a:pPr>
            <a:endParaRPr lang="en-US" sz="2800" b="1" dirty="0">
              <a:solidFill>
                <a:schemeClr val="accent2">
                  <a:lumMod val="75000"/>
                </a:schemeClr>
              </a:solidFill>
              <a:cs typeface="Aharoni" pitchFamily="2" charset="-79"/>
            </a:endParaRP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Sent to you: 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Background reading &amp; Handouts</a:t>
            </a: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Coming later this summer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: Toolkit</a:t>
            </a:r>
          </a:p>
          <a:p>
            <a:pPr>
              <a:lnSpc>
                <a:spcPct val="130000"/>
              </a:lnSpc>
            </a:pPr>
            <a:endParaRPr lang="en-US" sz="4000" dirty="0">
              <a:solidFill>
                <a:schemeClr val="accent2">
                  <a:lumMod val="75000"/>
                </a:schemeClr>
              </a:solidFill>
              <a:cs typeface="Aharoni" pitchFamily="2" charset="-79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77B6BBB-B710-4C1D-AB5E-685B38AC93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-418294"/>
            <a:ext cx="5546004" cy="27186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419862-49E9-41E4-A79D-50E6DA65CA14}"/>
              </a:ext>
            </a:extLst>
          </p:cNvPr>
          <p:cNvSpPr txBox="1"/>
          <p:nvPr/>
        </p:nvSpPr>
        <p:spPr>
          <a:xfrm>
            <a:off x="1011071" y="3886200"/>
            <a:ext cx="1016985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/>
              </a:rPr>
              <a:t>www.jcamp180.org/adapt</a:t>
            </a:r>
          </a:p>
        </p:txBody>
      </p:sp>
    </p:spTree>
    <p:extLst>
      <p:ext uri="{BB962C8B-B14F-4D97-AF65-F5344CB8AC3E}">
        <p14:creationId xmlns:p14="http://schemas.microsoft.com/office/powerpoint/2010/main" val="1518341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A close up of a logo&#10;&#10;Description automatically generated">
            <a:extLst>
              <a:ext uri="{FF2B5EF4-FFF2-40B4-BE49-F238E27FC236}">
                <a16:creationId xmlns:a16="http://schemas.microsoft.com/office/drawing/2014/main" id="{8155499C-0B35-4EC9-971D-E0F633F6B1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92A58C88-CBCE-448A-82DA-719EAF9C9F3E}"/>
              </a:ext>
            </a:extLst>
          </p:cNvPr>
          <p:cNvGrpSpPr/>
          <p:nvPr/>
        </p:nvGrpSpPr>
        <p:grpSpPr>
          <a:xfrm>
            <a:off x="1828800" y="1608192"/>
            <a:ext cx="1098000" cy="1098000"/>
            <a:chOff x="3432000" y="2842271"/>
            <a:chExt cx="1098000" cy="109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E406020-CA22-4D12-A68C-5E5621C50D24}"/>
                </a:ext>
              </a:extLst>
            </p:cNvPr>
            <p:cNvSpPr/>
            <p:nvPr/>
          </p:nvSpPr>
          <p:spPr>
            <a:xfrm>
              <a:off x="3432000" y="2842271"/>
              <a:ext cx="1098000" cy="1098000"/>
            </a:xfrm>
            <a:prstGeom prst="ellipse">
              <a:avLst/>
            </a:prstGeom>
            <a:solidFill>
              <a:srgbClr val="591F00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8" name="Rectangle 17" descr="Route (Two Pins With A Path)">
              <a:extLst>
                <a:ext uri="{FF2B5EF4-FFF2-40B4-BE49-F238E27FC236}">
                  <a16:creationId xmlns:a16="http://schemas.microsoft.com/office/drawing/2014/main" id="{EE8FD863-6E2B-4120-8E0F-B0F6F8D57DF9}"/>
                </a:ext>
              </a:extLst>
            </p:cNvPr>
            <p:cNvSpPr/>
            <p:nvPr/>
          </p:nvSpPr>
          <p:spPr>
            <a:xfrm>
              <a:off x="3666000" y="3076271"/>
              <a:ext cx="630000" cy="630000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17BF0B7-6685-4F14-B1F2-0ACFF3CE6C22}"/>
              </a:ext>
            </a:extLst>
          </p:cNvPr>
          <p:cNvSpPr/>
          <p:nvPr/>
        </p:nvSpPr>
        <p:spPr>
          <a:xfrm>
            <a:off x="1219200" y="3076011"/>
            <a:ext cx="2719113" cy="2082657"/>
          </a:xfrm>
          <a:custGeom>
            <a:avLst/>
            <a:gdLst>
              <a:gd name="connsiteX0" fmla="*/ 0 w 1800000"/>
              <a:gd name="connsiteY0" fmla="*/ 0 h 1147125"/>
              <a:gd name="connsiteX1" fmla="*/ 1800000 w 1800000"/>
              <a:gd name="connsiteY1" fmla="*/ 0 h 1147125"/>
              <a:gd name="connsiteX2" fmla="*/ 1800000 w 1800000"/>
              <a:gd name="connsiteY2" fmla="*/ 1147125 h 1147125"/>
              <a:gd name="connsiteX3" fmla="*/ 0 w 1800000"/>
              <a:gd name="connsiteY3" fmla="*/ 1147125 h 1147125"/>
              <a:gd name="connsiteX4" fmla="*/ 0 w 1800000"/>
              <a:gd name="connsiteY4" fmla="*/ 0 h 114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147125">
                <a:moveTo>
                  <a:pt x="0" y="0"/>
                </a:moveTo>
                <a:lnTo>
                  <a:pt x="1800000" y="0"/>
                </a:lnTo>
                <a:lnTo>
                  <a:pt x="1800000" y="1147125"/>
                </a:lnTo>
                <a:lnTo>
                  <a:pt x="0" y="11471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Gill Sans MT" panose="020B0502020104020203" pitchFamily="34" charset="0"/>
              </a:rPr>
              <a:t>The Path Forward for Jewish Camps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Gill Sans MT" panose="020B0502020104020203" pitchFamily="34" charset="0"/>
              </a:rPr>
              <a:t>Adaptive Planning Cohort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cap="all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Gill Sans MT" panose="020B0502020104020203" pitchFamily="34" charset="0"/>
              </a:rPr>
              <a:t>Registration open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544E7B85-3035-425F-BCA9-FB9526BAEBB2}"/>
              </a:ext>
            </a:extLst>
          </p:cNvPr>
          <p:cNvSpPr/>
          <p:nvPr/>
        </p:nvSpPr>
        <p:spPr>
          <a:xfrm>
            <a:off x="6036190" y="921048"/>
            <a:ext cx="2590800" cy="422705"/>
          </a:xfrm>
          <a:custGeom>
            <a:avLst/>
            <a:gdLst>
              <a:gd name="connsiteX0" fmla="*/ 0 w 1800000"/>
              <a:gd name="connsiteY0" fmla="*/ 0 h 1147125"/>
              <a:gd name="connsiteX1" fmla="*/ 1800000 w 1800000"/>
              <a:gd name="connsiteY1" fmla="*/ 0 h 1147125"/>
              <a:gd name="connsiteX2" fmla="*/ 1800000 w 1800000"/>
              <a:gd name="connsiteY2" fmla="*/ 1147125 h 1147125"/>
              <a:gd name="connsiteX3" fmla="*/ 0 w 1800000"/>
              <a:gd name="connsiteY3" fmla="*/ 1147125 h 1147125"/>
              <a:gd name="connsiteX4" fmla="*/ 0 w 1800000"/>
              <a:gd name="connsiteY4" fmla="*/ 0 h 114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147125">
                <a:moveTo>
                  <a:pt x="0" y="0"/>
                </a:moveTo>
                <a:lnTo>
                  <a:pt x="1800000" y="0"/>
                </a:lnTo>
                <a:lnTo>
                  <a:pt x="1800000" y="1147125"/>
                </a:lnTo>
                <a:lnTo>
                  <a:pt x="0" y="11471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cap="all"/>
            </a:pP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21C581-A387-468B-81B3-3B88B4A3CCC8}"/>
              </a:ext>
            </a:extLst>
          </p:cNvPr>
          <p:cNvSpPr txBox="1"/>
          <p:nvPr/>
        </p:nvSpPr>
        <p:spPr>
          <a:xfrm>
            <a:off x="1335206" y="5566011"/>
            <a:ext cx="1016985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/>
              </a:rPr>
              <a:t>www.jcamp180.org/adapt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847DFF-B130-4413-B8B7-F4B63F1906FE}"/>
              </a:ext>
            </a:extLst>
          </p:cNvPr>
          <p:cNvSpPr txBox="1"/>
          <p:nvPr/>
        </p:nvSpPr>
        <p:spPr>
          <a:xfrm>
            <a:off x="4939558" y="536854"/>
            <a:ext cx="662826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What should our Board and Senior Staff prioritize </a:t>
            </a:r>
          </a:p>
          <a:p>
            <a:pPr algn="ctr"/>
            <a:r>
              <a:rPr lang="en-US" sz="2400" i="1" dirty="0"/>
              <a:t>over the next 24 months? </a:t>
            </a:r>
          </a:p>
          <a:p>
            <a:endParaRPr lang="en-US" sz="2400" dirty="0"/>
          </a:p>
          <a:p>
            <a:r>
              <a:rPr lang="en-US" sz="2400" dirty="0"/>
              <a:t>This program runs </a:t>
            </a:r>
            <a:r>
              <a:rPr lang="en-US" sz="2400" b="1" dirty="0">
                <a:solidFill>
                  <a:srgbClr val="FF0000"/>
                </a:solidFill>
              </a:rPr>
              <a:t>July 1 – August 5</a:t>
            </a:r>
            <a:r>
              <a:rPr lang="en-US" sz="2400" b="1" baseline="300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will provide camps with a supported process to think about a course correction on their existing strategic plan given the COVID crisis and the closure of the 2020 season. </a:t>
            </a:r>
          </a:p>
          <a:p>
            <a:endParaRPr lang="en-US" sz="2400" dirty="0"/>
          </a:p>
          <a:p>
            <a:r>
              <a:rPr lang="en-US" sz="2400" dirty="0"/>
              <a:t>This program has two group meetings, customized coaching, and optional weekly drop-in sessions, to help you and your Board with Adaptive planning.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816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C6880DE-571F-4CEC-9D1A-1DC4A73FE0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872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E30DC63C-465F-48D9-A46E-6171241E489D}"/>
              </a:ext>
            </a:extLst>
          </p:cNvPr>
          <p:cNvSpPr txBox="1">
            <a:spLocks/>
          </p:cNvSpPr>
          <p:nvPr/>
        </p:nvSpPr>
        <p:spPr>
          <a:xfrm>
            <a:off x="1752600" y="1369870"/>
            <a:ext cx="3501886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Title Box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8BC831-C4D2-49B9-9346-63FCA9FBD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244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October 18 – 20, 2020</a:t>
            </a:r>
            <a:br>
              <a:rPr lang="en-US" sz="48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Hold the date. Invite your Board. 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3643E8A-4961-473C-A809-5332D89F2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888" y="381000"/>
            <a:ext cx="8080416" cy="471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41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sp>
        <p:nvSpPr>
          <p:cNvPr id="31" name="Subtitle 2"/>
          <p:cNvSpPr txBox="1">
            <a:spLocks/>
          </p:cNvSpPr>
          <p:nvPr/>
        </p:nvSpPr>
        <p:spPr>
          <a:xfrm>
            <a:off x="1752600" y="1369870"/>
            <a:ext cx="3501886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Title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77B6BBB-B710-4C1D-AB5E-685B38AC9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669601"/>
            <a:ext cx="9829800" cy="481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97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E7C36-DCA1-1F41-8B2C-0625DCDD6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64" y="600326"/>
            <a:ext cx="3936583" cy="2626531"/>
          </a:xfrm>
        </p:spPr>
        <p:txBody>
          <a:bodyPr/>
          <a:lstStyle/>
          <a:p>
            <a:r>
              <a:rPr lang="en-US"/>
              <a:t>There is no data about the future…</a:t>
            </a:r>
            <a:br>
              <a:rPr lang="en-US"/>
            </a:br>
            <a:r>
              <a:rPr lang="en-US"/>
              <a:t>just stories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B166A-7ECB-1146-B94A-85F2D045C7D5}"/>
              </a:ext>
            </a:extLst>
          </p:cNvPr>
          <p:cNvSpPr txBox="1"/>
          <p:nvPr/>
        </p:nvSpPr>
        <p:spPr>
          <a:xfrm>
            <a:off x="12949001" y="2981797"/>
            <a:ext cx="184731" cy="228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28526"/>
            <a:endParaRPr lang="en-US" sz="885">
              <a:solidFill>
                <a:srgbClr val="000000"/>
              </a:solidFill>
              <a:latin typeface="Calibri" panose="020F0502020204030204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3A775D0-D0AD-F344-80B2-98D5580DBB3B}"/>
              </a:ext>
            </a:extLst>
          </p:cNvPr>
          <p:cNvGrpSpPr/>
          <p:nvPr/>
        </p:nvGrpSpPr>
        <p:grpSpPr>
          <a:xfrm>
            <a:off x="4332168" y="1920367"/>
            <a:ext cx="6936037" cy="4137367"/>
            <a:chOff x="8488017" y="2492210"/>
            <a:chExt cx="15714427" cy="964901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B7524E-DA96-E94A-A5DA-7D14219FEE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88017" y="2492210"/>
              <a:ext cx="15714427" cy="9649018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196F74B-5858-4940-9818-FA0493106EF4}"/>
                </a:ext>
              </a:extLst>
            </p:cNvPr>
            <p:cNvSpPr/>
            <p:nvPr/>
          </p:nvSpPr>
          <p:spPr>
            <a:xfrm>
              <a:off x="19085026" y="8268266"/>
              <a:ext cx="422034" cy="5843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28526"/>
              <a:endParaRPr lang="en-US" sz="200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8D89EBD-11CC-7145-B454-2E1F039C6A86}"/>
                </a:ext>
              </a:extLst>
            </p:cNvPr>
            <p:cNvSpPr/>
            <p:nvPr/>
          </p:nvSpPr>
          <p:spPr>
            <a:xfrm>
              <a:off x="10543691" y="6997148"/>
              <a:ext cx="1649896" cy="702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28526"/>
              <a:endParaRPr lang="en-US" sz="885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0F026-61BC-0D43-B2AE-A7BCFA2B8AA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228526"/>
            <a:fld id="{568B74E3-F987-8947-80E3-7B0415162CE2}" type="slidenum">
              <a:rPr lang="en-US">
                <a:solidFill>
                  <a:srgbClr val="223C6E"/>
                </a:solidFill>
              </a:rPr>
              <a:pPr defTabSz="228526"/>
              <a:t>3</a:t>
            </a:fld>
            <a:endParaRPr lang="en-US">
              <a:solidFill>
                <a:srgbClr val="223C6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112009-7141-4CCC-B01F-63C21944C3C0}"/>
              </a:ext>
            </a:extLst>
          </p:cNvPr>
          <p:cNvSpPr txBox="1"/>
          <p:nvPr/>
        </p:nvSpPr>
        <p:spPr>
          <a:xfrm>
            <a:off x="445383" y="5921845"/>
            <a:ext cx="2764452" cy="461531"/>
          </a:xfrm>
          <a:prstGeom prst="rect">
            <a:avLst/>
          </a:prstGeom>
          <a:solidFill>
            <a:srgbClr val="00A4FF"/>
          </a:solidFill>
        </p:spPr>
        <p:txBody>
          <a:bodyPr rot="0" spcFirstLastPara="0" vertOverflow="overflow" horzOverflow="overflow" vert="horz" wrap="square" lIns="45714" tIns="22857" rIns="45714" bIns="2285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228526"/>
            <a:r>
              <a:rPr lang="en-US" sz="2699" b="1" err="1">
                <a:solidFill>
                  <a:srgbClr val="FFD200"/>
                </a:solidFill>
                <a:latin typeface="Calibri" panose="020F0502020204030204"/>
                <a:ea typeface="+mn-lt"/>
                <a:cs typeface="Calibri" panose="020F0502020204030204"/>
              </a:rPr>
              <a:t>JewishTogether</a:t>
            </a:r>
            <a:endParaRPr lang="en-US" sz="2699" b="1" err="1">
              <a:solidFill>
                <a:srgbClr val="FFD200"/>
              </a:solidFill>
              <a:latin typeface="Barlow Semi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419229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160C7-436C-0144-9517-4BB6DACBD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47" y="802469"/>
            <a:ext cx="3936583" cy="2626531"/>
          </a:xfrm>
        </p:spPr>
        <p:txBody>
          <a:bodyPr/>
          <a:lstStyle/>
          <a:p>
            <a:r>
              <a:rPr lang="en-US"/>
              <a:t>Often, there are more stories you could tell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B02A2-5DA3-114E-A09B-E1E77515B83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228526"/>
            <a:fld id="{568B74E3-F987-8947-80E3-7B0415162CE2}" type="slidenum">
              <a:rPr lang="en-US">
                <a:solidFill>
                  <a:srgbClr val="223C6E"/>
                </a:solidFill>
              </a:rPr>
              <a:pPr defTabSz="228526"/>
              <a:t>4</a:t>
            </a:fld>
            <a:endParaRPr lang="en-US">
              <a:solidFill>
                <a:srgbClr val="223C6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BFC3C2-42E9-6C47-9768-40B55A19A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450" y="1227732"/>
            <a:ext cx="6940965" cy="5053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picture containing ball, holding, food, drawing&#10;&#10;Description automatically generated">
            <a:extLst>
              <a:ext uri="{FF2B5EF4-FFF2-40B4-BE49-F238E27FC236}">
                <a16:creationId xmlns:a16="http://schemas.microsoft.com/office/drawing/2014/main" id="{327ECCB3-6C75-4D71-967C-1C9981258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16" y="5943273"/>
            <a:ext cx="2322771" cy="60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87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9C90C-86B6-5448-AB6E-A538AF3BF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00" y="510105"/>
            <a:ext cx="3936583" cy="2626531"/>
          </a:xfrm>
        </p:spPr>
        <p:txBody>
          <a:bodyPr/>
          <a:lstStyle/>
          <a:p>
            <a:r>
              <a:rPr lang="en-US"/>
              <a:t>Scenarios map </a:t>
            </a:r>
            <a:br>
              <a:rPr lang="en-US"/>
            </a:br>
            <a:r>
              <a:rPr lang="en-US"/>
              <a:t>the plausible </a:t>
            </a:r>
            <a:br>
              <a:rPr lang="en-US"/>
            </a:br>
            <a:r>
              <a:rPr lang="en-US"/>
              <a:t>range of stories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370B39-B137-D143-B362-C302E15D4D8F}"/>
              </a:ext>
            </a:extLst>
          </p:cNvPr>
          <p:cNvGrpSpPr/>
          <p:nvPr/>
        </p:nvGrpSpPr>
        <p:grpSpPr>
          <a:xfrm>
            <a:off x="4791443" y="1229656"/>
            <a:ext cx="6945327" cy="5100725"/>
            <a:chOff x="8325854" y="1957137"/>
            <a:chExt cx="13892462" cy="10202779"/>
          </a:xfrm>
        </p:grpSpPr>
        <p:pic>
          <p:nvPicPr>
            <p:cNvPr id="4" name="2x2-ScenarioMatrix-R3-01" descr="2x2-ScenarioMatrix-R3-01">
              <a:extLst>
                <a:ext uri="{FF2B5EF4-FFF2-40B4-BE49-F238E27FC236}">
                  <a16:creationId xmlns:a16="http://schemas.microsoft.com/office/drawing/2014/main" id="{073C4E47-4D79-D248-B30E-52B60975DD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75068" y="2883284"/>
              <a:ext cx="5526158" cy="36576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5" name="2x2-ScenarioMatrix-R3-01" descr="2x2-ScenarioMatrix-R3-01">
              <a:extLst>
                <a:ext uri="{FF2B5EF4-FFF2-40B4-BE49-F238E27FC236}">
                  <a16:creationId xmlns:a16="http://schemas.microsoft.com/office/drawing/2014/main" id="{236365A6-1FA0-0349-BD98-FA0DC47988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754803" y="2883284"/>
              <a:ext cx="5526158" cy="36576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6" name="2x2-ScenarioMatrix-R3-01" descr="2x2-ScenarioMatrix-R3-01">
              <a:extLst>
                <a:ext uri="{FF2B5EF4-FFF2-40B4-BE49-F238E27FC236}">
                  <a16:creationId xmlns:a16="http://schemas.microsoft.com/office/drawing/2014/main" id="{FD788184-85A0-CD44-9A01-BFFC325213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75068" y="7560127"/>
              <a:ext cx="5526158" cy="36576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" name="2x2-ScenarioMatrix-R3-01" descr="2x2-ScenarioMatrix-R3-01">
              <a:extLst>
                <a:ext uri="{FF2B5EF4-FFF2-40B4-BE49-F238E27FC236}">
                  <a16:creationId xmlns:a16="http://schemas.microsoft.com/office/drawing/2014/main" id="{4F5652F9-AE33-BF4D-9AE9-BCD108C59E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754803" y="7560127"/>
              <a:ext cx="5526158" cy="365760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6" name="Left-Right Arrow 15">
              <a:extLst>
                <a:ext uri="{FF2B5EF4-FFF2-40B4-BE49-F238E27FC236}">
                  <a16:creationId xmlns:a16="http://schemas.microsoft.com/office/drawing/2014/main" id="{23E65CE8-C5BC-B74F-BF00-C2611D9C6C5C}"/>
                </a:ext>
              </a:extLst>
            </p:cNvPr>
            <p:cNvSpPr/>
            <p:nvPr/>
          </p:nvSpPr>
          <p:spPr>
            <a:xfrm rot="5400000">
              <a:off x="10176623" y="6581738"/>
              <a:ext cx="10202779" cy="953577"/>
            </a:xfrm>
            <a:prstGeom prst="leftRightArrow">
              <a:avLst>
                <a:gd name="adj1" fmla="val 50000"/>
                <a:gd name="adj2" fmla="val 95833"/>
              </a:avLst>
            </a:prstGeom>
            <a:solidFill>
              <a:srgbClr val="223C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28526"/>
              <a:endParaRPr lang="en-US" sz="885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" name="Left-Right Arrow 17">
              <a:extLst>
                <a:ext uri="{FF2B5EF4-FFF2-40B4-BE49-F238E27FC236}">
                  <a16:creationId xmlns:a16="http://schemas.microsoft.com/office/drawing/2014/main" id="{BE4353FC-5103-CD43-9BC3-5DFA2DE9E591}"/>
                </a:ext>
              </a:extLst>
            </p:cNvPr>
            <p:cNvSpPr/>
            <p:nvPr/>
          </p:nvSpPr>
          <p:spPr>
            <a:xfrm>
              <a:off x="8325854" y="6573717"/>
              <a:ext cx="13892462" cy="953577"/>
            </a:xfrm>
            <a:prstGeom prst="leftRightArrow">
              <a:avLst>
                <a:gd name="adj1" fmla="val 50000"/>
                <a:gd name="adj2" fmla="val 95833"/>
              </a:avLst>
            </a:prstGeom>
            <a:solidFill>
              <a:srgbClr val="223C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28526"/>
              <a:endParaRPr lang="en-US" sz="885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0C7D9C-EB5A-794E-B78B-23955655790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228526"/>
            <a:fld id="{568B74E3-F987-8947-80E3-7B0415162CE2}" type="slidenum">
              <a:rPr lang="en-US">
                <a:solidFill>
                  <a:srgbClr val="223C6E"/>
                </a:solidFill>
              </a:rPr>
              <a:pPr defTabSz="228526"/>
              <a:t>5</a:t>
            </a:fld>
            <a:endParaRPr lang="en-US">
              <a:solidFill>
                <a:srgbClr val="223C6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C625B8-E204-684C-B317-0E503CA82D8C}"/>
              </a:ext>
            </a:extLst>
          </p:cNvPr>
          <p:cNvSpPr/>
          <p:nvPr/>
        </p:nvSpPr>
        <p:spPr>
          <a:xfrm>
            <a:off x="675550" y="2715309"/>
            <a:ext cx="2559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526"/>
            <a:r>
              <a:rPr lang="en-US">
                <a:solidFill>
                  <a:srgbClr val="223C6E"/>
                </a:solidFill>
                <a:latin typeface="Barlow Semi Condensed Medium" pitchFamily="2" charset="77"/>
              </a:rPr>
              <a:t>External conditions</a:t>
            </a:r>
            <a:br>
              <a:rPr lang="en-US">
                <a:solidFill>
                  <a:srgbClr val="223C6E"/>
                </a:solidFill>
                <a:latin typeface="Barlow Semi Condensed Medium" pitchFamily="2" charset="77"/>
              </a:rPr>
            </a:br>
            <a:br>
              <a:rPr lang="en-US">
                <a:solidFill>
                  <a:srgbClr val="223C6E"/>
                </a:solidFill>
                <a:latin typeface="Barlow Semi Condensed Medium" pitchFamily="2" charset="77"/>
              </a:rPr>
            </a:br>
            <a:r>
              <a:rPr lang="en-US">
                <a:solidFill>
                  <a:srgbClr val="223C6E"/>
                </a:solidFill>
                <a:latin typeface="Barlow Semi Condensed Medium" pitchFamily="2" charset="77"/>
              </a:rPr>
              <a:t>Multiple hypotheses / acknowledge uncertainties</a:t>
            </a:r>
            <a:br>
              <a:rPr lang="en-US">
                <a:solidFill>
                  <a:srgbClr val="223C6E"/>
                </a:solidFill>
                <a:latin typeface="Barlow Semi Condensed Medium" pitchFamily="2" charset="77"/>
              </a:rPr>
            </a:br>
            <a:br>
              <a:rPr lang="en-US">
                <a:solidFill>
                  <a:srgbClr val="223C6E"/>
                </a:solidFill>
                <a:latin typeface="Barlow Semi Condensed Medium" pitchFamily="2" charset="77"/>
              </a:rPr>
            </a:br>
            <a:r>
              <a:rPr lang="en-US">
                <a:solidFill>
                  <a:srgbClr val="223C6E"/>
                </a:solidFill>
                <a:latin typeface="Barlow Semi Condensed Medium" pitchFamily="2" charset="77"/>
              </a:rPr>
              <a:t>Imaginative, but plausible</a:t>
            </a:r>
            <a:br>
              <a:rPr lang="en-US">
                <a:solidFill>
                  <a:srgbClr val="223C6E"/>
                </a:solidFill>
                <a:latin typeface="Barlow Semi Condensed Medium" pitchFamily="2" charset="77"/>
              </a:rPr>
            </a:br>
            <a:br>
              <a:rPr lang="en-US">
                <a:solidFill>
                  <a:srgbClr val="223C6E"/>
                </a:solidFill>
                <a:latin typeface="Barlow Semi Condensed Medium" pitchFamily="2" charset="77"/>
              </a:rPr>
            </a:br>
            <a:r>
              <a:rPr lang="en-US">
                <a:solidFill>
                  <a:srgbClr val="223C6E"/>
                </a:solidFill>
                <a:latin typeface="Barlow Semi Condensed Medium" pitchFamily="2" charset="77"/>
              </a:rPr>
              <a:t>Holistic</a:t>
            </a:r>
          </a:p>
        </p:txBody>
      </p:sp>
      <p:pic>
        <p:nvPicPr>
          <p:cNvPr id="12" name="Picture 11" descr="A picture containing ball, holding, food, drawing&#10;&#10;Description automatically generated">
            <a:extLst>
              <a:ext uri="{FF2B5EF4-FFF2-40B4-BE49-F238E27FC236}">
                <a16:creationId xmlns:a16="http://schemas.microsoft.com/office/drawing/2014/main" id="{9C0846BC-763D-4117-9A87-7DDB6BD4B4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416" y="5943273"/>
            <a:ext cx="2322771" cy="60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20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D5CE1-05E0-3F42-9005-9B3593366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4" y="705231"/>
            <a:ext cx="8756244" cy="1357274"/>
          </a:xfrm>
        </p:spPr>
        <p:txBody>
          <a:bodyPr/>
          <a:lstStyle/>
          <a:p>
            <a:r>
              <a:rPr lang="en-US"/>
              <a:t>Where scenarios fit in creating strategy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1DBA3DD-1A4A-AB4D-B2AE-0203608D131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228526"/>
            <a:fld id="{568B74E3-F987-8947-80E3-7B0415162CE2}" type="slidenum">
              <a:rPr lang="en-US">
                <a:solidFill>
                  <a:srgbClr val="223C6E"/>
                </a:solidFill>
              </a:rPr>
              <a:pPr defTabSz="228526"/>
              <a:t>6</a:t>
            </a:fld>
            <a:endParaRPr lang="en-US">
              <a:solidFill>
                <a:srgbClr val="223C6E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5A32F2-73DC-A24E-A430-F0ACAAD9D6A3}"/>
              </a:ext>
            </a:extLst>
          </p:cNvPr>
          <p:cNvGrpSpPr/>
          <p:nvPr/>
        </p:nvGrpSpPr>
        <p:grpSpPr>
          <a:xfrm>
            <a:off x="2786336" y="1498505"/>
            <a:ext cx="4834860" cy="4519279"/>
            <a:chOff x="8448152" y="5228357"/>
            <a:chExt cx="7128359" cy="6663078"/>
          </a:xfrm>
        </p:grpSpPr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A7BC8026-6E99-7046-9D56-58C6283CDB88}"/>
                </a:ext>
              </a:extLst>
            </p:cNvPr>
            <p:cNvSpPr/>
            <p:nvPr/>
          </p:nvSpPr>
          <p:spPr>
            <a:xfrm>
              <a:off x="8448152" y="7640953"/>
              <a:ext cx="4250483" cy="4250482"/>
            </a:xfrm>
            <a:prstGeom prst="ellipse">
              <a:avLst/>
            </a:prstGeom>
            <a:solidFill>
              <a:schemeClr val="accent1">
                <a:alpha val="68987"/>
              </a:schemeClr>
            </a:solid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25397" tIns="25397" rIns="25397" bIns="25397" anchor="ctr"/>
            <a:lstStyle/>
            <a:p>
              <a:pPr defTabSz="228526"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600" b="1">
                <a:solidFill>
                  <a:srgbClr val="FFFFFF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59771411-AA8D-ED41-969C-201993FC3B43}"/>
                </a:ext>
              </a:extLst>
            </p:cNvPr>
            <p:cNvSpPr/>
            <p:nvPr/>
          </p:nvSpPr>
          <p:spPr>
            <a:xfrm>
              <a:off x="10052693" y="5228357"/>
              <a:ext cx="4250483" cy="4250482"/>
            </a:xfrm>
            <a:prstGeom prst="ellipse">
              <a:avLst/>
            </a:prstGeom>
            <a:solidFill>
              <a:schemeClr val="accent3">
                <a:alpha val="68987"/>
              </a:schemeClr>
            </a:solid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25397" tIns="25397" rIns="25397" bIns="25397" anchor="ctr"/>
            <a:lstStyle/>
            <a:p>
              <a:pPr defTabSz="228526"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600" b="1">
                <a:solidFill>
                  <a:srgbClr val="FFFFFF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2" name="Circle">
              <a:extLst>
                <a:ext uri="{FF2B5EF4-FFF2-40B4-BE49-F238E27FC236}">
                  <a16:creationId xmlns:a16="http://schemas.microsoft.com/office/drawing/2014/main" id="{8B081BEC-F375-4045-9DFB-7D247CF8B381}"/>
                </a:ext>
              </a:extLst>
            </p:cNvPr>
            <p:cNvSpPr/>
            <p:nvPr/>
          </p:nvSpPr>
          <p:spPr>
            <a:xfrm>
              <a:off x="11326028" y="7640953"/>
              <a:ext cx="4250483" cy="4250482"/>
            </a:xfrm>
            <a:prstGeom prst="ellipse">
              <a:avLst/>
            </a:prstGeom>
            <a:solidFill>
              <a:schemeClr val="accent2">
                <a:alpha val="68987"/>
              </a:schemeClr>
            </a:solid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25397" tIns="25397" rIns="25397" bIns="25397" anchor="ctr"/>
            <a:lstStyle/>
            <a:p>
              <a:pPr defTabSz="228526"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600" b="1">
                <a:solidFill>
                  <a:srgbClr val="FFFFFF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3" name="General consumer needs and changes in mobility behavior">
              <a:extLst>
                <a:ext uri="{FF2B5EF4-FFF2-40B4-BE49-F238E27FC236}">
                  <a16:creationId xmlns:a16="http://schemas.microsoft.com/office/drawing/2014/main" id="{F7115811-8386-7A47-8D0C-C4842C6118E2}"/>
                </a:ext>
              </a:extLst>
            </p:cNvPr>
            <p:cNvSpPr txBox="1"/>
            <p:nvPr/>
          </p:nvSpPr>
          <p:spPr>
            <a:xfrm>
              <a:off x="10459221" y="6258764"/>
              <a:ext cx="3437424" cy="98317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25397" tIns="25397" rIns="25397" bIns="25397" anchor="ctr">
              <a:sp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ctr" defTabSz="228526"/>
              <a:r>
                <a:rPr lang="en-US" sz="2000">
                  <a:latin typeface="Barlow" pitchFamily="2" charset="77"/>
                </a:rPr>
                <a:t>External conditions / scenarios</a:t>
              </a:r>
            </a:p>
          </p:txBody>
        </p:sp>
        <p:sp>
          <p:nvSpPr>
            <p:cNvPr id="14" name="Mobility capabilities and infrastructure">
              <a:extLst>
                <a:ext uri="{FF2B5EF4-FFF2-40B4-BE49-F238E27FC236}">
                  <a16:creationId xmlns:a16="http://schemas.microsoft.com/office/drawing/2014/main" id="{2530DCDD-8C13-854A-8171-EAB979173820}"/>
                </a:ext>
              </a:extLst>
            </p:cNvPr>
            <p:cNvSpPr txBox="1"/>
            <p:nvPr/>
          </p:nvSpPr>
          <p:spPr>
            <a:xfrm>
              <a:off x="8588243" y="9634954"/>
              <a:ext cx="2737785" cy="98317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25397" tIns="25397" rIns="25397" bIns="25397" anchor="ctr">
              <a:sp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ctr" defTabSz="228526"/>
              <a:r>
                <a:rPr lang="en-US" sz="2000">
                  <a:latin typeface="Barlow" pitchFamily="2" charset="77"/>
                </a:rPr>
                <a:t>Capabilities and assets</a:t>
              </a:r>
            </a:p>
          </p:txBody>
        </p:sp>
        <p:sp>
          <p:nvSpPr>
            <p:cNvPr id="15" name="Business models and cost structures">
              <a:extLst>
                <a:ext uri="{FF2B5EF4-FFF2-40B4-BE49-F238E27FC236}">
                  <a16:creationId xmlns:a16="http://schemas.microsoft.com/office/drawing/2014/main" id="{AD7C22B0-B27C-7D48-BBA3-EDC4D5AC89C6}"/>
                </a:ext>
              </a:extLst>
            </p:cNvPr>
            <p:cNvSpPr txBox="1"/>
            <p:nvPr/>
          </p:nvSpPr>
          <p:spPr>
            <a:xfrm>
              <a:off x="12282778" y="9634954"/>
              <a:ext cx="2736243" cy="98317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397" tIns="25397" rIns="25397" bIns="25397" anchor="ctr">
              <a:sp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ctr" defTabSz="228526"/>
              <a:r>
                <a:rPr lang="en-US" sz="2000">
                  <a:latin typeface="Barlow" pitchFamily="2" charset="77"/>
                </a:rPr>
                <a:t>Vision and values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96870AF-60B3-BD4E-BAF0-D47BB322EB98}"/>
              </a:ext>
            </a:extLst>
          </p:cNvPr>
          <p:cNvSpPr txBox="1"/>
          <p:nvPr/>
        </p:nvSpPr>
        <p:spPr>
          <a:xfrm>
            <a:off x="4462064" y="3790542"/>
            <a:ext cx="139721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228526"/>
            <a:r>
              <a:rPr lang="en-US" sz="2400" b="1" i="1">
                <a:solidFill>
                  <a:srgbClr val="3B383B"/>
                </a:solidFill>
                <a:latin typeface="Barlow Semi Condensed" pitchFamily="2" charset="77"/>
              </a:rPr>
              <a:t>Strategy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741E7B-206C-C947-9CEC-F86E4C152607}"/>
              </a:ext>
            </a:extLst>
          </p:cNvPr>
          <p:cNvSpPr txBox="1"/>
          <p:nvPr/>
        </p:nvSpPr>
        <p:spPr>
          <a:xfrm>
            <a:off x="8433754" y="1877940"/>
            <a:ext cx="3311189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693" indent="-285693" defTabSz="228526">
              <a:buFont typeface="Arial" panose="020B0604020202020204" pitchFamily="34" charset="0"/>
              <a:buChar char="•"/>
            </a:pPr>
            <a:r>
              <a:rPr lang="en-US" sz="2000" i="1">
                <a:solidFill>
                  <a:srgbClr val="223C6E"/>
                </a:solidFill>
                <a:latin typeface="Barlow Semi Condensed" pitchFamily="2" charset="77"/>
              </a:rPr>
              <a:t>Who do we serve?</a:t>
            </a:r>
          </a:p>
          <a:p>
            <a:pPr marL="285693" indent="-285693" defTabSz="228526">
              <a:buFont typeface="Arial" panose="020B0604020202020204" pitchFamily="34" charset="0"/>
              <a:buChar char="•"/>
            </a:pPr>
            <a:r>
              <a:rPr lang="en-US" sz="2000" i="1">
                <a:solidFill>
                  <a:srgbClr val="223C6E"/>
                </a:solidFill>
                <a:latin typeface="Barlow Semi Condensed" pitchFamily="2" charset="77"/>
              </a:rPr>
              <a:t>What do we offer?</a:t>
            </a:r>
          </a:p>
          <a:p>
            <a:pPr marL="285693" indent="-285693" defTabSz="228526">
              <a:buFont typeface="Arial" panose="020B0604020202020204" pitchFamily="34" charset="0"/>
              <a:buChar char="•"/>
            </a:pPr>
            <a:r>
              <a:rPr lang="en-US" sz="2000" i="1">
                <a:solidFill>
                  <a:srgbClr val="223C6E"/>
                </a:solidFill>
                <a:latin typeface="Barlow Semi Condensed" pitchFamily="2" charset="77"/>
              </a:rPr>
              <a:t>How do we do it uniquely? </a:t>
            </a:r>
            <a:br>
              <a:rPr lang="en-US" sz="2000" i="1">
                <a:solidFill>
                  <a:srgbClr val="223C6E"/>
                </a:solidFill>
                <a:latin typeface="Barlow Semi Condensed" pitchFamily="2" charset="77"/>
              </a:rPr>
            </a:br>
            <a:r>
              <a:rPr lang="en-US" sz="2000" i="1">
                <a:solidFill>
                  <a:srgbClr val="223C6E"/>
                </a:solidFill>
                <a:latin typeface="Barlow Semi Condensed" pitchFamily="2" charset="77"/>
              </a:rPr>
              <a:t>(I.e. why us?)</a:t>
            </a:r>
          </a:p>
          <a:p>
            <a:pPr marL="285693" indent="-285693" defTabSz="228526">
              <a:buFont typeface="Arial" panose="020B0604020202020204" pitchFamily="34" charset="0"/>
              <a:buChar char="•"/>
            </a:pPr>
            <a:r>
              <a:rPr lang="en-US" sz="2000" i="1">
                <a:solidFill>
                  <a:srgbClr val="223C6E"/>
                </a:solidFill>
                <a:latin typeface="Barlow Semi Condensed" pitchFamily="2" charset="77"/>
              </a:rPr>
              <a:t>What do we need to be really good at?</a:t>
            </a:r>
          </a:p>
          <a:p>
            <a:pPr marL="285693" indent="-285693" defTabSz="228526">
              <a:buFont typeface="Arial" panose="020B0604020202020204" pitchFamily="34" charset="0"/>
              <a:buChar char="•"/>
            </a:pPr>
            <a:r>
              <a:rPr lang="en-US" sz="2000" i="1">
                <a:solidFill>
                  <a:srgbClr val="223C6E"/>
                </a:solidFill>
                <a:latin typeface="Barlow Semi Condensed" pitchFamily="2" charset="77"/>
              </a:rPr>
              <a:t>In what ways do we organize and operate to do this best?</a:t>
            </a:r>
          </a:p>
          <a:p>
            <a:pPr marL="285693" indent="-285693" defTabSz="228526">
              <a:buFont typeface="Arial" panose="020B0604020202020204" pitchFamily="34" charset="0"/>
              <a:buChar char="•"/>
            </a:pPr>
            <a:endParaRPr lang="en-US" sz="2000" i="1">
              <a:solidFill>
                <a:srgbClr val="223C6E"/>
              </a:solidFill>
              <a:latin typeface="Barlow Semi Condensed" pitchFamily="2" charset="77"/>
            </a:endParaRPr>
          </a:p>
          <a:p>
            <a:pPr marL="285693" indent="-285693" defTabSz="228526">
              <a:buFont typeface="Arial" panose="020B0604020202020204" pitchFamily="34" charset="0"/>
              <a:buChar char="•"/>
            </a:pPr>
            <a:endParaRPr lang="en-US" sz="2000" i="1">
              <a:solidFill>
                <a:srgbClr val="223C6E"/>
              </a:solidFill>
              <a:latin typeface="Barlow Semi Condensed" pitchFamily="2" charset="77"/>
            </a:endParaRPr>
          </a:p>
          <a:p>
            <a:pPr defTabSz="228526"/>
            <a:r>
              <a:rPr lang="en-US" sz="2000" i="1">
                <a:solidFill>
                  <a:srgbClr val="223C6E"/>
                </a:solidFill>
                <a:latin typeface="Barlow Semi Condensed" pitchFamily="2" charset="77"/>
              </a:rPr>
              <a:t>		(…and when?)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B26E6E-07A2-1B44-8B80-28CF444657F5}"/>
              </a:ext>
            </a:extLst>
          </p:cNvPr>
          <p:cNvCxnSpPr>
            <a:cxnSpLocks/>
          </p:cNvCxnSpPr>
          <p:nvPr/>
        </p:nvCxnSpPr>
        <p:spPr>
          <a:xfrm flipV="1">
            <a:off x="5819377" y="2044430"/>
            <a:ext cx="2223145" cy="1949552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19F47CE-E7D3-7F41-84ED-C4E87FAD35CB}"/>
              </a:ext>
            </a:extLst>
          </p:cNvPr>
          <p:cNvCxnSpPr>
            <a:cxnSpLocks/>
          </p:cNvCxnSpPr>
          <p:nvPr/>
        </p:nvCxnSpPr>
        <p:spPr>
          <a:xfrm>
            <a:off x="5859322" y="4128902"/>
            <a:ext cx="2771713" cy="109439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picture containing ball, holding, food, drawing&#10;&#10;Description automatically generated">
            <a:extLst>
              <a:ext uri="{FF2B5EF4-FFF2-40B4-BE49-F238E27FC236}">
                <a16:creationId xmlns:a16="http://schemas.microsoft.com/office/drawing/2014/main" id="{43F00B61-44D2-4FD2-86B3-F8D37CFC7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16" y="5943273"/>
            <a:ext cx="2322771" cy="60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64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35CA0-79F0-3647-A667-78874ACA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32" y="657689"/>
            <a:ext cx="3936583" cy="2626531"/>
          </a:xfrm>
        </p:spPr>
        <p:txBody>
          <a:bodyPr/>
          <a:lstStyle/>
          <a:p>
            <a:r>
              <a:rPr lang="en-US"/>
              <a:t>A portfolio of  bets against the future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9A5B6A-1322-A643-8443-A4A3B24BA549}"/>
              </a:ext>
            </a:extLst>
          </p:cNvPr>
          <p:cNvCxnSpPr/>
          <p:nvPr/>
        </p:nvCxnSpPr>
        <p:spPr>
          <a:xfrm>
            <a:off x="8541516" y="1387388"/>
            <a:ext cx="0" cy="48167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472317-29B5-244D-81A2-BD3CCAB14D78}"/>
              </a:ext>
            </a:extLst>
          </p:cNvPr>
          <p:cNvCxnSpPr/>
          <p:nvPr/>
        </p:nvCxnSpPr>
        <p:spPr>
          <a:xfrm>
            <a:off x="5664876" y="3795737"/>
            <a:ext cx="575328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ircle">
            <a:extLst>
              <a:ext uri="{FF2B5EF4-FFF2-40B4-BE49-F238E27FC236}">
                <a16:creationId xmlns:a16="http://schemas.microsoft.com/office/drawing/2014/main" id="{0F593E8A-50EA-3048-B279-DE4A816BDAC3}"/>
              </a:ext>
            </a:extLst>
          </p:cNvPr>
          <p:cNvSpPr/>
          <p:nvPr/>
        </p:nvSpPr>
        <p:spPr>
          <a:xfrm>
            <a:off x="10395706" y="751511"/>
            <a:ext cx="1463508" cy="1463508"/>
          </a:xfrm>
          <a:prstGeom prst="ellipse">
            <a:avLst/>
          </a:prstGeom>
          <a:solidFill>
            <a:srgbClr val="223C6D"/>
          </a:solidFill>
          <a:ln w="12700" cap="flat">
            <a:noFill/>
            <a:miter lim="400000"/>
          </a:ln>
          <a:effectLst/>
        </p:spPr>
        <p:txBody>
          <a:bodyPr wrap="square" lIns="35714" tIns="35714" rIns="35714" bIns="35714" numCol="1" anchor="ctr">
            <a:noAutofit/>
          </a:bodyPr>
          <a:lstStyle/>
          <a:p>
            <a:pPr algn="ctr" defTabSz="228526">
              <a:defRPr sz="2400">
                <a:solidFill>
                  <a:srgbClr val="FFFFFF"/>
                </a:solidFill>
              </a:defRPr>
            </a:pPr>
            <a:endParaRPr sz="1200" spc="150">
              <a:solidFill>
                <a:srgbClr val="FFFFFF"/>
              </a:solidFill>
              <a:latin typeface="Helvetica" pitchFamily="2" charset="0"/>
            </a:endParaRPr>
          </a:p>
        </p:txBody>
      </p:sp>
      <p:sp>
        <p:nvSpPr>
          <p:cNvPr id="7" name="Bet the farm">
            <a:extLst>
              <a:ext uri="{FF2B5EF4-FFF2-40B4-BE49-F238E27FC236}">
                <a16:creationId xmlns:a16="http://schemas.microsoft.com/office/drawing/2014/main" id="{1218B6C0-DE17-F24A-8E02-BE7311656803}"/>
              </a:ext>
            </a:extLst>
          </p:cNvPr>
          <p:cNvSpPr txBox="1"/>
          <p:nvPr/>
        </p:nvSpPr>
        <p:spPr>
          <a:xfrm>
            <a:off x="10553690" y="1231758"/>
            <a:ext cx="1147540" cy="5030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35714" tIns="35714" rIns="35714" bIns="35714" numCol="1" anchor="ctr">
            <a:spAutoFit/>
          </a:bodyPr>
          <a:lstStyle>
            <a:lvl1pPr>
              <a:defRPr sz="2600" cap="all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algn="ctr" defTabSz="228526"/>
            <a:r>
              <a:rPr sz="1400" b="1" spc="100">
                <a:latin typeface="Barlow SemiBold" pitchFamily="2" charset="77"/>
              </a:rPr>
              <a:t>Bet the farm</a:t>
            </a:r>
          </a:p>
        </p:txBody>
      </p:sp>
      <p:sp>
        <p:nvSpPr>
          <p:cNvPr id="8" name="Circle">
            <a:extLst>
              <a:ext uri="{FF2B5EF4-FFF2-40B4-BE49-F238E27FC236}">
                <a16:creationId xmlns:a16="http://schemas.microsoft.com/office/drawing/2014/main" id="{8850DB47-0103-724F-96D0-AE7996183700}"/>
              </a:ext>
            </a:extLst>
          </p:cNvPr>
          <p:cNvSpPr/>
          <p:nvPr/>
        </p:nvSpPr>
        <p:spPr>
          <a:xfrm>
            <a:off x="5161597" y="1013185"/>
            <a:ext cx="1281461" cy="1281461"/>
          </a:xfrm>
          <a:prstGeom prst="ellipse">
            <a:avLst/>
          </a:prstGeom>
          <a:solidFill>
            <a:srgbClr val="00C8F1"/>
          </a:solidFill>
          <a:ln w="12700">
            <a:miter lim="400000"/>
          </a:ln>
          <a:effectLst/>
        </p:spPr>
        <p:txBody>
          <a:bodyPr lIns="35714" tIns="35714" rIns="35714" bIns="35714" anchor="ctr"/>
          <a:lstStyle/>
          <a:p>
            <a:pPr defTabSz="228526">
              <a:defRPr sz="2400">
                <a:solidFill>
                  <a:srgbClr val="FFFFFF"/>
                </a:solidFill>
              </a:defRPr>
            </a:pPr>
            <a:endParaRPr sz="1688">
              <a:solidFill>
                <a:srgbClr val="00C8F1"/>
              </a:solidFill>
              <a:latin typeface="Calibri" panose="020F0502020204030204"/>
            </a:endParaRPr>
          </a:p>
        </p:txBody>
      </p:sp>
      <p:sp>
        <p:nvSpPr>
          <p:cNvPr id="9" name="CORE">
            <a:extLst>
              <a:ext uri="{FF2B5EF4-FFF2-40B4-BE49-F238E27FC236}">
                <a16:creationId xmlns:a16="http://schemas.microsoft.com/office/drawing/2014/main" id="{3064929C-58B1-AD46-B9A0-BDA490BD7DA4}"/>
              </a:ext>
            </a:extLst>
          </p:cNvPr>
          <p:cNvSpPr txBox="1"/>
          <p:nvPr/>
        </p:nvSpPr>
        <p:spPr>
          <a:xfrm>
            <a:off x="5228558" y="1510132"/>
            <a:ext cx="1147540" cy="287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5714" tIns="35714" rIns="35714" bIns="35714" anchor="ctr">
            <a:spAutoFit/>
          </a:bodyPr>
          <a:lstStyle>
            <a:lvl1pPr>
              <a:defRPr sz="2400" cap="all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algn="ctr" defTabSz="228526"/>
            <a:r>
              <a:rPr lang="en-US" sz="1400" b="1" spc="100">
                <a:latin typeface="Barlow SemiBold" pitchFamily="2" charset="77"/>
              </a:rPr>
              <a:t>CORE</a:t>
            </a:r>
            <a:endParaRPr sz="1400" b="1" spc="100">
              <a:latin typeface="Barlow SemiBold" pitchFamily="2" charset="77"/>
            </a:endParaRPr>
          </a:p>
        </p:txBody>
      </p:sp>
      <p:sp>
        <p:nvSpPr>
          <p:cNvPr id="10" name="Hedge your bets">
            <a:extLst>
              <a:ext uri="{FF2B5EF4-FFF2-40B4-BE49-F238E27FC236}">
                <a16:creationId xmlns:a16="http://schemas.microsoft.com/office/drawing/2014/main" id="{71C50278-0EDC-014A-97A0-7B27BCA7A092}"/>
              </a:ext>
            </a:extLst>
          </p:cNvPr>
          <p:cNvSpPr txBox="1"/>
          <p:nvPr/>
        </p:nvSpPr>
        <p:spPr>
          <a:xfrm>
            <a:off x="5934132" y="4896302"/>
            <a:ext cx="2373501" cy="3183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35714" tIns="35714" rIns="35714" bIns="35714" numCol="1" anchor="ctr">
            <a:spAutoFit/>
          </a:bodyPr>
          <a:lstStyle>
            <a:lvl1pPr>
              <a:defRPr sz="26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algn="ctr" defTabSz="228526"/>
            <a:r>
              <a:rPr lang="en-US" sz="1600" b="1" spc="100">
                <a:solidFill>
                  <a:srgbClr val="223C6D"/>
                </a:solidFill>
                <a:latin typeface="Barlow" pitchFamily="2" charset="77"/>
                <a:cs typeface="Gotham Bold" pitchFamily="2" charset="0"/>
              </a:rPr>
              <a:t>HEDGE YOUR BETS</a:t>
            </a:r>
          </a:p>
        </p:txBody>
      </p:sp>
      <p:sp>
        <p:nvSpPr>
          <p:cNvPr id="11" name="Hedge your bets">
            <a:extLst>
              <a:ext uri="{FF2B5EF4-FFF2-40B4-BE49-F238E27FC236}">
                <a16:creationId xmlns:a16="http://schemas.microsoft.com/office/drawing/2014/main" id="{E590867D-6083-494D-818E-5D908B89408B}"/>
              </a:ext>
            </a:extLst>
          </p:cNvPr>
          <p:cNvSpPr txBox="1"/>
          <p:nvPr/>
        </p:nvSpPr>
        <p:spPr>
          <a:xfrm>
            <a:off x="5934132" y="2487366"/>
            <a:ext cx="2373501" cy="3183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35714" tIns="35714" rIns="35714" bIns="35714" numCol="1" anchor="ctr">
            <a:spAutoFit/>
          </a:bodyPr>
          <a:lstStyle>
            <a:lvl1pPr>
              <a:defRPr sz="26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algn="ctr" defTabSz="228526"/>
            <a:r>
              <a:rPr lang="en-US" sz="1600" b="1" spc="100">
                <a:solidFill>
                  <a:srgbClr val="223C6D"/>
                </a:solidFill>
                <a:latin typeface="Barlow" pitchFamily="2" charset="77"/>
                <a:cs typeface="Gotham Bold" pitchFamily="2" charset="0"/>
              </a:rPr>
              <a:t>HEDGE YOUR BETS</a:t>
            </a:r>
          </a:p>
        </p:txBody>
      </p:sp>
      <p:sp>
        <p:nvSpPr>
          <p:cNvPr id="12" name="Hedge your bets">
            <a:extLst>
              <a:ext uri="{FF2B5EF4-FFF2-40B4-BE49-F238E27FC236}">
                <a16:creationId xmlns:a16="http://schemas.microsoft.com/office/drawing/2014/main" id="{F92F8563-66E2-8540-9917-EF9DF3ED8F16}"/>
              </a:ext>
            </a:extLst>
          </p:cNvPr>
          <p:cNvSpPr txBox="1"/>
          <p:nvPr/>
        </p:nvSpPr>
        <p:spPr>
          <a:xfrm>
            <a:off x="8864182" y="4896302"/>
            <a:ext cx="2373501" cy="3183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35714" tIns="35714" rIns="35714" bIns="35714" numCol="1" anchor="ctr">
            <a:spAutoFit/>
          </a:bodyPr>
          <a:lstStyle>
            <a:lvl1pPr>
              <a:defRPr sz="26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algn="ctr" defTabSz="228526"/>
            <a:r>
              <a:rPr lang="en-US" sz="1600" b="1" spc="100">
                <a:solidFill>
                  <a:srgbClr val="223C6D"/>
                </a:solidFill>
                <a:latin typeface="Barlow" pitchFamily="2" charset="77"/>
                <a:cs typeface="Gotham Bold" pitchFamily="2" charset="0"/>
              </a:rPr>
              <a:t>HEDGE YOUR BETS</a:t>
            </a:r>
          </a:p>
        </p:txBody>
      </p:sp>
      <p:sp>
        <p:nvSpPr>
          <p:cNvPr id="13" name="Hedge your bets">
            <a:extLst>
              <a:ext uri="{FF2B5EF4-FFF2-40B4-BE49-F238E27FC236}">
                <a16:creationId xmlns:a16="http://schemas.microsoft.com/office/drawing/2014/main" id="{CEDE834D-0B43-D344-AAE5-E1B1698A7DEB}"/>
              </a:ext>
            </a:extLst>
          </p:cNvPr>
          <p:cNvSpPr txBox="1"/>
          <p:nvPr/>
        </p:nvSpPr>
        <p:spPr>
          <a:xfrm>
            <a:off x="8864182" y="2487366"/>
            <a:ext cx="2373501" cy="3183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35714" tIns="35714" rIns="35714" bIns="35714" numCol="1" anchor="ctr">
            <a:spAutoFit/>
          </a:bodyPr>
          <a:lstStyle>
            <a:lvl1pPr>
              <a:defRPr sz="26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algn="ctr" defTabSz="228526"/>
            <a:r>
              <a:rPr lang="en-US" sz="1600" b="1" spc="100">
                <a:solidFill>
                  <a:srgbClr val="223C6D"/>
                </a:solidFill>
                <a:latin typeface="Barlow" pitchFamily="2" charset="77"/>
                <a:cs typeface="Gotham Bold" pitchFamily="2" charset="0"/>
              </a:rPr>
              <a:t>HEDGE YOUR BETS</a:t>
            </a:r>
          </a:p>
        </p:txBody>
      </p:sp>
      <p:sp>
        <p:nvSpPr>
          <p:cNvPr id="14" name="Circle">
            <a:extLst>
              <a:ext uri="{FF2B5EF4-FFF2-40B4-BE49-F238E27FC236}">
                <a16:creationId xmlns:a16="http://schemas.microsoft.com/office/drawing/2014/main" id="{221162B8-1250-BB4E-9A75-D3BC336188F7}"/>
              </a:ext>
            </a:extLst>
          </p:cNvPr>
          <p:cNvSpPr/>
          <p:nvPr/>
        </p:nvSpPr>
        <p:spPr>
          <a:xfrm>
            <a:off x="7974280" y="3231702"/>
            <a:ext cx="1191262" cy="1191262"/>
          </a:xfrm>
          <a:prstGeom prst="ellipse">
            <a:avLst/>
          </a:prstGeom>
          <a:solidFill>
            <a:srgbClr val="22FFD2"/>
          </a:solidFill>
          <a:ln w="12700" cap="flat">
            <a:noFill/>
            <a:miter lim="400000"/>
          </a:ln>
          <a:effectLst/>
        </p:spPr>
        <p:txBody>
          <a:bodyPr wrap="square" lIns="35714" tIns="35714" rIns="35714" bIns="35714" numCol="1" anchor="ctr">
            <a:noAutofit/>
          </a:bodyPr>
          <a:lstStyle/>
          <a:p>
            <a:pPr defTabSz="228526">
              <a:defRPr sz="2400">
                <a:solidFill>
                  <a:srgbClr val="FFFFFF"/>
                </a:solidFill>
              </a:defRPr>
            </a:pPr>
            <a:endParaRPr sz="1200" spc="150">
              <a:solidFill>
                <a:srgbClr val="FFFFFF"/>
              </a:solidFill>
              <a:latin typeface="Helvetica" pitchFamily="2" charset="0"/>
            </a:endParaRPr>
          </a:p>
        </p:txBody>
      </p:sp>
      <p:sp>
        <p:nvSpPr>
          <p:cNvPr id="15" name="ROBUST">
            <a:extLst>
              <a:ext uri="{FF2B5EF4-FFF2-40B4-BE49-F238E27FC236}">
                <a16:creationId xmlns:a16="http://schemas.microsoft.com/office/drawing/2014/main" id="{3A793298-6E5E-0646-A43B-6A272F24CBF9}"/>
              </a:ext>
            </a:extLst>
          </p:cNvPr>
          <p:cNvSpPr txBox="1"/>
          <p:nvPr/>
        </p:nvSpPr>
        <p:spPr>
          <a:xfrm>
            <a:off x="8049134" y="3683550"/>
            <a:ext cx="1041558" cy="2875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35714" tIns="35714" rIns="35714" bIns="35714" numCol="1" anchor="ctr">
            <a:spAutoFit/>
          </a:bodyPr>
          <a:lstStyle>
            <a:lvl1pPr>
              <a:defRPr sz="29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algn="ctr" defTabSz="228526"/>
            <a:r>
              <a:rPr lang="en-US" sz="1400" b="1" spc="100">
                <a:solidFill>
                  <a:srgbClr val="223C6D"/>
                </a:solidFill>
                <a:latin typeface="Barlow SemiBold" pitchFamily="2" charset="77"/>
              </a:rPr>
              <a:t>MUST DO’S</a:t>
            </a:r>
            <a:endParaRPr sz="1400" b="1" spc="100">
              <a:solidFill>
                <a:srgbClr val="223C6D"/>
              </a:solidFill>
              <a:latin typeface="Barlow SemiBold" pitchFamily="2" charset="77"/>
            </a:endParaRPr>
          </a:p>
        </p:txBody>
      </p:sp>
      <p:sp>
        <p:nvSpPr>
          <p:cNvPr id="16" name="Circle">
            <a:extLst>
              <a:ext uri="{FF2B5EF4-FFF2-40B4-BE49-F238E27FC236}">
                <a16:creationId xmlns:a16="http://schemas.microsoft.com/office/drawing/2014/main" id="{1C038505-9CAA-D44A-9902-ED9201ABA908}"/>
              </a:ext>
            </a:extLst>
          </p:cNvPr>
          <p:cNvSpPr/>
          <p:nvPr/>
        </p:nvSpPr>
        <p:spPr>
          <a:xfrm>
            <a:off x="10777932" y="3935711"/>
            <a:ext cx="1006560" cy="1006560"/>
          </a:xfrm>
          <a:prstGeom prst="ellipse">
            <a:avLst/>
          </a:prstGeom>
          <a:solidFill>
            <a:srgbClr val="00C8F1"/>
          </a:solidFill>
          <a:ln w="12700">
            <a:miter lim="400000"/>
          </a:ln>
          <a:effectLst/>
        </p:spPr>
        <p:txBody>
          <a:bodyPr lIns="35714" tIns="35714" rIns="35714" bIns="35714" anchor="ctr"/>
          <a:lstStyle/>
          <a:p>
            <a:pPr defTabSz="228526">
              <a:defRPr sz="2400">
                <a:solidFill>
                  <a:srgbClr val="FFFFFF"/>
                </a:solidFill>
              </a:defRPr>
            </a:pPr>
            <a:endParaRPr sz="1688">
              <a:solidFill>
                <a:srgbClr val="00C8F1"/>
              </a:solidFill>
              <a:latin typeface="Calibri" panose="020F0502020204030204"/>
            </a:endParaRPr>
          </a:p>
        </p:txBody>
      </p:sp>
      <p:sp>
        <p:nvSpPr>
          <p:cNvPr id="17" name="satellite">
            <a:extLst>
              <a:ext uri="{FF2B5EF4-FFF2-40B4-BE49-F238E27FC236}">
                <a16:creationId xmlns:a16="http://schemas.microsoft.com/office/drawing/2014/main" id="{E096A45D-F34E-5644-8BD6-58AF93DE2031}"/>
              </a:ext>
            </a:extLst>
          </p:cNvPr>
          <p:cNvSpPr txBox="1"/>
          <p:nvPr/>
        </p:nvSpPr>
        <p:spPr>
          <a:xfrm>
            <a:off x="10707441" y="4187484"/>
            <a:ext cx="1147540" cy="503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5714" tIns="35714" rIns="35714" bIns="35714" anchor="ctr">
            <a:spAutoFit/>
          </a:bodyPr>
          <a:lstStyle>
            <a:lvl1pPr>
              <a:defRPr sz="1800" cap="all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algn="ctr" defTabSz="228526"/>
            <a:r>
              <a:rPr lang="en-US" sz="1400" b="1" spc="100">
                <a:latin typeface="Barlow SemiBold" pitchFamily="2" charset="77"/>
              </a:rPr>
              <a:t>Side</a:t>
            </a:r>
            <a:br>
              <a:rPr lang="en-US" sz="1400" b="1" spc="100">
                <a:latin typeface="Barlow SemiBold" pitchFamily="2" charset="77"/>
              </a:rPr>
            </a:br>
            <a:r>
              <a:rPr lang="en-US" sz="1400" b="1" spc="100">
                <a:latin typeface="Barlow SemiBold" pitchFamily="2" charset="77"/>
              </a:rPr>
              <a:t>bets</a:t>
            </a:r>
            <a:endParaRPr sz="1400" b="1" spc="100">
              <a:latin typeface="Barlow SemiBold" pitchFamily="2" charset="77"/>
            </a:endParaRPr>
          </a:p>
        </p:txBody>
      </p:sp>
      <p:sp>
        <p:nvSpPr>
          <p:cNvPr id="18" name="Circle">
            <a:extLst>
              <a:ext uri="{FF2B5EF4-FFF2-40B4-BE49-F238E27FC236}">
                <a16:creationId xmlns:a16="http://schemas.microsoft.com/office/drawing/2014/main" id="{B54383E3-67CF-F948-B22D-D0387F273A87}"/>
              </a:ext>
            </a:extLst>
          </p:cNvPr>
          <p:cNvSpPr/>
          <p:nvPr/>
        </p:nvSpPr>
        <p:spPr>
          <a:xfrm>
            <a:off x="8769114" y="5569702"/>
            <a:ext cx="1006560" cy="1006560"/>
          </a:xfrm>
          <a:prstGeom prst="ellipse">
            <a:avLst/>
          </a:prstGeom>
          <a:solidFill>
            <a:srgbClr val="00C8F1"/>
          </a:solidFill>
          <a:ln w="12700">
            <a:miter lim="400000"/>
          </a:ln>
          <a:effectLst/>
        </p:spPr>
        <p:txBody>
          <a:bodyPr lIns="35714" tIns="35714" rIns="35714" bIns="35714" anchor="ctr"/>
          <a:lstStyle/>
          <a:p>
            <a:pPr defTabSz="228526">
              <a:defRPr sz="2400">
                <a:solidFill>
                  <a:srgbClr val="FFFFFF"/>
                </a:solidFill>
              </a:defRPr>
            </a:pPr>
            <a:endParaRPr sz="1688">
              <a:solidFill>
                <a:srgbClr val="00C8F1"/>
              </a:solidFill>
              <a:latin typeface="Calibri" panose="020F0502020204030204"/>
            </a:endParaRPr>
          </a:p>
        </p:txBody>
      </p:sp>
      <p:sp>
        <p:nvSpPr>
          <p:cNvPr id="20" name="Circle">
            <a:extLst>
              <a:ext uri="{FF2B5EF4-FFF2-40B4-BE49-F238E27FC236}">
                <a16:creationId xmlns:a16="http://schemas.microsoft.com/office/drawing/2014/main" id="{DE367257-FEBE-DC4B-896B-CDBB7F03AFB5}"/>
              </a:ext>
            </a:extLst>
          </p:cNvPr>
          <p:cNvSpPr/>
          <p:nvPr/>
        </p:nvSpPr>
        <p:spPr>
          <a:xfrm>
            <a:off x="5161596" y="4048707"/>
            <a:ext cx="1006560" cy="1006560"/>
          </a:xfrm>
          <a:prstGeom prst="ellipse">
            <a:avLst/>
          </a:prstGeom>
          <a:solidFill>
            <a:srgbClr val="00C8F1"/>
          </a:solidFill>
          <a:ln w="12700">
            <a:miter lim="400000"/>
          </a:ln>
          <a:effectLst/>
        </p:spPr>
        <p:txBody>
          <a:bodyPr lIns="35714" tIns="35714" rIns="35714" bIns="35714" anchor="ctr"/>
          <a:lstStyle/>
          <a:p>
            <a:pPr defTabSz="228526">
              <a:defRPr sz="2400">
                <a:solidFill>
                  <a:srgbClr val="FFFFFF"/>
                </a:solidFill>
              </a:defRPr>
            </a:pPr>
            <a:endParaRPr sz="1688">
              <a:solidFill>
                <a:srgbClr val="00C8F1"/>
              </a:solidFill>
              <a:latin typeface="Calibri" panose="020F0502020204030204"/>
            </a:endParaRPr>
          </a:p>
        </p:txBody>
      </p:sp>
      <p:sp>
        <p:nvSpPr>
          <p:cNvPr id="22" name="satellite">
            <a:extLst>
              <a:ext uri="{FF2B5EF4-FFF2-40B4-BE49-F238E27FC236}">
                <a16:creationId xmlns:a16="http://schemas.microsoft.com/office/drawing/2014/main" id="{FD0A68BB-C7E6-F840-898D-B2BD1AD98F14}"/>
              </a:ext>
            </a:extLst>
          </p:cNvPr>
          <p:cNvSpPr txBox="1"/>
          <p:nvPr/>
        </p:nvSpPr>
        <p:spPr>
          <a:xfrm>
            <a:off x="8698625" y="5821477"/>
            <a:ext cx="1147540" cy="503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5714" tIns="35714" rIns="35714" bIns="35714" anchor="ctr">
            <a:spAutoFit/>
          </a:bodyPr>
          <a:lstStyle>
            <a:lvl1pPr>
              <a:defRPr sz="1800" cap="all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algn="ctr" defTabSz="228526"/>
            <a:r>
              <a:rPr lang="en-US" sz="1400" b="1" spc="100">
                <a:latin typeface="Barlow SemiBold" pitchFamily="2" charset="77"/>
              </a:rPr>
              <a:t>Side</a:t>
            </a:r>
            <a:br>
              <a:rPr lang="en-US" sz="1400" b="1" spc="100">
                <a:latin typeface="Barlow SemiBold" pitchFamily="2" charset="77"/>
              </a:rPr>
            </a:br>
            <a:r>
              <a:rPr lang="en-US" sz="1400" b="1" spc="100">
                <a:latin typeface="Barlow SemiBold" pitchFamily="2" charset="77"/>
              </a:rPr>
              <a:t>bets</a:t>
            </a:r>
            <a:endParaRPr sz="1400" b="1" spc="100">
              <a:latin typeface="Barlow SemiBold" pitchFamily="2" charset="77"/>
            </a:endParaRPr>
          </a:p>
        </p:txBody>
      </p:sp>
      <p:sp>
        <p:nvSpPr>
          <p:cNvPr id="23" name="satellite">
            <a:extLst>
              <a:ext uri="{FF2B5EF4-FFF2-40B4-BE49-F238E27FC236}">
                <a16:creationId xmlns:a16="http://schemas.microsoft.com/office/drawing/2014/main" id="{4BD4D734-82DE-9B4C-81F6-43CC45D57ADC}"/>
              </a:ext>
            </a:extLst>
          </p:cNvPr>
          <p:cNvSpPr txBox="1"/>
          <p:nvPr/>
        </p:nvSpPr>
        <p:spPr>
          <a:xfrm>
            <a:off x="5091107" y="4300482"/>
            <a:ext cx="1147540" cy="503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5714" tIns="35714" rIns="35714" bIns="35714" anchor="ctr">
            <a:spAutoFit/>
          </a:bodyPr>
          <a:lstStyle>
            <a:lvl1pPr>
              <a:defRPr sz="1800" cap="all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algn="ctr" defTabSz="228526"/>
            <a:r>
              <a:rPr lang="en-US" sz="1400" b="1" spc="100">
                <a:latin typeface="Barlow SemiBold" pitchFamily="2" charset="77"/>
              </a:rPr>
              <a:t>Side</a:t>
            </a:r>
            <a:br>
              <a:rPr lang="en-US" sz="1400" b="1" spc="100">
                <a:latin typeface="Barlow SemiBold" pitchFamily="2" charset="77"/>
              </a:rPr>
            </a:br>
            <a:r>
              <a:rPr lang="en-US" sz="1400" b="1" spc="100">
                <a:latin typeface="Barlow SemiBold" pitchFamily="2" charset="77"/>
              </a:rPr>
              <a:t>bets</a:t>
            </a:r>
            <a:endParaRPr sz="1400" b="1" spc="100">
              <a:latin typeface="Barlow SemiBold" pitchFamily="2" charset="77"/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F9842CE-CBE1-FA40-9EC9-8436707CB7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228526"/>
            <a:fld id="{568B74E3-F987-8947-80E3-7B0415162CE2}" type="slidenum">
              <a:rPr lang="en-US">
                <a:solidFill>
                  <a:srgbClr val="223C6E"/>
                </a:solidFill>
              </a:rPr>
              <a:pPr defTabSz="228526"/>
              <a:t>7</a:t>
            </a:fld>
            <a:endParaRPr lang="en-US">
              <a:solidFill>
                <a:srgbClr val="223C6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BDE16-628E-554F-8D7B-1873CE1AA8A9}"/>
              </a:ext>
            </a:extLst>
          </p:cNvPr>
          <p:cNvSpPr txBox="1"/>
          <p:nvPr/>
        </p:nvSpPr>
        <p:spPr>
          <a:xfrm>
            <a:off x="1434830" y="3935710"/>
            <a:ext cx="36243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526"/>
            <a:r>
              <a:rPr lang="en-US">
                <a:solidFill>
                  <a:srgbClr val="223C6E"/>
                </a:solidFill>
                <a:latin typeface="Barlow Semi Condensed" pitchFamily="2" charset="77"/>
              </a:rPr>
              <a:t>Start something in a small way</a:t>
            </a:r>
          </a:p>
          <a:p>
            <a:pPr defTabSz="228526"/>
            <a:endParaRPr lang="en-US">
              <a:solidFill>
                <a:srgbClr val="223C6E"/>
              </a:solidFill>
              <a:latin typeface="Barlow Semi Condensed" pitchFamily="2" charset="77"/>
            </a:endParaRPr>
          </a:p>
          <a:p>
            <a:pPr defTabSz="228526"/>
            <a:r>
              <a:rPr lang="en-US">
                <a:solidFill>
                  <a:srgbClr val="223C6E"/>
                </a:solidFill>
                <a:latin typeface="Barlow Semi Condensed" pitchFamily="2" charset="77"/>
              </a:rPr>
              <a:t>Break a program into smaller steps, commitments</a:t>
            </a:r>
          </a:p>
          <a:p>
            <a:pPr defTabSz="228526"/>
            <a:endParaRPr lang="en-US">
              <a:solidFill>
                <a:srgbClr val="223C6E"/>
              </a:solidFill>
              <a:latin typeface="Barlow Semi Condensed" pitchFamily="2" charset="77"/>
            </a:endParaRPr>
          </a:p>
          <a:p>
            <a:pPr defTabSz="228526"/>
            <a:r>
              <a:rPr lang="en-US">
                <a:solidFill>
                  <a:srgbClr val="223C6E"/>
                </a:solidFill>
                <a:latin typeface="Barlow Semi Condensed" pitchFamily="2" charset="77"/>
              </a:rPr>
              <a:t>Partner to share the load/risk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BAE1179-8CF6-DE4E-B77A-152B430D39CF}"/>
              </a:ext>
            </a:extLst>
          </p:cNvPr>
          <p:cNvCxnSpPr/>
          <p:nvPr/>
        </p:nvCxnSpPr>
        <p:spPr>
          <a:xfrm flipH="1" flipV="1">
            <a:off x="4391815" y="4178526"/>
            <a:ext cx="667398" cy="112997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DF2421F-EAC7-9B41-A104-6E194429CBD5}"/>
              </a:ext>
            </a:extLst>
          </p:cNvPr>
          <p:cNvCxnSpPr>
            <a:cxnSpLocks/>
          </p:cNvCxnSpPr>
          <p:nvPr/>
        </p:nvCxnSpPr>
        <p:spPr>
          <a:xfrm flipH="1">
            <a:off x="4804069" y="4699456"/>
            <a:ext cx="255144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EADFB0-5D38-8F42-952E-9BE82125267E}"/>
              </a:ext>
            </a:extLst>
          </p:cNvPr>
          <p:cNvCxnSpPr>
            <a:cxnSpLocks/>
          </p:cNvCxnSpPr>
          <p:nvPr/>
        </p:nvCxnSpPr>
        <p:spPr>
          <a:xfrm flipH="1">
            <a:off x="4370129" y="5055267"/>
            <a:ext cx="720979" cy="410516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A picture containing ball, holding, food, drawing&#10;&#10;Description automatically generated">
            <a:extLst>
              <a:ext uri="{FF2B5EF4-FFF2-40B4-BE49-F238E27FC236}">
                <a16:creationId xmlns:a16="http://schemas.microsoft.com/office/drawing/2014/main" id="{593EF79F-D589-4720-9CF8-4C59E2A1C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16" y="5943273"/>
            <a:ext cx="2322771" cy="60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56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107F7-CD57-044D-B457-AA04730E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27417" y="615339"/>
            <a:ext cx="8756244" cy="1357274"/>
          </a:xfrm>
        </p:spPr>
        <p:txBody>
          <a:bodyPr/>
          <a:lstStyle/>
          <a:p>
            <a:r>
              <a:rPr lang="en-US"/>
              <a:t>How we got to our scenarios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AB89A9-A449-5645-B2C4-F8B55E5CC03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228526"/>
            <a:fld id="{568B74E3-F987-8947-80E3-7B0415162CE2}" type="slidenum">
              <a:rPr lang="en-US">
                <a:solidFill>
                  <a:srgbClr val="223C6E"/>
                </a:solidFill>
              </a:rPr>
              <a:pPr defTabSz="228526"/>
              <a:t>8</a:t>
            </a:fld>
            <a:endParaRPr lang="en-US">
              <a:solidFill>
                <a:srgbClr val="223C6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4AAB17-C1BA-E64E-97FF-7C772DB65093}"/>
              </a:ext>
            </a:extLst>
          </p:cNvPr>
          <p:cNvSpPr/>
          <p:nvPr/>
        </p:nvSpPr>
        <p:spPr>
          <a:xfrm>
            <a:off x="3382449" y="1794252"/>
            <a:ext cx="59725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526" fontAlgn="base"/>
            <a:r>
              <a:rPr lang="en-US" sz="2200" b="1" i="1">
                <a:solidFill>
                  <a:srgbClr val="223C6E"/>
                </a:solidFill>
                <a:latin typeface="Barlow" pitchFamily="2" charset="77"/>
              </a:rPr>
              <a:t>What might the lives of our stakeholders look and feel like in the next 24 months? </a:t>
            </a:r>
          </a:p>
          <a:p>
            <a:pPr defTabSz="228526" fontAlgn="base"/>
            <a:endParaRPr lang="en-US" sz="2200">
              <a:solidFill>
                <a:srgbClr val="223C6E"/>
              </a:solidFill>
              <a:latin typeface="Barlow" pitchFamily="2" charset="77"/>
            </a:endParaRPr>
          </a:p>
          <a:p>
            <a:pPr defTabSz="228526" fontAlgn="base"/>
            <a:r>
              <a:rPr lang="en-US" sz="2200">
                <a:solidFill>
                  <a:srgbClr val="223C6E"/>
                </a:solidFill>
                <a:latin typeface="Barlow" pitchFamily="2" charset="77"/>
              </a:rPr>
              <a:t>Critical axes drive the analysis:</a:t>
            </a:r>
          </a:p>
          <a:p>
            <a:pPr marL="285693" indent="-285693" defTabSz="228526" fontAlgn="base"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223C6E"/>
                </a:solidFill>
                <a:latin typeface="Barlow" pitchFamily="2" charset="77"/>
              </a:rPr>
              <a:t>Economy</a:t>
            </a:r>
          </a:p>
          <a:p>
            <a:pPr marL="285693" indent="-285693" defTabSz="228526" fontAlgn="base"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223C6E"/>
                </a:solidFill>
                <a:latin typeface="Barlow" pitchFamily="2" charset="77"/>
              </a:rPr>
              <a:t>Ability to gather</a:t>
            </a:r>
          </a:p>
          <a:p>
            <a:pPr marL="285693" indent="-285693" defTabSz="228526" fontAlgn="base">
              <a:buFont typeface="Arial" panose="020B0604020202020204" pitchFamily="34" charset="0"/>
              <a:buChar char="•"/>
            </a:pPr>
            <a:endParaRPr lang="en-US" sz="2200">
              <a:solidFill>
                <a:srgbClr val="223C6E"/>
              </a:solidFill>
              <a:latin typeface="Barlow" pitchFamily="2" charset="77"/>
            </a:endParaRPr>
          </a:p>
          <a:p>
            <a:pPr defTabSz="228526" fontAlgn="base"/>
            <a:r>
              <a:rPr lang="en-US" sz="2200">
                <a:solidFill>
                  <a:srgbClr val="223C6E"/>
                </a:solidFill>
                <a:latin typeface="Barlow" pitchFamily="2" charset="77"/>
              </a:rPr>
              <a:t>Look at all the other uncertainties through the lens of those two critical ones.</a:t>
            </a:r>
          </a:p>
          <a:p>
            <a:pPr marL="285693" indent="-285693" defTabSz="228526" fontAlgn="base">
              <a:buFont typeface="Arial" panose="020B0604020202020204" pitchFamily="34" charset="0"/>
              <a:buChar char="•"/>
            </a:pPr>
            <a:endParaRPr lang="en-US" sz="2200" i="1">
              <a:solidFill>
                <a:srgbClr val="223C6E"/>
              </a:solidFill>
              <a:latin typeface="Barlow" pitchFamily="2" charset="77"/>
            </a:endParaRPr>
          </a:p>
          <a:p>
            <a:pPr defTabSz="228526" fontAlgn="base"/>
            <a:r>
              <a:rPr lang="en-US" sz="2200" i="1">
                <a:solidFill>
                  <a:srgbClr val="223C6E"/>
                </a:solidFill>
                <a:latin typeface="Barlow" pitchFamily="2" charset="77"/>
              </a:rPr>
              <a:t>What </a:t>
            </a:r>
            <a:r>
              <a:rPr lang="en-US" sz="2200" i="1" u="sng">
                <a:solidFill>
                  <a:srgbClr val="223C6E"/>
                </a:solidFill>
                <a:latin typeface="Barlow" pitchFamily="2" charset="77"/>
              </a:rPr>
              <a:t>could</a:t>
            </a:r>
            <a:r>
              <a:rPr lang="en-US" sz="2200" i="1">
                <a:solidFill>
                  <a:srgbClr val="223C6E"/>
                </a:solidFill>
                <a:latin typeface="Barlow" pitchFamily="2" charset="77"/>
              </a:rPr>
              <a:t> organized Jewish life look like in the next 24 months, given each scenario?</a:t>
            </a:r>
          </a:p>
          <a:p>
            <a:pPr defTabSz="228526" fontAlgn="base"/>
            <a:endParaRPr lang="en-US" sz="2200" i="1">
              <a:solidFill>
                <a:srgbClr val="3B383B"/>
              </a:solidFill>
              <a:latin typeface="Barlow" pitchFamily="2" charset="77"/>
            </a:endParaRPr>
          </a:p>
          <a:p>
            <a:pPr defTabSz="228526" fontAlgn="base"/>
            <a:endParaRPr lang="en-US" sz="2200" i="1">
              <a:solidFill>
                <a:srgbClr val="3B383B"/>
              </a:solidFill>
              <a:latin typeface="Barlow" pitchFamily="2" charset="77"/>
            </a:endParaRPr>
          </a:p>
        </p:txBody>
      </p:sp>
      <p:pic>
        <p:nvPicPr>
          <p:cNvPr id="5" name="Picture 4" descr="A picture containing ball, holding, food, drawing&#10;&#10;Description automatically generated">
            <a:extLst>
              <a:ext uri="{FF2B5EF4-FFF2-40B4-BE49-F238E27FC236}">
                <a16:creationId xmlns:a16="http://schemas.microsoft.com/office/drawing/2014/main" id="{2F7E5340-FC0F-4533-94E2-8CEAA36C3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16" y="5943273"/>
            <a:ext cx="2322771" cy="60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69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302C4-5145-D04A-9978-7A66A6A6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416" y="772554"/>
            <a:ext cx="3936583" cy="2626531"/>
          </a:xfrm>
        </p:spPr>
        <p:txBody>
          <a:bodyPr/>
          <a:lstStyle/>
          <a:p>
            <a:r>
              <a:rPr lang="en-US" dirty="0"/>
              <a:t>Overview of scenarios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D4348A-17F3-584C-8391-CE965CD03B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228526"/>
            <a:fld id="{568B74E3-F987-8947-80E3-7B0415162CE2}" type="slidenum">
              <a:rPr lang="en-US">
                <a:solidFill>
                  <a:srgbClr val="223C6E"/>
                </a:solidFill>
              </a:rPr>
              <a:pPr defTabSz="228526"/>
              <a:t>9</a:t>
            </a:fld>
            <a:endParaRPr lang="en-US">
              <a:solidFill>
                <a:srgbClr val="223C6E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0BDBDA-3DEF-1B46-8828-C49C4D5C440B}"/>
              </a:ext>
            </a:extLst>
          </p:cNvPr>
          <p:cNvGrpSpPr/>
          <p:nvPr/>
        </p:nvGrpSpPr>
        <p:grpSpPr>
          <a:xfrm>
            <a:off x="2993211" y="996318"/>
            <a:ext cx="8460698" cy="5611177"/>
            <a:chOff x="1252025" y="373884"/>
            <a:chExt cx="9629949" cy="638663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C8E1710-29C8-3C4D-AE30-D3E3BA3347C9}"/>
                </a:ext>
              </a:extLst>
            </p:cNvPr>
            <p:cNvGrpSpPr/>
            <p:nvPr/>
          </p:nvGrpSpPr>
          <p:grpSpPr>
            <a:xfrm>
              <a:off x="2461846" y="373884"/>
              <a:ext cx="8420128" cy="6386631"/>
              <a:chOff x="2461846" y="373884"/>
              <a:chExt cx="8420128" cy="6386631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51AE047-B5E3-E042-B296-9DA237A424B8}"/>
                  </a:ext>
                </a:extLst>
              </p:cNvPr>
              <p:cNvGrpSpPr/>
              <p:nvPr/>
            </p:nvGrpSpPr>
            <p:grpSpPr>
              <a:xfrm>
                <a:off x="2461846" y="1044811"/>
                <a:ext cx="7210307" cy="5295330"/>
                <a:chOff x="8325854" y="1957137"/>
                <a:chExt cx="13892462" cy="10202779"/>
              </a:xfrm>
            </p:grpSpPr>
            <p:sp>
              <p:nvSpPr>
                <p:cNvPr id="11" name="Left-Right Arrow 10">
                  <a:extLst>
                    <a:ext uri="{FF2B5EF4-FFF2-40B4-BE49-F238E27FC236}">
                      <a16:creationId xmlns:a16="http://schemas.microsoft.com/office/drawing/2014/main" id="{CAD42709-A3DB-724E-950B-7460D989CEB1}"/>
                    </a:ext>
                  </a:extLst>
                </p:cNvPr>
                <p:cNvSpPr/>
                <p:nvPr/>
              </p:nvSpPr>
              <p:spPr>
                <a:xfrm rot="5400000">
                  <a:off x="10176623" y="6581738"/>
                  <a:ext cx="10202779" cy="953577"/>
                </a:xfrm>
                <a:prstGeom prst="leftRightArrow">
                  <a:avLst>
                    <a:gd name="adj1" fmla="val 50000"/>
                    <a:gd name="adj2" fmla="val 95833"/>
                  </a:avLst>
                </a:prstGeom>
                <a:solidFill>
                  <a:srgbClr val="223C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28526"/>
                  <a:r>
                    <a:rPr lang="en-US" i="1" dirty="0">
                      <a:solidFill>
                        <a:srgbClr val="FFFFFF"/>
                      </a:solidFill>
                      <a:latin typeface="Calibri" panose="020F0502020204030204"/>
                    </a:rPr>
                    <a:t>Financial                 Stability		</a:t>
                  </a:r>
                </a:p>
              </p:txBody>
            </p:sp>
            <p:sp>
              <p:nvSpPr>
                <p:cNvPr id="12" name="Left-Right Arrow 11">
                  <a:extLst>
                    <a:ext uri="{FF2B5EF4-FFF2-40B4-BE49-F238E27FC236}">
                      <a16:creationId xmlns:a16="http://schemas.microsoft.com/office/drawing/2014/main" id="{F1A2CDE7-647A-0D43-8A8B-F7C0DA9F9FC1}"/>
                    </a:ext>
                  </a:extLst>
                </p:cNvPr>
                <p:cNvSpPr/>
                <p:nvPr/>
              </p:nvSpPr>
              <p:spPr>
                <a:xfrm>
                  <a:off x="8325854" y="6573717"/>
                  <a:ext cx="13892462" cy="953577"/>
                </a:xfrm>
                <a:prstGeom prst="leftRightArrow">
                  <a:avLst>
                    <a:gd name="adj1" fmla="val 50000"/>
                    <a:gd name="adj2" fmla="val 95833"/>
                  </a:avLst>
                </a:prstGeom>
                <a:solidFill>
                  <a:srgbClr val="223C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28526"/>
                  <a:r>
                    <a:rPr lang="en-US" i="1" dirty="0">
                      <a:solidFill>
                        <a:srgbClr val="FFFFFF"/>
                      </a:solidFill>
                      <a:latin typeface="Calibri" panose="020F0502020204030204"/>
                    </a:rPr>
                    <a:t>Civic and social gathering</a:t>
                  </a: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1D419D-5686-A049-9017-6D61AE738C75}"/>
                  </a:ext>
                </a:extLst>
              </p:cNvPr>
              <p:cNvSpPr txBox="1"/>
              <p:nvPr/>
            </p:nvSpPr>
            <p:spPr>
              <a:xfrm>
                <a:off x="5244039" y="6340142"/>
                <a:ext cx="1645920" cy="420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228526"/>
                <a:r>
                  <a:rPr lang="en-US" b="1" dirty="0">
                    <a:solidFill>
                      <a:srgbClr val="000000"/>
                    </a:solidFill>
                    <a:latin typeface="Calibri" panose="020F0502020204030204"/>
                  </a:rPr>
                  <a:t>Worsens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B0C52B-3EAB-B54D-A035-F3B880974341}"/>
                  </a:ext>
                </a:extLst>
              </p:cNvPr>
              <p:cNvSpPr txBox="1"/>
              <p:nvPr/>
            </p:nvSpPr>
            <p:spPr>
              <a:xfrm>
                <a:off x="4848539" y="373884"/>
                <a:ext cx="2436921" cy="735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228526"/>
                <a:r>
                  <a:rPr lang="en-US" b="1" dirty="0">
                    <a:solidFill>
                      <a:srgbClr val="000000"/>
                    </a:solidFill>
                    <a:latin typeface="Calibri" panose="020F0502020204030204"/>
                  </a:rPr>
                  <a:t>Maintains or improves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9F02E3-3A16-5743-B271-35488D2B69C3}"/>
                  </a:ext>
                </a:extLst>
              </p:cNvPr>
              <p:cNvSpPr txBox="1"/>
              <p:nvPr/>
            </p:nvSpPr>
            <p:spPr>
              <a:xfrm>
                <a:off x="9672153" y="3219424"/>
                <a:ext cx="1209821" cy="1050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228526"/>
                <a:r>
                  <a:rPr lang="en-US" b="1" dirty="0">
                    <a:solidFill>
                      <a:srgbClr val="000000"/>
                    </a:solidFill>
                    <a:latin typeface="Calibri" panose="020F0502020204030204"/>
                  </a:rPr>
                  <a:t>Partly or mostly returns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CC63226-C8BD-FA4E-945A-93D2FCF5CC64}"/>
                </a:ext>
              </a:extLst>
            </p:cNvPr>
            <p:cNvSpPr txBox="1"/>
            <p:nvPr/>
          </p:nvSpPr>
          <p:spPr>
            <a:xfrm>
              <a:off x="1252025" y="3219424"/>
              <a:ext cx="1240220" cy="1050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28526"/>
              <a:r>
                <a:rPr lang="en-US" b="1" dirty="0">
                  <a:solidFill>
                    <a:srgbClr val="000000"/>
                  </a:solidFill>
                  <a:latin typeface="Calibri" panose="020F0502020204030204"/>
                </a:rPr>
                <a:t>Mostly doesn’t return</a:t>
              </a:r>
            </a:p>
          </p:txBody>
        </p:sp>
      </p:grpSp>
      <p:pic>
        <p:nvPicPr>
          <p:cNvPr id="13" name="Picture 12" descr="A picture containing ball, holding, food, drawing&#10;&#10;Description automatically generated">
            <a:extLst>
              <a:ext uri="{FF2B5EF4-FFF2-40B4-BE49-F238E27FC236}">
                <a16:creationId xmlns:a16="http://schemas.microsoft.com/office/drawing/2014/main" id="{26590567-928A-4325-919A-D52E6765E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16" y="5943273"/>
            <a:ext cx="2322771" cy="60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526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Matt Ranen">
      <a:dk1>
        <a:srgbClr val="000000"/>
      </a:dk1>
      <a:lt1>
        <a:srgbClr val="FFFFFF"/>
      </a:lt1>
      <a:dk2>
        <a:srgbClr val="3B383B"/>
      </a:dk2>
      <a:lt2>
        <a:srgbClr val="E7E6E6"/>
      </a:lt2>
      <a:accent1>
        <a:srgbClr val="223C6E"/>
      </a:accent1>
      <a:accent2>
        <a:srgbClr val="26C3EB"/>
      </a:accent2>
      <a:accent3>
        <a:srgbClr val="17FFD2"/>
      </a:accent3>
      <a:accent4>
        <a:srgbClr val="757176"/>
      </a:accent4>
      <a:accent5>
        <a:srgbClr val="DE502C"/>
      </a:accent5>
      <a:accent6>
        <a:srgbClr val="780F0A"/>
      </a:accent6>
      <a:hlink>
        <a:srgbClr val="00BE99"/>
      </a:hlink>
      <a:folHlink>
        <a:srgbClr val="00937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3600" dirty="0">
            <a:latin typeface="Barlow Semi Condensed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3200" dirty="0" smtClean="0">
            <a:solidFill>
              <a:schemeClr val="accent1"/>
            </a:solidFill>
            <a:latin typeface="Barlow Semi Condensed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2516624621494BADAF0B02C0DF353F" ma:contentTypeVersion="13" ma:contentTypeDescription="Create a new document." ma:contentTypeScope="" ma:versionID="1804a0ed6f0e301711d5b8ba204cb778">
  <xsd:schema xmlns:xsd="http://www.w3.org/2001/XMLSchema" xmlns:xs="http://www.w3.org/2001/XMLSchema" xmlns:p="http://schemas.microsoft.com/office/2006/metadata/properties" xmlns:ns3="ea8ead01-050c-4a15-9932-30d10577c760" xmlns:ns4="3c409f37-9c80-4ae8-9d13-0dd03e3d1641" targetNamespace="http://schemas.microsoft.com/office/2006/metadata/properties" ma:root="true" ma:fieldsID="e56ff89a0ab5d605ba16fc5cdc769dd7" ns3:_="" ns4:_="">
    <xsd:import namespace="ea8ead01-050c-4a15-9932-30d10577c760"/>
    <xsd:import namespace="3c409f37-9c80-4ae8-9d13-0dd03e3d16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8ead01-050c-4a15-9932-30d10577c7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409f37-9c80-4ae8-9d13-0dd03e3d164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502945-8EA2-4F1E-8774-28F87F0633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8ead01-050c-4a15-9932-30d10577c760"/>
    <ds:schemaRef ds:uri="3c409f37-9c80-4ae8-9d13-0dd03e3d16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F70C0F-3E8A-4204-B337-F6F72BD7A3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0DE939-CC84-48C3-8EB2-42041047E06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2782</TotalTime>
  <Words>1503</Words>
  <Application>Microsoft Office PowerPoint</Application>
  <PresentationFormat>Widescreen</PresentationFormat>
  <Paragraphs>292</Paragraphs>
  <Slides>26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Barlow</vt:lpstr>
      <vt:lpstr>Barlow ExtraLight</vt:lpstr>
      <vt:lpstr>Barlow Medium</vt:lpstr>
      <vt:lpstr>Barlow Semi Condensed</vt:lpstr>
      <vt:lpstr>Barlow Semi Condensed Medium</vt:lpstr>
      <vt:lpstr>Barlow SemiBold</vt:lpstr>
      <vt:lpstr>Calibri</vt:lpstr>
      <vt:lpstr>Gill Sans MT</vt:lpstr>
      <vt:lpstr>Helvetica</vt:lpstr>
      <vt:lpstr>Office Theme</vt:lpstr>
      <vt:lpstr>1_Office Theme</vt:lpstr>
      <vt:lpstr>think-cell Slide</vt:lpstr>
      <vt:lpstr>PowerPoint Presentation</vt:lpstr>
      <vt:lpstr>PowerPoint Presentation</vt:lpstr>
      <vt:lpstr>There is no data about the future… just stories</vt:lpstr>
      <vt:lpstr>Often, there are more stories you could tell</vt:lpstr>
      <vt:lpstr>Scenarios map  the plausible  range of stories</vt:lpstr>
      <vt:lpstr>Where scenarios fit in creating strategy</vt:lpstr>
      <vt:lpstr>A portfolio of  bets against the future</vt:lpstr>
      <vt:lpstr>How we got to our scenarios</vt:lpstr>
      <vt:lpstr>Overview of scenarios</vt:lpstr>
      <vt:lpstr>Overview of scenarios</vt:lpstr>
      <vt:lpstr>Overview of scenarios</vt:lpstr>
      <vt:lpstr>Overview of scenarios</vt:lpstr>
      <vt:lpstr>Overview of scenarios</vt:lpstr>
      <vt:lpstr>Scenario Implications for Summer Camps:</vt:lpstr>
      <vt:lpstr>Next Steps</vt:lpstr>
      <vt:lpstr>Questions for Mark?</vt:lpstr>
      <vt:lpstr>Discuss   How might this tool be useful in your planning?  10 minutes! </vt:lpstr>
      <vt:lpstr>Collect   How might this tool be useful in your planning?   Please type in your response   </vt:lpstr>
      <vt:lpstr>Poll  What do you think is the most likely scenario for summer 2021?</vt:lpstr>
      <vt:lpstr>PowerPoint Presentation</vt:lpstr>
      <vt:lpstr>PowerPoint Presentation</vt:lpstr>
      <vt:lpstr>Chat Question   Which implications of future planning are you most interested in discussing on Thursday night?   </vt:lpstr>
      <vt:lpstr>PowerPoint Presentation</vt:lpstr>
      <vt:lpstr>PowerPoint Presentation</vt:lpstr>
      <vt:lpstr>October 18 – 20, 2020 Hold the date. Invite your Board.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Riseman</dc:creator>
  <cp:lastModifiedBy>Julia Riseman</cp:lastModifiedBy>
  <cp:revision>12</cp:revision>
  <dcterms:created xsi:type="dcterms:W3CDTF">2020-06-18T20:59:17Z</dcterms:created>
  <dcterms:modified xsi:type="dcterms:W3CDTF">2020-06-23T22:34:44Z</dcterms:modified>
</cp:coreProperties>
</file>