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258" r:id="rId3"/>
    <p:sldId id="261" r:id="rId4"/>
    <p:sldId id="259" r:id="rId5"/>
    <p:sldId id="316" r:id="rId6"/>
    <p:sldId id="264" r:id="rId7"/>
    <p:sldId id="299" r:id="rId8"/>
    <p:sldId id="300" r:id="rId9"/>
    <p:sldId id="294" r:id="rId10"/>
    <p:sldId id="343" r:id="rId11"/>
    <p:sldId id="360" r:id="rId12"/>
    <p:sldId id="344" r:id="rId13"/>
    <p:sldId id="361" r:id="rId14"/>
    <p:sldId id="293" r:id="rId15"/>
    <p:sldId id="362" r:id="rId16"/>
    <p:sldId id="348" r:id="rId17"/>
    <p:sldId id="349" r:id="rId18"/>
    <p:sldId id="350" r:id="rId19"/>
    <p:sldId id="353" r:id="rId20"/>
    <p:sldId id="354" r:id="rId21"/>
    <p:sldId id="355" r:id="rId22"/>
    <p:sldId id="363" r:id="rId23"/>
    <p:sldId id="358" r:id="rId24"/>
    <p:sldId id="302" r:id="rId25"/>
    <p:sldId id="298" r:id="rId26"/>
    <p:sldId id="303" r:id="rId27"/>
    <p:sldId id="263" r:id="rId28"/>
    <p:sldId id="288" r:id="rId29"/>
    <p:sldId id="334" r:id="rId30"/>
    <p:sldId id="335" r:id="rId31"/>
    <p:sldId id="336" r:id="rId32"/>
    <p:sldId id="301" r:id="rId33"/>
    <p:sldId id="364" r:id="rId34"/>
    <p:sldId id="365" r:id="rId35"/>
    <p:sldId id="304" r:id="rId36"/>
    <p:sldId id="305" r:id="rId37"/>
    <p:sldId id="306" r:id="rId38"/>
    <p:sldId id="307" r:id="rId39"/>
    <p:sldId id="366" r:id="rId40"/>
    <p:sldId id="367" r:id="rId41"/>
    <p:sldId id="368" r:id="rId42"/>
    <p:sldId id="369" r:id="rId43"/>
    <p:sldId id="312" r:id="rId44"/>
    <p:sldId id="313" r:id="rId45"/>
    <p:sldId id="275" r:id="rId46"/>
    <p:sldId id="267" r:id="rId47"/>
    <p:sldId id="370" r:id="rId48"/>
    <p:sldId id="371" r:id="rId49"/>
    <p:sldId id="274" r:id="rId50"/>
    <p:sldId id="283" r:id="rId51"/>
    <p:sldId id="286" r:id="rId5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9" autoAdjust="0"/>
    <p:restoredTop sz="94660"/>
  </p:normalViewPr>
  <p:slideViewPr>
    <p:cSldViewPr>
      <p:cViewPr varScale="1">
        <p:scale>
          <a:sx n="86" d="100"/>
          <a:sy n="86" d="100"/>
        </p:scale>
        <p:origin x="1373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804" y="-78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Matching Grant</a:t>
            </a:r>
            <a:r>
              <a:rPr lang="en-US" baseline="0"/>
              <a:t> Time-line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922087024607087"/>
          <c:y val="0.12602786272511043"/>
          <c:w val="0.64918597284401203"/>
          <c:h val="0.6286501266852346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Sheet1!$E$15:$L$15</c:f>
              <c:strCache>
                <c:ptCount val="8"/>
                <c:pt idx="0">
                  <c:v>Phase 2 Payment Reporting</c:v>
                </c:pt>
                <c:pt idx="1">
                  <c:v>Phase 2 Payment</c:v>
                </c:pt>
                <c:pt idx="2">
                  <c:v>Phase 2 Pledge Reporting</c:v>
                </c:pt>
                <c:pt idx="3">
                  <c:v>Phase 2 Pledge</c:v>
                </c:pt>
                <c:pt idx="4">
                  <c:v>Phase 1 Payment Reporting</c:v>
                </c:pt>
                <c:pt idx="5">
                  <c:v>Phase 1 Payment</c:v>
                </c:pt>
                <c:pt idx="6">
                  <c:v>Phase 1 Pledge Reporting</c:v>
                </c:pt>
                <c:pt idx="7">
                  <c:v>Phase 1 Pledge</c:v>
                </c:pt>
              </c:strCache>
            </c:strRef>
          </c:cat>
          <c:val>
            <c:numRef>
              <c:f>Sheet1!$E$16:$L$16</c:f>
              <c:numCache>
                <c:formatCode>General</c:formatCode>
                <c:ptCount val="8"/>
                <c:pt idx="0">
                  <c:v>37</c:v>
                </c:pt>
                <c:pt idx="1">
                  <c:v>36</c:v>
                </c:pt>
                <c:pt idx="2">
                  <c:v>13</c:v>
                </c:pt>
                <c:pt idx="3">
                  <c:v>12</c:v>
                </c:pt>
                <c:pt idx="4">
                  <c:v>13</c:v>
                </c:pt>
                <c:pt idx="5">
                  <c:v>12</c:v>
                </c:pt>
                <c:pt idx="6">
                  <c:v>7</c:v>
                </c:pt>
                <c:pt idx="7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8-4373-80BF-DD110400D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3549560"/>
        <c:axId val="413557432"/>
      </c:barChart>
      <c:catAx>
        <c:axId val="413549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557432"/>
        <c:crosses val="autoZero"/>
        <c:auto val="1"/>
        <c:lblAlgn val="ctr"/>
        <c:lblOffset val="100"/>
        <c:noMultiLvlLbl val="0"/>
      </c:catAx>
      <c:valAx>
        <c:axId val="413557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549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0.30874</cdr:x>
      <cdr:y>0.85321</cdr:y>
    </cdr:from>
    <cdr:to>
      <cdr:x>0.9166</cdr:x>
      <cdr:y>0.92864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061F02-8D11-432B-898E-623DEF3DEFAE}"/>
            </a:ext>
          </a:extLst>
        </cdr:cNvPr>
        <cdr:cNvSpPr txBox="1"/>
      </cdr:nvSpPr>
      <cdr:spPr>
        <a:xfrm xmlns:a="http://schemas.openxmlformats.org/drawingml/2006/main">
          <a:off x="1466850" y="3188970"/>
          <a:ext cx="2887980" cy="281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Months after start of program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4142749" y="9119173"/>
            <a:ext cx="3170763" cy="480388"/>
          </a:xfrm>
          <a:prstGeom prst="rect">
            <a:avLst/>
          </a:prstGeom>
        </p:spPr>
        <p:txBody>
          <a:bodyPr vert="horz" lIns="95610" tIns="47805" rIns="95610" bIns="47805" rtlCol="0" anchor="b"/>
          <a:lstStyle>
            <a:lvl1pPr algn="r">
              <a:defRPr sz="1300"/>
            </a:lvl1pPr>
          </a:lstStyle>
          <a:p>
            <a:fld id="{170B4A43-296F-4162-AC2A-39C343043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65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764" cy="482027"/>
          </a:xfrm>
          <a:prstGeom prst="rect">
            <a:avLst/>
          </a:prstGeom>
        </p:spPr>
        <p:txBody>
          <a:bodyPr vert="horz" lIns="95610" tIns="47805" rIns="95610" bIns="4780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749" y="1"/>
            <a:ext cx="3170763" cy="482027"/>
          </a:xfrm>
          <a:prstGeom prst="rect">
            <a:avLst/>
          </a:prstGeom>
        </p:spPr>
        <p:txBody>
          <a:bodyPr vert="horz" lIns="95610" tIns="47805" rIns="95610" bIns="47805" rtlCol="0"/>
          <a:lstStyle>
            <a:lvl1pPr algn="r">
              <a:defRPr sz="1300"/>
            </a:lvl1pPr>
          </a:lstStyle>
          <a:p>
            <a:fld id="{15F531C5-6009-495A-92F0-B0C43E6FC85E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8600" y="1200150"/>
            <a:ext cx="431958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10" tIns="47805" rIns="95610" bIns="478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363" y="4620250"/>
            <a:ext cx="5852160" cy="3780800"/>
          </a:xfrm>
          <a:prstGeom prst="rect">
            <a:avLst/>
          </a:prstGeom>
        </p:spPr>
        <p:txBody>
          <a:bodyPr vert="horz" lIns="95610" tIns="47805" rIns="95610" bIns="4780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3"/>
            <a:ext cx="3170764" cy="482027"/>
          </a:xfrm>
          <a:prstGeom prst="rect">
            <a:avLst/>
          </a:prstGeom>
        </p:spPr>
        <p:txBody>
          <a:bodyPr vert="horz" lIns="95610" tIns="47805" rIns="95610" bIns="4780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749" y="9119173"/>
            <a:ext cx="3170763" cy="482027"/>
          </a:xfrm>
          <a:prstGeom prst="rect">
            <a:avLst/>
          </a:prstGeom>
        </p:spPr>
        <p:txBody>
          <a:bodyPr vert="horz" lIns="95610" tIns="47805" rIns="95610" bIns="47805" rtlCol="0" anchor="b"/>
          <a:lstStyle>
            <a:lvl1pPr algn="r">
              <a:defRPr sz="1300"/>
            </a:lvl1pPr>
          </a:lstStyle>
          <a:p>
            <a:fld id="{EB16D079-6C93-443C-B30E-0C9CDAE75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6D079-6C93-443C-B30E-0C9CDAE750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7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0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9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6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3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1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0827C-A85B-40B8-B387-32642D901281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hyperlink" Target="mailto:grants@hgf.org" TargetMode="External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hyperlink" Target="mailto:Kathleen@hgf.org" TargetMode="External"/><Relationship Id="rId2" Type="http://schemas.openxmlformats.org/officeDocument/2006/relationships/image" Target="../media/image1.emf"/><Relationship Id="rId16" Type="http://schemas.openxmlformats.org/officeDocument/2006/relationships/hyperlink" Target="mailto:Mark@hgf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19" Type="http://schemas.openxmlformats.org/officeDocument/2006/relationships/image" Target="../media/image15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chart" Target="../charts/chart1.xml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8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9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0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1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2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3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25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4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18" Type="http://schemas.openxmlformats.org/officeDocument/2006/relationships/image" Target="../media/image17.pn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6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7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7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28.png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hyperlink" Target="mailto:Grants@hgf.org" TargetMode="External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5.emf"/><Relationship Id="rId2" Type="http://schemas.openxmlformats.org/officeDocument/2006/relationships/image" Target="../media/image1.emf"/><Relationship Id="rId16" Type="http://schemas.openxmlformats.org/officeDocument/2006/relationships/hyperlink" Target="http://www.jcamp180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hyperlink" Target="mailto:grants@hgf.org" TargetMode="External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hyperlink" Target="mailto:Kathleen@hgf.org" TargetMode="External"/><Relationship Id="rId2" Type="http://schemas.openxmlformats.org/officeDocument/2006/relationships/image" Target="../media/image1.emf"/><Relationship Id="rId16" Type="http://schemas.openxmlformats.org/officeDocument/2006/relationships/hyperlink" Target="mailto:Mark@hgf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19" Type="http://schemas.openxmlformats.org/officeDocument/2006/relationships/image" Target="../media/image15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752600" y="1953901"/>
            <a:ext cx="5945508" cy="4127327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June 21, 2018</a:t>
            </a:r>
          </a:p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Mark Gold		Kathleen Rodowicz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Director, JCamp 180  	Grants Administrator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  <a:hlinkClick r:id="rId16"/>
              </a:rPr>
              <a:t>Mark@hgf.org</a:t>
            </a: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		</a:t>
            </a: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  <a:hlinkClick r:id="rId17"/>
              </a:rPr>
              <a:t>Kathleen@hgf.org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413-276-0777 		</a:t>
            </a: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  <a:hlinkClick r:id="rId18"/>
              </a:rPr>
              <a:t>grants@hgf.org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			413-276-0719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7" y="1031017"/>
            <a:ext cx="4928883" cy="117878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8600" y="1031017"/>
            <a:ext cx="4572000" cy="1178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Build Your Match 1</a:t>
            </a:r>
            <a:b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33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7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2597627" y="1657242"/>
            <a:ext cx="641639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/>
              <a:t>Phase 1 pledges must be paid to the minimum level of $25,000 before the JCamp 180 matching contribution is funded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/>
              <a:t>We reserve funds based on proof of pledges, but we pay on proof of payment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/>
              <a:t>Plan for unpaid pledges</a:t>
            </a: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33F42F-A07A-4FE5-857E-C0FD63DA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2" y="2652357"/>
            <a:ext cx="1903332" cy="990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EF587FD-5769-4A9E-BF52-6AF3AD129BAD}"/>
              </a:ext>
            </a:extLst>
          </p:cNvPr>
          <p:cNvSpPr txBox="1"/>
          <p:nvPr/>
        </p:nvSpPr>
        <p:spPr>
          <a:xfrm>
            <a:off x="129976" y="2717569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20444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2597627" y="1657242"/>
            <a:ext cx="641639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/>
              <a:t>If a phase 1 pledge is not paid due to unforeseen circumstances, you cannot replace one phase 1 pledge with another after December 31, 2018. 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/>
              <a:t>You should consider submitting more than the minimum phase 1 goal in fulfillment of phase 1 pledges.  </a:t>
            </a: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33F42F-A07A-4FE5-857E-C0FD63DA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2" y="2652357"/>
            <a:ext cx="1903332" cy="990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EF587FD-5769-4A9E-BF52-6AF3AD129BAD}"/>
              </a:ext>
            </a:extLst>
          </p:cNvPr>
          <p:cNvSpPr txBox="1"/>
          <p:nvPr/>
        </p:nvSpPr>
        <p:spPr>
          <a:xfrm>
            <a:off x="129976" y="2717569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156424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2816527" y="1827344"/>
            <a:ext cx="548952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 phase 1 pledge document form must be submitted for each gift by January 31, 2019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Include the completed participant information form the FIRST time you submit a phase 1 pledge document form.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Periodically, submit a </a:t>
            </a:r>
            <a:r>
              <a:rPr lang="en-US" sz="2000" b="1" i="1" dirty="0"/>
              <a:t>Build Your Match 1</a:t>
            </a:r>
            <a:r>
              <a:rPr lang="en-US" sz="2000" b="1" dirty="0"/>
              <a:t> </a:t>
            </a:r>
            <a:r>
              <a:rPr lang="en-US" sz="2000" dirty="0"/>
              <a:t>payment reporting form with phase 1 pledge payments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All phase 1 payment verification documentation must be submitted to JCamp 180 by July 31, 2019</a:t>
            </a: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33F42F-A07A-4FE5-857E-C0FD63DA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2" y="2652357"/>
            <a:ext cx="1903332" cy="990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EF587FD-5769-4A9E-BF52-6AF3AD129BAD}"/>
              </a:ext>
            </a:extLst>
          </p:cNvPr>
          <p:cNvSpPr txBox="1"/>
          <p:nvPr/>
        </p:nvSpPr>
        <p:spPr>
          <a:xfrm>
            <a:off x="129976" y="2717569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2523226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4"/>
            <a:ext cx="3437473" cy="11292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1" y="475367"/>
            <a:ext cx="2438402" cy="104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Time Table: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1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F9BDB2-2046-4E96-BF02-F125D22A6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557106"/>
              </p:ext>
            </p:extLst>
          </p:nvPr>
        </p:nvGraphicFramePr>
        <p:xfrm>
          <a:off x="1524000" y="1952391"/>
          <a:ext cx="609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3400011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95919570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1 Timetable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324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1 begins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1,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67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1 pledge period 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December 31,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95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1 pledge reporting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January 31,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45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1 ends, all payments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30,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121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1 payment support submissions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31, 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487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0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" y="2642793"/>
            <a:ext cx="1898931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727" y="2717569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941042" y="1729068"/>
            <a:ext cx="5362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Identify and solicit gifts from your camp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Gifts must be $1,500 or larger with only the first $25,000 of each gift eligible to be matched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One year to solicit pledges or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Three years to pay pledges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Goal is $450,000 in phase 2 gifts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</p:spTree>
    <p:extLst>
      <p:ext uri="{BB962C8B-B14F-4D97-AF65-F5344CB8AC3E}">
        <p14:creationId xmlns:p14="http://schemas.microsoft.com/office/powerpoint/2010/main" val="189293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" y="2642793"/>
            <a:ext cx="1898931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727" y="2717569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941042" y="1729068"/>
            <a:ext cx="5362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Identify and solicit gifts from your camp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Gifts must be $1,500 or larger with only the first $25,000 of each gift eligible to be matched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One year to solicit pledges or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Three years to pay pledges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Goal is $450,000 in phase 2 gifts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FA473-7C2B-4C84-9972-BB4531A97546}"/>
              </a:ext>
            </a:extLst>
          </p:cNvPr>
          <p:cNvSpPr/>
          <p:nvPr/>
        </p:nvSpPr>
        <p:spPr>
          <a:xfrm>
            <a:off x="4195644" y="413999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phase 1 pool matches these gifts 1:3</a:t>
            </a:r>
            <a:br>
              <a:rPr lang="en-US" b="1" dirty="0"/>
            </a:br>
            <a:r>
              <a:rPr lang="en-US" b="1" dirty="0"/>
              <a:t>	      HGF matches these gifts 1:6</a:t>
            </a:r>
          </a:p>
          <a:p>
            <a:endParaRPr lang="en-US" b="1" dirty="0"/>
          </a:p>
          <a:p>
            <a:r>
              <a:rPr lang="en-US" b="1" dirty="0"/>
              <a:t>Phase 1:	Camp Raised:   $  75,000 +</a:t>
            </a:r>
            <a:br>
              <a:rPr lang="en-US" b="1" dirty="0"/>
            </a:br>
            <a:r>
              <a:rPr lang="en-US" b="1" dirty="0"/>
              <a:t>                  HGF Match   :   $  75,000</a:t>
            </a:r>
            <a:br>
              <a:rPr lang="en-US" b="1" dirty="0"/>
            </a:br>
            <a:r>
              <a:rPr lang="en-US" b="1" dirty="0"/>
              <a:t>Phase 2:  Camp Raised:    </a:t>
            </a:r>
            <a:r>
              <a:rPr lang="en-US" b="1" u="sng" dirty="0"/>
              <a:t>$450,000 +</a:t>
            </a:r>
          </a:p>
          <a:p>
            <a:r>
              <a:rPr lang="en-US" b="1" dirty="0"/>
              <a:t>Total campaign becomes </a:t>
            </a:r>
            <a:r>
              <a:rPr lang="en-US" b="1" dirty="0">
                <a:solidFill>
                  <a:srgbClr val="FF0000"/>
                </a:solidFill>
              </a:rPr>
              <a:t>$600,000 +</a:t>
            </a:r>
          </a:p>
        </p:txBody>
      </p:sp>
    </p:spTree>
    <p:extLst>
      <p:ext uri="{BB962C8B-B14F-4D97-AF65-F5344CB8AC3E}">
        <p14:creationId xmlns:p14="http://schemas.microsoft.com/office/powerpoint/2010/main" val="184005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" y="2642793"/>
            <a:ext cx="1898931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98474" y="2686801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661215" y="1427173"/>
            <a:ext cx="53627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Phase 2 challenges the $500 annual donor to pledge to sustain their gift for 3 consecutive years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portion of any phase 2 gifts over $25,000 does not qualify for a matching gift.  Only the first $25,000 of each phase 2 gift will be matched.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Identify pledges to HGF within 30 days of receipt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Pledges must be signed </a:t>
            </a:r>
            <a:r>
              <a:rPr lang="en-US" u="sng" dirty="0"/>
              <a:t>after</a:t>
            </a:r>
            <a:r>
              <a:rPr lang="en-US" dirty="0"/>
              <a:t> July 1, 2018 and before July 1, 2019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Pledges must be paid in full by July 1, 2021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HGF share of pool is paid out when pledges are paid to the minimum level of $1,500* </a:t>
            </a:r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7B0CC4-EDB1-4AAB-938B-17FB24B4815A}"/>
              </a:ext>
            </a:extLst>
          </p:cNvPr>
          <p:cNvSpPr txBox="1"/>
          <p:nvPr/>
        </p:nvSpPr>
        <p:spPr>
          <a:xfrm>
            <a:off x="164412" y="6168419"/>
            <a:ext cx="3184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*With the exception of ongoing credit card payments </a:t>
            </a:r>
          </a:p>
        </p:txBody>
      </p:sp>
    </p:spTree>
    <p:extLst>
      <p:ext uri="{BB962C8B-B14F-4D97-AF65-F5344CB8AC3E}">
        <p14:creationId xmlns:p14="http://schemas.microsoft.com/office/powerpoint/2010/main" val="420432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158532" y="-424140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" y="2642793"/>
            <a:ext cx="1898931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98474" y="2686801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941042" y="1729068"/>
            <a:ext cx="536277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 Phase 2 pledge document form</a:t>
            </a:r>
            <a:r>
              <a:rPr lang="en-US" sz="2000" i="1" dirty="0"/>
              <a:t> </a:t>
            </a:r>
            <a:r>
              <a:rPr lang="en-US" sz="2000" dirty="0"/>
              <a:t>must be submitted within 30 days of the pledge.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cs typeface="Aharoni" pitchFamily="2" charset="-79"/>
              </a:rPr>
              <a:t>All phase 2 payment support must be submitted to JCamp 180 no later than 30 days following the 7/1/21 deadline.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Phase 2 pledges must be paid to the minimum level of $1,500 before we release JCamp180 matching funds*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Periodically, submit a </a:t>
            </a:r>
            <a:r>
              <a:rPr lang="en-US" sz="2000" i="1" dirty="0"/>
              <a:t>Build Your Match 1 </a:t>
            </a:r>
            <a:r>
              <a:rPr lang="en-US" sz="2000" dirty="0"/>
              <a:t>payment reporting form that shows Phase 2 pledge payments received since the prior report.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We pay on proof of payment, not on proof of pledge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cs typeface="Aharoni" pitchFamily="2" charset="-79"/>
            </a:endParaRP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FDE6E-00F6-4377-96F3-C8190C1528D4}"/>
              </a:ext>
            </a:extLst>
          </p:cNvPr>
          <p:cNvSpPr txBox="1"/>
          <p:nvPr/>
        </p:nvSpPr>
        <p:spPr>
          <a:xfrm>
            <a:off x="164412" y="6168419"/>
            <a:ext cx="3184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*With the exception of ongoing credit card payments </a:t>
            </a:r>
          </a:p>
        </p:txBody>
      </p:sp>
    </p:spTree>
    <p:extLst>
      <p:ext uri="{BB962C8B-B14F-4D97-AF65-F5344CB8AC3E}">
        <p14:creationId xmlns:p14="http://schemas.microsoft.com/office/powerpoint/2010/main" val="143277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158532" y="-424140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" y="2642793"/>
            <a:ext cx="1898931" cy="990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98474" y="2686801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618314" y="1738076"/>
            <a:ext cx="536277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Although you have until 7/31/2019 to submit Phase 2 pledge information, and two additional years to submit proof of payment, we encourage you to submit documentation in a timely manner. JCamp180 makes quarterly payments against matching grant commitments.  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cs typeface="Aharoni" pitchFamily="2" charset="-79"/>
            </a:endParaRPr>
          </a:p>
          <a:p>
            <a:pPr algn="ctr"/>
            <a:r>
              <a:rPr lang="en-US" sz="2000" b="1" dirty="0"/>
              <a:t>Plan for Unpaid Pledges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If a Phase 2 pledge is not paid due to unforeseen circumstances, you cannot go back and replace a Phase 2 pledge after June 30, 2019.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You should consider submitting pledges for more than the minimum Phase 2 goal.   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</p:spTree>
    <p:extLst>
      <p:ext uri="{BB962C8B-B14F-4D97-AF65-F5344CB8AC3E}">
        <p14:creationId xmlns:p14="http://schemas.microsoft.com/office/powerpoint/2010/main" val="631159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158532" y="-424140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8474" y="2686801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941042" y="1729068"/>
            <a:ext cx="53627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Phase 2 pledge is made in the amount of $4,000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Payment schedule set up as: </a:t>
            </a:r>
            <a:br>
              <a:rPr lang="en-US" dirty="0"/>
            </a:br>
            <a:r>
              <a:rPr lang="en-US" dirty="0"/>
              <a:t>         $1,000 during 2018  </a:t>
            </a:r>
            <a:br>
              <a:rPr lang="en-US" dirty="0"/>
            </a:br>
            <a:r>
              <a:rPr lang="en-US" dirty="0"/>
              <a:t>         $1,000 during 2019</a:t>
            </a:r>
            <a:br>
              <a:rPr lang="en-US" dirty="0"/>
            </a:br>
            <a:r>
              <a:rPr lang="en-US" dirty="0"/>
              <a:t>         $1,000 during 2020            </a:t>
            </a:r>
            <a:br>
              <a:rPr lang="en-US" dirty="0"/>
            </a:br>
            <a:r>
              <a:rPr lang="en-US" dirty="0"/>
              <a:t>         $1,000 before 6/30/21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JCamp180 reserves its phase 2 match share of the phase 1 match ($667) when the pledge is submitted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JCamp180 payments from the matching pool are released when the sum of the phase 2 payments reported to us for this pledge meets or exceeds $1,500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</p:spTree>
    <p:extLst>
      <p:ext uri="{BB962C8B-B14F-4D97-AF65-F5344CB8AC3E}">
        <p14:creationId xmlns:p14="http://schemas.microsoft.com/office/powerpoint/2010/main" val="1742016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" y="-80339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A) Grab Tab – Click arrows to open/close Control Panel. Click square to toggle Viewer Window between full screen/window mode. Click microphone icon to mute/unmute your audio. </a:t>
            </a:r>
          </a:p>
          <a:p>
            <a:pPr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</a:endParaRPr>
          </a:p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B) Audio Pane – Select audio format. Click Audio Setup to verify Speakers &amp; Microphone.</a:t>
            </a:r>
          </a:p>
          <a:p>
            <a:pPr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</a:endParaRPr>
          </a:p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C) Questions Pane – Attendees can submit questions and review answers.</a:t>
            </a:r>
          </a:p>
          <a:p>
            <a:pPr>
              <a:buClr>
                <a:srgbClr val="4E743D"/>
              </a:buClr>
              <a:tabLst>
                <a:tab pos="3084513" algn="l"/>
              </a:tabLst>
              <a:defRPr/>
            </a:pPr>
            <a:endParaRPr lang="en-US" sz="1600" dirty="0">
              <a:solidFill>
                <a:srgbClr val="776C28"/>
              </a:solidFill>
              <a:latin typeface="Helvetica 65 Medium"/>
            </a:endParaRPr>
          </a:p>
          <a:p>
            <a:pPr marL="0" indent="0">
              <a:buClr>
                <a:srgbClr val="4E743D"/>
              </a:buClr>
              <a:buNone/>
              <a:tabLst>
                <a:tab pos="3084513" algn="l"/>
              </a:tabLst>
              <a:defRPr/>
            </a:pPr>
            <a:r>
              <a:rPr lang="en-US" sz="1600" dirty="0">
                <a:solidFill>
                  <a:srgbClr val="776C28"/>
                </a:solidFill>
                <a:latin typeface="Helvetica 65 Medium"/>
              </a:rPr>
              <a:t>D</a:t>
            </a:r>
            <a:r>
              <a:rPr lang="en-US" sz="1600">
                <a:solidFill>
                  <a:srgbClr val="776C28"/>
                </a:solidFill>
                <a:latin typeface="Helvetica 65 Medium"/>
              </a:rPr>
              <a:t>) Type your question and click Send to submit it to the organizer or other participant. </a:t>
            </a:r>
            <a:endParaRPr lang="en-US" sz="1600" dirty="0">
              <a:solidFill>
                <a:srgbClr val="776C28"/>
              </a:solidFill>
              <a:latin typeface="Helvetica 65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239" y="351006"/>
            <a:ext cx="4961239" cy="559296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7809" y="392182"/>
            <a:ext cx="4849142" cy="47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 err="1">
                <a:solidFill>
                  <a:schemeClr val="bg2"/>
                </a:solidFill>
                <a:latin typeface="Gill Sans MT"/>
                <a:cs typeface="Gill Sans MT"/>
              </a:rPr>
              <a:t>GoTo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 Meeting Logistics: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5319810" y="1415256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A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5319810" y="2638097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B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5270154" y="4748679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C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5270154" y="5310412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</a:rPr>
              <a:t>D </a:t>
            </a:r>
            <a:r>
              <a:rPr lang="en-US" dirty="0">
                <a:solidFill>
                  <a:srgbClr val="776C28"/>
                </a:solidFill>
                <a:latin typeface="Helvetica 65 Medium"/>
                <a:cs typeface="+mn-cs"/>
                <a:sym typeface="Wingdings" pitchFamily="2" charset="2"/>
              </a:rPr>
              <a:t></a:t>
            </a:r>
            <a:endParaRPr lang="en-US" dirty="0">
              <a:solidFill>
                <a:srgbClr val="776C28"/>
              </a:solidFill>
              <a:latin typeface="Helvetica 65 Medium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A299D42-B141-4996-B8FC-0185A23E8C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2496" y="1274219"/>
            <a:ext cx="1782340" cy="49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14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158532" y="-424140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8474" y="2686801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941042" y="1729068"/>
            <a:ext cx="53627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After the 1</a:t>
            </a:r>
            <a:r>
              <a:rPr lang="en-US" baseline="30000" dirty="0"/>
              <a:t>st</a:t>
            </a:r>
            <a:r>
              <a:rPr lang="en-US" dirty="0"/>
              <a:t> payment the minimum phase 2 gift level of $1,500 has not been met. No matching funds are released.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After the 2nd payment ($1,000), the total paid is $2,000.  At that time, JCamp 180 releases its share of the 1:3 match or $333.  The camp already has its share of the matching pool funds.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After the 3</a:t>
            </a:r>
            <a:r>
              <a:rPr lang="en-US" baseline="30000" dirty="0"/>
              <a:t>rd </a:t>
            </a:r>
            <a:r>
              <a:rPr lang="en-US" dirty="0"/>
              <a:t>payment of $1,000 JCamp 180 releases another $167 and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After 4</a:t>
            </a:r>
            <a:r>
              <a:rPr lang="en-US" baseline="30000" dirty="0"/>
              <a:t>th</a:t>
            </a:r>
            <a:r>
              <a:rPr lang="en-US" dirty="0"/>
              <a:t> $1,000 payment JCamp 180 releases the final $167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</p:spTree>
    <p:extLst>
      <p:ext uri="{BB962C8B-B14F-4D97-AF65-F5344CB8AC3E}">
        <p14:creationId xmlns:p14="http://schemas.microsoft.com/office/powerpoint/2010/main" val="393628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158532" y="-424140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8474" y="2686801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3941042" y="1729068"/>
            <a:ext cx="53627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no payments are received other than the first $1,000 payment, no JCamp180 funds are released.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sum of the payments for a phase 2 pledge never exceed $1,500, there are no JCamp180 funds released.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payments against this pledge EXCEED $4,000 JCamp180 does not reserve, fund, or release dollars greater than the $666 originally reserved to be paid against this pledge.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768D582-402B-4006-9819-E3EC77F1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200" y="1661756"/>
            <a:ext cx="1586620" cy="1971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EB2CE-7C35-4E79-B067-32F21D5A6D92}"/>
              </a:ext>
            </a:extLst>
          </p:cNvPr>
          <p:cNvSpPr txBox="1"/>
          <p:nvPr/>
        </p:nvSpPr>
        <p:spPr>
          <a:xfrm>
            <a:off x="2097405" y="1981200"/>
            <a:ext cx="126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Phase 2 gifts from Camp community</a:t>
            </a:r>
          </a:p>
        </p:txBody>
      </p:sp>
    </p:spTree>
    <p:extLst>
      <p:ext uri="{BB962C8B-B14F-4D97-AF65-F5344CB8AC3E}">
        <p14:creationId xmlns:p14="http://schemas.microsoft.com/office/powerpoint/2010/main" val="1195625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23622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1" y="475367"/>
            <a:ext cx="243840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Time Table: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F9BDB2-2046-4E96-BF02-F125D22A6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20842"/>
              </p:ext>
            </p:extLst>
          </p:nvPr>
        </p:nvGraphicFramePr>
        <p:xfrm>
          <a:off x="1524000" y="1952391"/>
          <a:ext cx="6096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3400011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95919570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Phase 2 Timetable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324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2 begins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1,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67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2 pledge period 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30,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95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2 pledge reporting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31,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45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2 ends, all payments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30,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121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2 payment support submissions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31,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487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313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800" y="1361842"/>
            <a:ext cx="8382000" cy="499165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Build Your Match 1 </a:t>
            </a: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is a TWO PHASE program</a:t>
            </a:r>
          </a:p>
          <a:p>
            <a:pPr>
              <a:lnSpc>
                <a:spcPct val="130000"/>
              </a:lnSpc>
            </a:pPr>
            <a:endParaRPr lang="en-US" sz="28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3505201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876801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1E6504DB-11CF-4C42-A0BD-A1390F645FC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19200" y="2124619"/>
          <a:ext cx="7315199" cy="396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  <p:extLst>
      <p:ext uri="{BB962C8B-B14F-4D97-AF65-F5344CB8AC3E}">
        <p14:creationId xmlns:p14="http://schemas.microsoft.com/office/powerpoint/2010/main" val="1749439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783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87223"/>
            <a:ext cx="3886200" cy="9768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" y="1747495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82" y="1983715"/>
            <a:ext cx="1707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$75,000 +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" y="2731131"/>
            <a:ext cx="1903101" cy="99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19" y="2967335"/>
            <a:ext cx="179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$75,000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512" y="1747495"/>
            <a:ext cx="2034888" cy="1974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0260" y="2464110"/>
            <a:ext cx="24093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$450,000 +</a:t>
            </a:r>
            <a:br>
              <a:rPr lang="en-US" b="1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7886" y="4145958"/>
            <a:ext cx="566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Campaign Total:  $600,000 +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2 Example: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803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76600" y="-194877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228599" y="1378274"/>
            <a:ext cx="4191000" cy="480833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u="sng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Half</a:t>
            </a:r>
          </a:p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Camps </a:t>
            </a:r>
            <a:r>
              <a:rPr lang="en-US" sz="24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must use </a:t>
            </a: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at least half of the </a:t>
            </a:r>
            <a:r>
              <a:rPr lang="en-US" sz="2400" i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Build Your Match 1 </a:t>
            </a: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funds contributed by JCamp 180 for: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Capital improvements or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Creation of a facilities or scholarship endowment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4343401" cy="11292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876801" cy="902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Build Your Match 1</a:t>
            </a:r>
          </a:p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Campaign Restrictions: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856946" y="1506765"/>
            <a:ext cx="4191000" cy="4502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800" b="1" u="sng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Half</a:t>
            </a:r>
          </a:p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The remaining (up to) 50% is </a:t>
            </a:r>
            <a:r>
              <a:rPr lang="en-US" sz="24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unrestricted</a:t>
            </a:r>
            <a:r>
              <a:rPr lang="en-US" sz="24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 and may be used for: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Scholarships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annual operating expenses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deferred maintenance</a:t>
            </a:r>
          </a:p>
        </p:txBody>
      </p:sp>
    </p:spTree>
    <p:extLst>
      <p:ext uri="{BB962C8B-B14F-4D97-AF65-F5344CB8AC3E}">
        <p14:creationId xmlns:p14="http://schemas.microsoft.com/office/powerpoint/2010/main" val="1405058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789830" y="1722150"/>
            <a:ext cx="7298435" cy="5170431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Gifts in both phases may come from new or previous donors and from individuals, families (spouse, parents, siblings, and children), foundations or corporations.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Gifts may come from a pre-established alumni organization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Family Foundation gifts through a Federation or endowment foundation are allowed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Gifts pooled through an ad-hoc organization are not eligible to be matched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Excluded are gifts from a Jewish Federation or the Foundation for Jewish Camp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-63234" y="475367"/>
            <a:ext cx="3151138" cy="46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Gift Restrictions: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4343401" cy="1129285"/>
          </a:xfrm>
          <a:prstGeom prst="rect">
            <a:avLst/>
          </a:prstGeom>
        </p:spPr>
      </p:pic>
      <p:sp>
        <p:nvSpPr>
          <p:cNvPr id="28" name="Subtitle 2"/>
          <p:cNvSpPr txBox="1">
            <a:spLocks/>
          </p:cNvSpPr>
          <p:nvPr/>
        </p:nvSpPr>
        <p:spPr>
          <a:xfrm>
            <a:off x="-2" y="475367"/>
            <a:ext cx="4876801" cy="902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Build Your Match 1</a:t>
            </a:r>
          </a:p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Campaign Restrictions: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504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1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cs typeface="Aharoni" pitchFamily="2" charset="-79"/>
              </a:rPr>
              <a:t>Funds are RESERVED based on pledges that meet the program requirements</a:t>
            </a:r>
          </a:p>
          <a:p>
            <a:pPr algn="l">
              <a:lnSpc>
                <a:spcPct val="130000"/>
              </a:lnSpc>
            </a:pPr>
            <a:endParaRPr lang="en-US" sz="2000" dirty="0">
              <a:solidFill>
                <a:srgbClr val="090809"/>
              </a:solidFill>
              <a:cs typeface="Aharoni" pitchFamily="2" charset="-79"/>
            </a:endParaRP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cs typeface="Aharoni" pitchFamily="2" charset="-79"/>
              </a:rPr>
              <a:t>Dollars are FUNDED 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cs typeface="Aharoni" pitchFamily="2" charset="-79"/>
              </a:rPr>
              <a:t>To the Phase 1 pool based on payments of phase 1 pledges that meet the minimum required gift level of $25,000 and </a:t>
            </a:r>
          </a:p>
          <a:p>
            <a:pPr marL="800100" lvl="1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cs typeface="Aharoni" pitchFamily="2" charset="-79"/>
              </a:rPr>
              <a:t>to the Phase 2 pool based on payments of phase 2 pledges that meet the minimum required gift level of $1,500</a:t>
            </a:r>
          </a:p>
          <a:p>
            <a:pPr lvl="1" algn="l">
              <a:lnSpc>
                <a:spcPct val="130000"/>
              </a:lnSpc>
            </a:pPr>
            <a:endParaRPr lang="en-US" sz="2000" dirty="0">
              <a:solidFill>
                <a:srgbClr val="090809"/>
              </a:solidFill>
              <a:cs typeface="Aharoni" pitchFamily="2" charset="-79"/>
            </a:endParaRP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rgbClr val="090809"/>
                </a:solidFill>
                <a:cs typeface="Aharoni" pitchFamily="2" charset="-79"/>
              </a:rPr>
              <a:t>Dollars are RELEASED based on phase 2 payments of $1,500 or more*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70" y="413056"/>
            <a:ext cx="3886201" cy="78376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7060" y="454766"/>
            <a:ext cx="3782939" cy="7711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does JCamp 180 fund Grants?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03B9DC-48DF-411D-8C4F-632A59102BDB}"/>
              </a:ext>
            </a:extLst>
          </p:cNvPr>
          <p:cNvSpPr txBox="1"/>
          <p:nvPr/>
        </p:nvSpPr>
        <p:spPr>
          <a:xfrm>
            <a:off x="164412" y="6168419"/>
            <a:ext cx="3184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*With the exception of ongoing credit card payments </a:t>
            </a:r>
          </a:p>
        </p:txBody>
      </p:sp>
    </p:spTree>
    <p:extLst>
      <p:ext uri="{BB962C8B-B14F-4D97-AF65-F5344CB8AC3E}">
        <p14:creationId xmlns:p14="http://schemas.microsoft.com/office/powerpoint/2010/main" val="2279941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114801" cy="654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5561" y="1436139"/>
            <a:ext cx="7315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Proof of Payment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Camps must upload proof of each payment.</a:t>
            </a:r>
          </a:p>
          <a:p>
            <a:r>
              <a:rPr lang="en-US" sz="2000" dirty="0"/>
              <a:t>     </a:t>
            </a:r>
          </a:p>
          <a:p>
            <a:pPr algn="ctr"/>
            <a:r>
              <a:rPr lang="en-US" sz="2000" b="1" dirty="0"/>
              <a:t>A Proof of Payment is: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copy of the check before it is deposited </a:t>
            </a:r>
            <a:br>
              <a:rPr lang="en-US" sz="2000" dirty="0"/>
            </a:br>
            <a:r>
              <a:rPr lang="en-US" sz="2000" dirty="0"/>
              <a:t>           (feel free to redact check routing numbers)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copy of your credit card receipt or statement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copy of a bank EFT transfer 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Others support as appropriate that includes:</a:t>
            </a:r>
          </a:p>
          <a:p>
            <a:r>
              <a:rPr lang="en-US" sz="2000" dirty="0"/>
              <a:t>		Name of payee (camp) and donor</a:t>
            </a:r>
          </a:p>
          <a:p>
            <a:r>
              <a:rPr lang="en-US" sz="2000" dirty="0"/>
              <a:t>		Amount of the gift</a:t>
            </a:r>
          </a:p>
          <a:p>
            <a:r>
              <a:rPr lang="en-US" sz="2000" dirty="0"/>
              <a:t>		Date of the gift</a:t>
            </a:r>
          </a:p>
          <a:p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502" y="507891"/>
            <a:ext cx="4563800" cy="863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Administration</a:t>
            </a:r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04481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114801" cy="654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1887404"/>
            <a:ext cx="7315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We recommend you submit your documentation </a:t>
            </a:r>
            <a:r>
              <a:rPr lang="en-US" sz="2400" u="sng" dirty="0"/>
              <a:t>quarterly</a:t>
            </a:r>
            <a:r>
              <a:rPr lang="en-US" sz="2400" dirty="0"/>
              <a:t>.  Waiting until the end of the year makes this a VERY time consuming job for you and us.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Please make note of these reporting deadlines for submitting proof of pledge payments:</a:t>
            </a:r>
            <a:br>
              <a:rPr lang="en-US" sz="2400" dirty="0"/>
            </a:br>
            <a:r>
              <a:rPr lang="en-US" dirty="0"/>
              <a:t>Feb 28 for payment in Mar       May 31 for payment in June</a:t>
            </a:r>
            <a:br>
              <a:rPr lang="en-US" dirty="0"/>
            </a:br>
            <a:r>
              <a:rPr lang="en-US" dirty="0"/>
              <a:t>Aug 31 for payment in Sept      Nov 30 for payment in Dec</a:t>
            </a:r>
          </a:p>
          <a:p>
            <a:endParaRPr lang="en-US" sz="2000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502" y="507891"/>
            <a:ext cx="4563800" cy="863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Administration</a:t>
            </a:r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6719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Explain the </a:t>
            </a:r>
            <a:r>
              <a:rPr lang="en-US" sz="2800" b="1" i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Build Your Match 1 </a:t>
            </a:r>
            <a:r>
              <a:rPr lang="en-US" sz="28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grant in greater detail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Provide training on the </a:t>
            </a:r>
            <a:br>
              <a:rPr lang="en-US" sz="28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2800" b="1" i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Build Your Match 1 </a:t>
            </a:r>
            <a:r>
              <a:rPr lang="en-US" sz="2800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online grants administration system (including forms to be submitted)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Questions and discussion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7" y="394716"/>
            <a:ext cx="1822747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116503" y="434478"/>
            <a:ext cx="1864697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Agenda: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73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114801" cy="654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1887404"/>
            <a:ext cx="7315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All gifts must be in cash or cash equivalent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/>
              <a:t>Cash or stocks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dirty="0"/>
              <a:t>Land, art, other property, in-kind contributions are not eligible for matching funds</a:t>
            </a:r>
          </a:p>
          <a:p>
            <a:pPr lvl="1"/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JCamp180 does not match contributions in excess of submitted pledges.</a:t>
            </a:r>
          </a:p>
          <a:p>
            <a:endParaRPr lang="en-US" sz="2000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502" y="507891"/>
            <a:ext cx="4563800" cy="863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Administration</a:t>
            </a:r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04378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114801" cy="654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1887404"/>
            <a:ext cx="7315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All JCamp180 grants are administered through our online system </a:t>
            </a:r>
          </a:p>
          <a:p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Each camp will have an account for our online portal to upload reports</a:t>
            </a:r>
          </a:p>
          <a:p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Our grants team is available to help you throughout the campaign</a:t>
            </a:r>
          </a:p>
          <a:p>
            <a:endParaRPr lang="en-US" sz="2000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502" y="507891"/>
            <a:ext cx="4563800" cy="863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Administration</a:t>
            </a:r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17833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Overview</a:t>
            </a:r>
          </a:p>
          <a:p>
            <a:endParaRPr lang="en-US" u="sng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You created an account  for your camp when you applied for this grant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  <a:p>
            <a:pPr marL="457200" lvl="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How to submit pledges and payment support</a:t>
            </a:r>
            <a:endParaRPr lang="en-US" sz="2800" dirty="0">
              <a:solidFill>
                <a:srgbClr val="1F497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1563" y="394715"/>
            <a:ext cx="4351997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5502" y="507891"/>
            <a:ext cx="4330434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</a:t>
            </a:r>
          </a:p>
        </p:txBody>
      </p:sp>
    </p:spTree>
    <p:extLst>
      <p:ext uri="{BB962C8B-B14F-4D97-AF65-F5344CB8AC3E}">
        <p14:creationId xmlns:p14="http://schemas.microsoft.com/office/powerpoint/2010/main" val="147039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81000" y="1305030"/>
            <a:ext cx="8305800" cy="5043880"/>
          </a:xfrm>
        </p:spPr>
        <p:txBody>
          <a:bodyPr>
            <a:noAutofit/>
          </a:bodyPr>
          <a:lstStyle/>
          <a:p>
            <a:pPr lvl="1"/>
            <a:r>
              <a:rPr lang="en-US" sz="2200" dirty="0">
                <a:solidFill>
                  <a:schemeClr val="tx1"/>
                </a:solidFill>
              </a:rPr>
              <a:t>To submit </a:t>
            </a:r>
            <a:r>
              <a:rPr lang="en-US" sz="2200" b="1" i="1" dirty="0">
                <a:solidFill>
                  <a:schemeClr val="tx1"/>
                </a:solidFill>
              </a:rPr>
              <a:t>Build Your Match 1 </a:t>
            </a:r>
            <a:r>
              <a:rPr lang="en-US" sz="2200" dirty="0">
                <a:solidFill>
                  <a:schemeClr val="tx1"/>
                </a:solidFill>
              </a:rPr>
              <a:t>documentation, please log into the Online Grant System</a:t>
            </a:r>
            <a:r>
              <a:rPr lang="en-US" sz="2200" i="1" dirty="0">
                <a:solidFill>
                  <a:schemeClr val="tx1"/>
                </a:solidFill>
              </a:rPr>
              <a:t>:</a:t>
            </a:r>
          </a:p>
          <a:p>
            <a:pPr lvl="1"/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3F267-9F15-4A06-94FE-5BE2CA371E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3369" y="2971800"/>
            <a:ext cx="4030129" cy="300934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31561" y="5105400"/>
            <a:ext cx="609600" cy="1770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C6B0D-0D39-4CD9-8328-633DAF3F5B9B}"/>
              </a:ext>
            </a:extLst>
          </p:cNvPr>
          <p:cNvSpPr txBox="1"/>
          <p:nvPr/>
        </p:nvSpPr>
        <p:spPr>
          <a:xfrm>
            <a:off x="5852648" y="3797903"/>
            <a:ext cx="2461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Scroll to the bottom of the JCamp 180 website home page:</a:t>
            </a:r>
          </a:p>
          <a:p>
            <a:r>
              <a:rPr lang="en-US" dirty="0"/>
              <a:t>www.jcamp180.org</a:t>
            </a:r>
          </a:p>
        </p:txBody>
      </p:sp>
    </p:spTree>
    <p:extLst>
      <p:ext uri="{BB962C8B-B14F-4D97-AF65-F5344CB8AC3E}">
        <p14:creationId xmlns:p14="http://schemas.microsoft.com/office/powerpoint/2010/main" val="3723442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81000" y="1178479"/>
            <a:ext cx="8077199" cy="5170431"/>
          </a:xfrm>
        </p:spPr>
        <p:txBody>
          <a:bodyPr>
            <a:noAutofit/>
          </a:bodyPr>
          <a:lstStyle/>
          <a:p>
            <a:pPr lvl="1"/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2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17"/>
          <a:stretch>
            <a:fillRect/>
          </a:stretch>
        </p:blipFill>
        <p:spPr>
          <a:xfrm>
            <a:off x="673853" y="1209279"/>
            <a:ext cx="7086600" cy="50398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3627346"/>
            <a:ext cx="2858686" cy="13434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614520" y="5091613"/>
            <a:ext cx="390459" cy="1868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7697468">
            <a:off x="4861901" y="5524421"/>
            <a:ext cx="320398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86" y="3583561"/>
            <a:ext cx="2822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2060"/>
                </a:solidFill>
              </a:rPr>
              <a:t>*Log in using the same email and password used to complete the Build Your Match 1 application</a:t>
            </a:r>
          </a:p>
        </p:txBody>
      </p:sp>
    </p:spTree>
    <p:extLst>
      <p:ext uri="{BB962C8B-B14F-4D97-AF65-F5344CB8AC3E}">
        <p14:creationId xmlns:p14="http://schemas.microsoft.com/office/powerpoint/2010/main" val="916636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400" y="3283308"/>
            <a:ext cx="8762999" cy="2488435"/>
          </a:xfrm>
          <a:prstGeom prst="rect">
            <a:avLst/>
          </a:prstGeom>
        </p:spPr>
      </p:pic>
      <p:sp>
        <p:nvSpPr>
          <p:cNvPr id="26" name="Subtitle 25"/>
          <p:cNvSpPr txBox="1">
            <a:spLocks noGrp="1"/>
          </p:cNvSpPr>
          <p:nvPr>
            <p:ph type="subTitle" idx="1"/>
          </p:nvPr>
        </p:nvSpPr>
        <p:spPr>
          <a:xfrm>
            <a:off x="304799" y="1378274"/>
            <a:ext cx="3733801" cy="16242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chemeClr val="tx2"/>
                </a:solidFill>
              </a:rPr>
              <a:t>To submit pledges, select “Reports”</a:t>
            </a:r>
          </a:p>
        </p:txBody>
      </p:sp>
      <p:sp>
        <p:nvSpPr>
          <p:cNvPr id="27" name="Up Arrow 26"/>
          <p:cNvSpPr/>
          <p:nvPr/>
        </p:nvSpPr>
        <p:spPr>
          <a:xfrm rot="16200000">
            <a:off x="1933882" y="3080489"/>
            <a:ext cx="261558" cy="765885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7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361284" y="-273307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6" name="Subtitle 25"/>
          <p:cNvSpPr txBox="1">
            <a:spLocks noGrp="1"/>
          </p:cNvSpPr>
          <p:nvPr>
            <p:ph type="subTitle" idx="1"/>
          </p:nvPr>
        </p:nvSpPr>
        <p:spPr>
          <a:xfrm>
            <a:off x="177918" y="1600018"/>
            <a:ext cx="3327282" cy="983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</a:rPr>
              <a:t>Click on the </a:t>
            </a:r>
            <a:r>
              <a:rPr lang="en-US" sz="1800" b="1" i="1" dirty="0">
                <a:solidFill>
                  <a:schemeClr val="tx2"/>
                </a:solidFill>
              </a:rPr>
              <a:t>Build Your Match 1</a:t>
            </a:r>
            <a:r>
              <a:rPr lang="en-US" sz="1800" dirty="0">
                <a:solidFill>
                  <a:schemeClr val="tx2"/>
                </a:solidFill>
              </a:rPr>
              <a:t> link to make a submission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918" y="2740661"/>
            <a:ext cx="8591550" cy="3305175"/>
          </a:xfrm>
          <a:prstGeom prst="rect">
            <a:avLst/>
          </a:prstGeom>
        </p:spPr>
      </p:pic>
      <p:sp>
        <p:nvSpPr>
          <p:cNvPr id="27" name="Up Arrow 26"/>
          <p:cNvSpPr/>
          <p:nvPr/>
        </p:nvSpPr>
        <p:spPr>
          <a:xfrm rot="10800000">
            <a:off x="7991098" y="3505200"/>
            <a:ext cx="261558" cy="765885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3565954">
            <a:off x="302306" y="5166662"/>
            <a:ext cx="217546" cy="488409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6FE86-B19B-4A46-A7DB-24D6DC5B14F5}"/>
              </a:ext>
            </a:extLst>
          </p:cNvPr>
          <p:cNvSpPr txBox="1"/>
          <p:nvPr/>
        </p:nvSpPr>
        <p:spPr>
          <a:xfrm>
            <a:off x="303277" y="5041429"/>
            <a:ext cx="42687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Your Match Phase 1 Pledge Forms     BYM !                                   Phase 1 Pledge Forms</a:t>
            </a:r>
          </a:p>
        </p:txBody>
      </p:sp>
    </p:spTree>
    <p:extLst>
      <p:ext uri="{BB962C8B-B14F-4D97-AF65-F5344CB8AC3E}">
        <p14:creationId xmlns:p14="http://schemas.microsoft.com/office/powerpoint/2010/main" val="983869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00" y="1494863"/>
            <a:ext cx="8915400" cy="4742462"/>
          </a:xfrm>
          <a:prstGeom prst="rect">
            <a:avLst/>
          </a:prstGeom>
        </p:spPr>
      </p:pic>
      <p:sp>
        <p:nvSpPr>
          <p:cNvPr id="26" name="Subtitle 25"/>
          <p:cNvSpPr txBox="1">
            <a:spLocks noGrp="1"/>
          </p:cNvSpPr>
          <p:nvPr>
            <p:ph type="subTitle" idx="1"/>
          </p:nvPr>
        </p:nvSpPr>
        <p:spPr>
          <a:xfrm>
            <a:off x="914400" y="1225937"/>
            <a:ext cx="6477000" cy="12817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tx2"/>
                </a:solidFill>
              </a:rPr>
              <a:t>From there you will be brought to the first of three pages in which you will follow the step by step directions to upload and submit the documentation</a:t>
            </a:r>
          </a:p>
        </p:txBody>
      </p:sp>
      <p:sp>
        <p:nvSpPr>
          <p:cNvPr id="27" name="Up Arrow 26"/>
          <p:cNvSpPr/>
          <p:nvPr/>
        </p:nvSpPr>
        <p:spPr>
          <a:xfrm rot="16200000">
            <a:off x="5245806" y="5726994"/>
            <a:ext cx="100189" cy="3810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00A341-34EB-4153-9CA7-C4D37046A740}"/>
              </a:ext>
            </a:extLst>
          </p:cNvPr>
          <p:cNvSpPr txBox="1"/>
          <p:nvPr/>
        </p:nvSpPr>
        <p:spPr>
          <a:xfrm>
            <a:off x="3851534" y="3219055"/>
            <a:ext cx="164665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Your Match 1 Pledges</a:t>
            </a:r>
          </a:p>
        </p:txBody>
      </p:sp>
    </p:spTree>
    <p:extLst>
      <p:ext uri="{BB962C8B-B14F-4D97-AF65-F5344CB8AC3E}">
        <p14:creationId xmlns:p14="http://schemas.microsoft.com/office/powerpoint/2010/main" val="1831122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95352" cy="1524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01" y="1365946"/>
            <a:ext cx="8991600" cy="4805377"/>
          </a:xfrm>
          <a:prstGeom prst="rect">
            <a:avLst/>
          </a:prstGeom>
        </p:spPr>
      </p:pic>
      <p:sp>
        <p:nvSpPr>
          <p:cNvPr id="29" name="Up Arrow 28"/>
          <p:cNvSpPr/>
          <p:nvPr/>
        </p:nvSpPr>
        <p:spPr>
          <a:xfrm rot="16200000">
            <a:off x="1393227" y="5150650"/>
            <a:ext cx="100189" cy="3810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16200000">
            <a:off x="3776235" y="2450394"/>
            <a:ext cx="100189" cy="3810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25"/>
          <p:cNvSpPr txBox="1">
            <a:spLocks/>
          </p:cNvSpPr>
          <p:nvPr/>
        </p:nvSpPr>
        <p:spPr>
          <a:xfrm>
            <a:off x="5962955" y="1279829"/>
            <a:ext cx="2461422" cy="11712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tx2"/>
                </a:solidFill>
              </a:rPr>
              <a:t>In Step 2 you upload your attachments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CDCAE1-A629-47B8-A6F0-6218919421CF}"/>
              </a:ext>
            </a:extLst>
          </p:cNvPr>
          <p:cNvSpPr txBox="1"/>
          <p:nvPr/>
        </p:nvSpPr>
        <p:spPr>
          <a:xfrm>
            <a:off x="142099" y="3321278"/>
            <a:ext cx="22214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Your Match Phase 1 Pledge Submission</a:t>
            </a:r>
          </a:p>
        </p:txBody>
      </p:sp>
    </p:spTree>
    <p:extLst>
      <p:ext uri="{BB962C8B-B14F-4D97-AF65-F5344CB8AC3E}">
        <p14:creationId xmlns:p14="http://schemas.microsoft.com/office/powerpoint/2010/main" val="853413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" y="-2219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5"/>
          <p:cNvSpPr txBox="1">
            <a:spLocks/>
          </p:cNvSpPr>
          <p:nvPr/>
        </p:nvSpPr>
        <p:spPr>
          <a:xfrm>
            <a:off x="4419600" y="144078"/>
            <a:ext cx="4579219" cy="1518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The Reporting Form template can be found on the </a:t>
            </a:r>
            <a:r>
              <a:rPr lang="en-US" sz="2000" b="1" i="1" dirty="0">
                <a:solidFill>
                  <a:schemeClr val="tx2"/>
                </a:solidFill>
              </a:rPr>
              <a:t>Build Your Match 1 </a:t>
            </a:r>
            <a:r>
              <a:rPr lang="en-US" sz="2000" dirty="0">
                <a:solidFill>
                  <a:schemeClr val="tx2"/>
                </a:solidFill>
              </a:rPr>
              <a:t>webpage on the JCamp180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69E47-1B81-4E20-AA76-093FF24A33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2568" y="1708750"/>
            <a:ext cx="8411259" cy="216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0FBE-6DC7-4500-9E93-E18BCDB8D5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97847" y="3933478"/>
            <a:ext cx="4912967" cy="2160011"/>
          </a:xfrm>
          <a:prstGeom prst="rect">
            <a:avLst/>
          </a:prstGeom>
        </p:spPr>
      </p:pic>
      <p:sp>
        <p:nvSpPr>
          <p:cNvPr id="26" name="Up Arrow 25"/>
          <p:cNvSpPr/>
          <p:nvPr/>
        </p:nvSpPr>
        <p:spPr>
          <a:xfrm rot="16200000">
            <a:off x="4824065" y="3009626"/>
            <a:ext cx="762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2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228600" y="1178479"/>
            <a:ext cx="8762999" cy="517043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Find today’s information on JCamp180.org</a:t>
            </a: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7" y="394716"/>
            <a:ext cx="2129193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942" y="454767"/>
            <a:ext cx="3151138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Follow-up: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9F22B-9D3A-40E1-9F36-6EF9394DE3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1" y="1857051"/>
            <a:ext cx="8762999" cy="41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4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86400"/>
            <a:ext cx="695352" cy="1524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201" y="1280787"/>
            <a:ext cx="8991600" cy="4907440"/>
          </a:xfrm>
          <a:prstGeom prst="rect">
            <a:avLst/>
          </a:prstGeom>
        </p:spPr>
      </p:pic>
      <p:sp>
        <p:nvSpPr>
          <p:cNvPr id="28" name="Up Arrow 27"/>
          <p:cNvSpPr/>
          <p:nvPr/>
        </p:nvSpPr>
        <p:spPr>
          <a:xfrm rot="16200000">
            <a:off x="1393227" y="5103287"/>
            <a:ext cx="100189" cy="381000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btitle 25"/>
          <p:cNvSpPr txBox="1">
            <a:spLocks/>
          </p:cNvSpPr>
          <p:nvPr/>
        </p:nvSpPr>
        <p:spPr>
          <a:xfrm>
            <a:off x="250283" y="1082660"/>
            <a:ext cx="5238630" cy="1127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chemeClr val="tx2"/>
                </a:solidFill>
              </a:rPr>
              <a:t>After the Reporting Form has been uploaded, upload the Pledge form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D37CFD-EFDC-42D4-9F51-A6B835E4CDF2}"/>
              </a:ext>
            </a:extLst>
          </p:cNvPr>
          <p:cNvSpPr txBox="1"/>
          <p:nvPr/>
        </p:nvSpPr>
        <p:spPr>
          <a:xfrm>
            <a:off x="142099" y="3321278"/>
            <a:ext cx="22214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Your Match Phase 1 Pledge Submission</a:t>
            </a:r>
          </a:p>
        </p:txBody>
      </p:sp>
    </p:spTree>
    <p:extLst>
      <p:ext uri="{BB962C8B-B14F-4D97-AF65-F5344CB8AC3E}">
        <p14:creationId xmlns:p14="http://schemas.microsoft.com/office/powerpoint/2010/main" val="3703525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52" y="1215550"/>
            <a:ext cx="8918447" cy="4932618"/>
          </a:xfrm>
          <a:prstGeom prst="rect">
            <a:avLst/>
          </a:prstGeom>
        </p:spPr>
      </p:pic>
      <p:sp>
        <p:nvSpPr>
          <p:cNvPr id="30" name="Up Arrow 29"/>
          <p:cNvSpPr/>
          <p:nvPr/>
        </p:nvSpPr>
        <p:spPr>
          <a:xfrm rot="16200000">
            <a:off x="3507295" y="2417040"/>
            <a:ext cx="176389" cy="381001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7075" y="2485660"/>
            <a:ext cx="8610600" cy="414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btitle 25"/>
          <p:cNvSpPr txBox="1">
            <a:spLocks/>
          </p:cNvSpPr>
          <p:nvPr/>
        </p:nvSpPr>
        <p:spPr>
          <a:xfrm>
            <a:off x="6457050" y="970098"/>
            <a:ext cx="2457652" cy="14564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tx2"/>
                </a:solidFill>
              </a:rPr>
              <a:t>Once you have uploaded the documents, they will appear on this page</a:t>
            </a:r>
          </a:p>
        </p:txBody>
      </p:sp>
      <p:sp>
        <p:nvSpPr>
          <p:cNvPr id="35" name="Subtitle 25"/>
          <p:cNvSpPr txBox="1">
            <a:spLocks/>
          </p:cNvSpPr>
          <p:nvPr/>
        </p:nvSpPr>
        <p:spPr>
          <a:xfrm>
            <a:off x="2662635" y="4401276"/>
            <a:ext cx="2724844" cy="1389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tx2"/>
                </a:solidFill>
              </a:rPr>
              <a:t>To attach additional  payment support, select Choose File, browse for and upload the file</a:t>
            </a:r>
          </a:p>
        </p:txBody>
      </p:sp>
      <p:sp>
        <p:nvSpPr>
          <p:cNvPr id="28" name="Up Arrow 27"/>
          <p:cNvSpPr/>
          <p:nvPr/>
        </p:nvSpPr>
        <p:spPr>
          <a:xfrm rot="16200000">
            <a:off x="1943099" y="5132391"/>
            <a:ext cx="152400" cy="708017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1AAFC3-681D-4D53-825F-DFF39F4D42C9}"/>
              </a:ext>
            </a:extLst>
          </p:cNvPr>
          <p:cNvSpPr txBox="1"/>
          <p:nvPr/>
        </p:nvSpPr>
        <p:spPr>
          <a:xfrm>
            <a:off x="142099" y="3321278"/>
            <a:ext cx="22214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Your Match Phase 1 Pledge Submission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67AD9-1461-48DF-A71D-CE8A319AE13B}"/>
              </a:ext>
            </a:extLst>
          </p:cNvPr>
          <p:cNvSpPr txBox="1"/>
          <p:nvPr/>
        </p:nvSpPr>
        <p:spPr>
          <a:xfrm>
            <a:off x="1668098" y="2491329"/>
            <a:ext cx="22214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50000"/>
                  </a:schemeClr>
                </a:solidFill>
              </a:rPr>
              <a:t>Build Your Match 1 Payment-Reporting-form.xlsx</a:t>
            </a:r>
            <a:br>
              <a:rPr lang="en-US" sz="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accent5">
                    <a:lumMod val="50000"/>
                  </a:schemeClr>
                </a:solidFill>
              </a:rPr>
              <a:t>Build Your Match 1 Pledge Forms.pdf </a:t>
            </a:r>
          </a:p>
        </p:txBody>
      </p:sp>
    </p:spTree>
    <p:extLst>
      <p:ext uri="{BB962C8B-B14F-4D97-AF65-F5344CB8AC3E}">
        <p14:creationId xmlns:p14="http://schemas.microsoft.com/office/powerpoint/2010/main" val="691165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52" y="1215550"/>
            <a:ext cx="8918447" cy="4932618"/>
          </a:xfrm>
          <a:prstGeom prst="rect">
            <a:avLst/>
          </a:prstGeom>
        </p:spPr>
      </p:pic>
      <p:sp>
        <p:nvSpPr>
          <p:cNvPr id="30" name="Up Arrow 29"/>
          <p:cNvSpPr/>
          <p:nvPr/>
        </p:nvSpPr>
        <p:spPr>
          <a:xfrm rot="16200000">
            <a:off x="3507295" y="2417040"/>
            <a:ext cx="176389" cy="381001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7075" y="2485660"/>
            <a:ext cx="8610600" cy="414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btitle 25"/>
          <p:cNvSpPr txBox="1">
            <a:spLocks/>
          </p:cNvSpPr>
          <p:nvPr/>
        </p:nvSpPr>
        <p:spPr>
          <a:xfrm>
            <a:off x="5791200" y="4372466"/>
            <a:ext cx="2976444" cy="1389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tx2"/>
                </a:solidFill>
              </a:rPr>
              <a:t>Once you have uploaded all of the documentation to be submitted, please select “Review and Submit”</a:t>
            </a:r>
          </a:p>
        </p:txBody>
      </p:sp>
      <p:sp>
        <p:nvSpPr>
          <p:cNvPr id="28" name="Up Arrow 27"/>
          <p:cNvSpPr/>
          <p:nvPr/>
        </p:nvSpPr>
        <p:spPr>
          <a:xfrm rot="16200000">
            <a:off x="5715000" y="5664652"/>
            <a:ext cx="152400" cy="708017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1AAFC3-681D-4D53-825F-DFF39F4D42C9}"/>
              </a:ext>
            </a:extLst>
          </p:cNvPr>
          <p:cNvSpPr txBox="1"/>
          <p:nvPr/>
        </p:nvSpPr>
        <p:spPr>
          <a:xfrm>
            <a:off x="142099" y="3321278"/>
            <a:ext cx="22214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Your Match Phase 1 Pledge Submission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67AD9-1461-48DF-A71D-CE8A319AE13B}"/>
              </a:ext>
            </a:extLst>
          </p:cNvPr>
          <p:cNvSpPr txBox="1"/>
          <p:nvPr/>
        </p:nvSpPr>
        <p:spPr>
          <a:xfrm>
            <a:off x="1668098" y="2491329"/>
            <a:ext cx="22214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50000"/>
                  </a:schemeClr>
                </a:solidFill>
              </a:rPr>
              <a:t>Build Your Match 1 Payment-Reporting-form.xlsx</a:t>
            </a:r>
            <a:br>
              <a:rPr lang="en-US" sz="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accent5">
                    <a:lumMod val="50000"/>
                  </a:schemeClr>
                </a:solidFill>
              </a:rPr>
              <a:t>Build Your Match 1 Pledge Forms.pdf </a:t>
            </a:r>
          </a:p>
        </p:txBody>
      </p:sp>
    </p:spTree>
    <p:extLst>
      <p:ext uri="{BB962C8B-B14F-4D97-AF65-F5344CB8AC3E}">
        <p14:creationId xmlns:p14="http://schemas.microsoft.com/office/powerpoint/2010/main" val="3940309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                </a:t>
            </a: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How to submit pledges/payment support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997" y="1316904"/>
            <a:ext cx="8972006" cy="4867473"/>
          </a:xfrm>
          <a:prstGeom prst="rect">
            <a:avLst/>
          </a:prstGeom>
        </p:spPr>
      </p:pic>
      <p:sp>
        <p:nvSpPr>
          <p:cNvPr id="35" name="Up Arrow 34"/>
          <p:cNvSpPr/>
          <p:nvPr/>
        </p:nvSpPr>
        <p:spPr>
          <a:xfrm rot="16200000">
            <a:off x="7271388" y="1463459"/>
            <a:ext cx="176389" cy="381001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ubtitle 25"/>
          <p:cNvSpPr txBox="1">
            <a:spLocks noGrp="1"/>
          </p:cNvSpPr>
          <p:nvPr>
            <p:ph type="subTitle" idx="1"/>
          </p:nvPr>
        </p:nvSpPr>
        <p:spPr>
          <a:xfrm>
            <a:off x="5375393" y="3258700"/>
            <a:ext cx="3326118" cy="15922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chemeClr val="tx2"/>
                </a:solidFill>
              </a:rPr>
              <a:t>Step 3 ends on the final page, where you will select “Submit” to send the documentation to the grants administration team for review</a:t>
            </a:r>
          </a:p>
        </p:txBody>
      </p:sp>
      <p:sp>
        <p:nvSpPr>
          <p:cNvPr id="37" name="Up Arrow 36"/>
          <p:cNvSpPr/>
          <p:nvPr/>
        </p:nvSpPr>
        <p:spPr>
          <a:xfrm rot="16200000">
            <a:off x="5310819" y="5854482"/>
            <a:ext cx="176389" cy="381001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F6EDF2-C879-47AB-A614-3663C08DF206}"/>
              </a:ext>
            </a:extLst>
          </p:cNvPr>
          <p:cNvSpPr txBox="1"/>
          <p:nvPr/>
        </p:nvSpPr>
        <p:spPr>
          <a:xfrm>
            <a:off x="1957814" y="5334000"/>
            <a:ext cx="22214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50000"/>
                  </a:schemeClr>
                </a:solidFill>
              </a:rPr>
              <a:t>Build Your Match 1 Payment-Reporting-form.xlsx</a:t>
            </a:r>
            <a:br>
              <a:rPr lang="en-US" sz="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800" dirty="0">
                <a:solidFill>
                  <a:schemeClr val="accent5">
                    <a:lumMod val="50000"/>
                  </a:schemeClr>
                </a:solidFill>
              </a:rPr>
              <a:t>Build Your Match 1 Pledge Forms.pdf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C453F-17E1-4317-A50F-B9B1BCA298C7}"/>
              </a:ext>
            </a:extLst>
          </p:cNvPr>
          <p:cNvSpPr txBox="1"/>
          <p:nvPr/>
        </p:nvSpPr>
        <p:spPr>
          <a:xfrm>
            <a:off x="3740103" y="2240868"/>
            <a:ext cx="22214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Build Your Match Phase 1 Pledges</a:t>
            </a:r>
          </a:p>
        </p:txBody>
      </p:sp>
    </p:spTree>
    <p:extLst>
      <p:ext uri="{BB962C8B-B14F-4D97-AF65-F5344CB8AC3E}">
        <p14:creationId xmlns:p14="http://schemas.microsoft.com/office/powerpoint/2010/main" val="644328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2" y="394715"/>
            <a:ext cx="40386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038602" cy="50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Grant Administration: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6237920" cy="38862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For any questions regarding the Online Grant System, please email us at </a:t>
            </a:r>
            <a:r>
              <a:rPr lang="en-US" dirty="0">
                <a:hlinkClick r:id="rId17"/>
              </a:rPr>
              <a:t>Grants@hgf.org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3659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2362202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1" y="475367"/>
            <a:ext cx="243840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Time Table: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F9BDB2-2046-4E96-BF02-F125D22A6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917007"/>
              </p:ext>
            </p:extLst>
          </p:nvPr>
        </p:nvGraphicFramePr>
        <p:xfrm>
          <a:off x="1524000" y="1952391"/>
          <a:ext cx="6096000" cy="3298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400011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959195705"/>
                    </a:ext>
                  </a:extLst>
                </a:gridCol>
              </a:tblGrid>
              <a:tr h="33898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General Timetable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324995"/>
                  </a:ext>
                </a:extLst>
              </a:tr>
              <a:tr h="338988">
                <a:tc>
                  <a:txBody>
                    <a:bodyPr/>
                    <a:lstStyle/>
                    <a:p>
                      <a:r>
                        <a:rPr lang="en-US" dirty="0"/>
                        <a:t>Campaign Announcement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 9,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674524"/>
                  </a:ext>
                </a:extLst>
              </a:tr>
              <a:tr h="338988">
                <a:tc>
                  <a:txBody>
                    <a:bodyPr/>
                    <a:lstStyle/>
                    <a:p>
                      <a:r>
                        <a:rPr lang="en-US" dirty="0"/>
                        <a:t>Applications 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 16,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981809"/>
                  </a:ext>
                </a:extLst>
              </a:tr>
              <a:tr h="338988">
                <a:tc>
                  <a:txBody>
                    <a:bodyPr/>
                    <a:lstStyle/>
                    <a:p>
                      <a:r>
                        <a:rPr lang="en-US" dirty="0"/>
                        <a:t>Pre-application webinar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 17,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95995"/>
                  </a:ext>
                </a:extLst>
              </a:tr>
              <a:tr h="338988">
                <a:tc>
                  <a:txBody>
                    <a:bodyPr/>
                    <a:lstStyle/>
                    <a:p>
                      <a:r>
                        <a:rPr lang="en-US" dirty="0"/>
                        <a:t>Applications 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1, 2018     5:00 PM PDT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121846"/>
                  </a:ext>
                </a:extLst>
              </a:tr>
              <a:tr h="338988">
                <a:tc>
                  <a:txBody>
                    <a:bodyPr/>
                    <a:lstStyle/>
                    <a:p>
                      <a:r>
                        <a:rPr lang="en-US" dirty="0"/>
                        <a:t>Camps notified of decision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15,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487065"/>
                  </a:ext>
                </a:extLst>
              </a:tr>
              <a:tr h="33898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Webinar for Accepted Camps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June 21,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265829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First HGF Matching </a:t>
                      </a:r>
                      <a:br>
                        <a:rPr lang="en-US" dirty="0"/>
                      </a:br>
                      <a:r>
                        <a:rPr lang="en-US" dirty="0"/>
                        <a:t>payments released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September 1,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642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033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50850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8"/>
            <a:ext cx="3886201" cy="50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Notifications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447800"/>
            <a:ext cx="72644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We will send notification prior to each important  deadline. Notifications will: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be sent by e-mail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be sent to two people at each participating camp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be generic and not specific to your camp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/>
              <a:t>will include a reminder of the upcoming deadline</a:t>
            </a:r>
          </a:p>
          <a:p>
            <a:pPr lvl="1"/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There will be only one reminder sent for each deadline</a:t>
            </a:r>
          </a:p>
          <a:p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Changes to your contact information can be updated through the online portal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/>
          </a:p>
          <a:p>
            <a:pPr algn="ctr"/>
            <a:r>
              <a:rPr lang="en-US" sz="2000" b="1" i="1" dirty="0"/>
              <a:t>ON-TIME SUBMISSIONS ARE THE RESPONSIBILITY OF THE CAMP, and should not be dependent on a JCamp180 reminder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82317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4267200" cy="4981897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Can a few major donors fulfill phase 1 and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phase 2 and finish the whole campaign quickly?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What do you mean by encouraging participants to plan for unpaid pledges? 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81000"/>
            <a:ext cx="2057400" cy="602559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0595" y="476543"/>
            <a:ext cx="375108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Questions: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71998" y="1371600"/>
            <a:ext cx="4419602" cy="4960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No, not with this program. We are requiring camps to use the campaign to reach out to more alumni and camp supporters and increase the base of philanthropic support  for camp. 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       Minimum number of donors: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	Phase 1:    3  donors of $25,000+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	Phase 2:  18 donors of $25,000+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       Maximum number of donors: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	Phase 1:    3   donors of $25,000+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	Phase 2:  300 donors of $1,500</a:t>
            </a:r>
            <a:endParaRPr lang="en-US" sz="1400" b="1" dirty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If you solicit and receive three pledges of $25,000, thereby fulfilling phase 1, and after December 31, 2018 (the end of the phase 1 pledge deadline) one of the pledges is not paid, you are unable to go back and replace that pledge with a new pledge / gift.  But, if you solicit FOUR gifts of $25,000 or more before the 12/31/18 phase 1 deadline, </a:t>
            </a:r>
            <a:r>
              <a:rPr lang="en-US" sz="1400" u="sng" dirty="0">
                <a:solidFill>
                  <a:schemeClr val="tx1"/>
                </a:solidFill>
              </a:rPr>
              <a:t>we will designate one of these gifts as a Phase 1 alternate gift.</a:t>
            </a:r>
            <a:r>
              <a:rPr lang="en-US" sz="1400" dirty="0">
                <a:solidFill>
                  <a:schemeClr val="tx1"/>
                </a:solidFill>
              </a:rPr>
              <a:t>  This gift will nominally qualify as a phase 2 gift but will be converted to a phase 1 gift if one of the other four phase 1 gifts are not realized to the $25,000 level. </a:t>
            </a:r>
          </a:p>
          <a:p>
            <a:pPr algn="l"/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176647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4267200" cy="4981897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What is the exception for releasing matching funds based on the $1,500 minimum payment of a phase 2 pledge?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81000"/>
            <a:ext cx="2057400" cy="602559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0595" y="476543"/>
            <a:ext cx="375108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Questions: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71998" y="1371600"/>
            <a:ext cx="4419602" cy="4960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tx1"/>
                </a:solidFill>
              </a:rPr>
              <a:t>Donors who agree to fund their pledge through a recurring (monthly) credit card payment will have their donations matched on a quarterly basis before they meet the $1,500 minimum gift level.</a:t>
            </a:r>
          </a:p>
          <a:p>
            <a:pPr algn="l"/>
            <a:endParaRPr lang="en-US" sz="1400" dirty="0">
              <a:solidFill>
                <a:schemeClr val="tx1"/>
              </a:solidFill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For example, a $1,500 donor who agrees to donate $50 per month for 30 months, will have their donations matched after the first three months of donations ($150) rather than wait for the minimum phase 2 gift to be paid.  Each quarterly payment will include the JCamp 180 match for that period’s credit card donations.  </a:t>
            </a:r>
            <a:r>
              <a:rPr lang="en-US" sz="1400" b="1" dirty="0">
                <a:solidFill>
                  <a:schemeClr val="tx1"/>
                </a:solidFill>
              </a:rPr>
              <a:t>The only requirement </a:t>
            </a:r>
            <a:r>
              <a:rPr lang="en-US" sz="1400" dirty="0">
                <a:solidFill>
                  <a:schemeClr val="tx1"/>
                </a:solidFill>
              </a:rPr>
              <a:t>is that the recurring credit card payment be of sufficient amount to have the minimum $1,500 phase 2 gift contributed to the camp by the end of the phase 2 pledge payment period (June 30, 2021).  From an operational standpoint, this is a $50 per month gift.</a:t>
            </a:r>
          </a:p>
          <a:p>
            <a:pPr algn="l"/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36130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447800"/>
            <a:ext cx="7298435" cy="4901110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This webinar is considered illustrative only.  Although we have intended to fairly and accurately represent the </a:t>
            </a:r>
            <a:r>
              <a:rPr lang="en-US" sz="1800" b="1" i="1" dirty="0">
                <a:solidFill>
                  <a:schemeClr val="tx1"/>
                </a:solidFill>
              </a:rPr>
              <a:t>Build Your Match 1</a:t>
            </a:r>
            <a:r>
              <a:rPr lang="en-US" sz="1800" dirty="0">
                <a:solidFill>
                  <a:schemeClr val="tx1"/>
                </a:solidFill>
              </a:rPr>
              <a:t> program, the full rules and requirements for the </a:t>
            </a:r>
            <a:r>
              <a:rPr lang="en-US" sz="1800" b="1" i="1" dirty="0">
                <a:solidFill>
                  <a:schemeClr val="tx1"/>
                </a:solidFill>
              </a:rPr>
              <a:t>Build Your Match 1</a:t>
            </a:r>
            <a:r>
              <a:rPr lang="en-US" sz="1800" dirty="0">
                <a:solidFill>
                  <a:schemeClr val="tx1"/>
                </a:solidFill>
              </a:rPr>
              <a:t> matching grant program are outlined in the </a:t>
            </a:r>
            <a:r>
              <a:rPr lang="en-US" sz="1800" b="1" i="1" dirty="0">
                <a:solidFill>
                  <a:schemeClr val="tx1"/>
                </a:solidFill>
              </a:rPr>
              <a:t>Build Your Match 1</a:t>
            </a:r>
            <a:r>
              <a:rPr lang="en-US" sz="1800" dirty="0">
                <a:solidFill>
                  <a:schemeClr val="tx1"/>
                </a:solidFill>
              </a:rPr>
              <a:t> matching grant program brochure available at </a:t>
            </a:r>
            <a:r>
              <a:rPr lang="en-US" sz="1800" dirty="0">
                <a:solidFill>
                  <a:schemeClr val="tx1"/>
                </a:solidFill>
                <a:hlinkClick r:id="rId16"/>
              </a:rPr>
              <a:t>www.jcamp180.org</a:t>
            </a:r>
            <a:r>
              <a:rPr lang="en-US" sz="1800" dirty="0">
                <a:solidFill>
                  <a:schemeClr val="tx1"/>
                </a:solidFill>
              </a:rPr>
              <a:t>   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Harold Grinspoon Foundation and JCamp180®, a program of the Harold Grinspoon Foundation, reserve the right to change the terms and conditions and/or terminate </a:t>
            </a:r>
            <a:r>
              <a:rPr lang="en-US" sz="1800" b="1" i="1" dirty="0">
                <a:solidFill>
                  <a:schemeClr val="tx1"/>
                </a:solidFill>
              </a:rPr>
              <a:t>Build Your Match 1</a:t>
            </a:r>
            <a:r>
              <a:rPr lang="en-US" sz="1800" dirty="0">
                <a:solidFill>
                  <a:schemeClr val="tx1"/>
                </a:solidFill>
              </a:rPr>
              <a:t> at any time.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Participating camps are responsible for meeting all requirements for documentation submission as outlined in this presentation and the </a:t>
            </a:r>
            <a:r>
              <a:rPr lang="en-US" sz="1800" b="1" i="1" dirty="0">
                <a:solidFill>
                  <a:schemeClr val="tx1"/>
                </a:solidFill>
              </a:rPr>
              <a:t>Build Your Match 1</a:t>
            </a:r>
            <a:r>
              <a:rPr lang="en-US" sz="1800" dirty="0">
                <a:solidFill>
                  <a:schemeClr val="tx1"/>
                </a:solidFill>
              </a:rPr>
              <a:t> matching grant program brochure. This responsibility is for both submission dates and materials required to qualify for matching funds.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" y="394715"/>
            <a:ext cx="2209801" cy="78376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1" y="475367"/>
            <a:ext cx="2133602" cy="703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Legal Disclaimers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588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800" y="1361842"/>
            <a:ext cx="8382000" cy="499165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Build Your Match 1 </a:t>
            </a: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is a TWO PHASE program</a:t>
            </a:r>
          </a:p>
          <a:p>
            <a:pPr>
              <a:lnSpc>
                <a:spcPct val="130000"/>
              </a:lnSpc>
            </a:pPr>
            <a:endParaRPr lang="en-US" sz="28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marL="914400" lvl="1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1:  Create a matching fund pool</a:t>
            </a:r>
          </a:p>
          <a:p>
            <a:pPr marL="1371600" lvl="2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50% of funds you raise</a:t>
            </a:r>
          </a:p>
          <a:p>
            <a:pPr marL="1371600" lvl="2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50% of funds from JCamp 180</a:t>
            </a:r>
          </a:p>
          <a:p>
            <a:pPr marL="1371600" lvl="2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marL="914400" lvl="1" indent="-4572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2: Solicit gifts to draw against that pool</a:t>
            </a:r>
            <a:endParaRPr lang="en-US" sz="2400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3505201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4876801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306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81000"/>
            <a:ext cx="3048000" cy="602559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0595" y="476543"/>
            <a:ext cx="3751082" cy="468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Your Questions: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571998" y="1371600"/>
            <a:ext cx="4419602" cy="4960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514601"/>
            <a:ext cx="5922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9151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752600" y="1953901"/>
            <a:ext cx="5945508" cy="4127327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June 21, 2018</a:t>
            </a:r>
          </a:p>
          <a:p>
            <a:pPr algn="l">
              <a:lnSpc>
                <a:spcPct val="130000"/>
              </a:lnSpc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Mark Gold		 Kathleen Rodowicz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Director, JCamp 180  	Grants Administrator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  <a:hlinkClick r:id="rId16"/>
              </a:rPr>
              <a:t>Mark@hgf.org</a:t>
            </a: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		</a:t>
            </a: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  <a:hlinkClick r:id="rId17"/>
              </a:rPr>
              <a:t>Kathleen@hgf.org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413-276-0777 		</a:t>
            </a: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  <a:hlinkClick r:id="rId18"/>
              </a:rPr>
              <a:t>grants@hgf.org</a:t>
            </a:r>
            <a:b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16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			413-276-0719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7" y="1031017"/>
            <a:ext cx="5162083" cy="117878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8599" y="1031017"/>
            <a:ext cx="4948593" cy="11787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Build Your Match 1</a:t>
            </a:r>
            <a:b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30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3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838199" y="1178479"/>
            <a:ext cx="7298435" cy="517043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1:</a:t>
            </a:r>
            <a:b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	Camp donors:		$  75,000 +</a:t>
            </a:r>
            <a:b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 	HGF matching funds:	$  75,000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Phase 2:</a:t>
            </a:r>
            <a:b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</a:b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 	Camp donors:		$450,000 +</a:t>
            </a:r>
          </a:p>
          <a:p>
            <a:pPr marL="342900" indent="-342900" algn="l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Helvetica 65 Medium"/>
                <a:cs typeface="Aharoni" pitchFamily="2" charset="-79"/>
              </a:rPr>
              <a:t>Total Campaign</a:t>
            </a: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		</a:t>
            </a:r>
            <a:r>
              <a:rPr lang="en-US" sz="2800" b="1" dirty="0">
                <a:solidFill>
                  <a:srgbClr val="FF0000"/>
                </a:solidFill>
                <a:latin typeface="Helvetica 65 Medium"/>
                <a:cs typeface="Aharoni" pitchFamily="2" charset="-79"/>
              </a:rPr>
              <a:t>$600,000 +</a:t>
            </a:r>
            <a:br>
              <a:rPr lang="en-US" sz="2800" b="1" dirty="0">
                <a:solidFill>
                  <a:srgbClr val="FF0000"/>
                </a:solidFill>
                <a:latin typeface="Helvetica 65 Medium"/>
                <a:cs typeface="Aharoni" pitchFamily="2" charset="-79"/>
              </a:rPr>
            </a:br>
            <a:r>
              <a:rPr lang="en-US" sz="2800" b="1" dirty="0">
                <a:solidFill>
                  <a:srgbClr val="090809"/>
                </a:solidFill>
                <a:latin typeface="Helvetica 65 Medium"/>
                <a:cs typeface="Aharoni" pitchFamily="2" charset="-79"/>
              </a:rPr>
              <a:t>				</a:t>
            </a:r>
            <a:endParaRPr lang="en-US" sz="24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marL="1257300" lvl="2" indent="-342900" algn="l">
              <a:lnSpc>
                <a:spcPct val="130000"/>
              </a:lnSpc>
              <a:buFont typeface="Arial" pitchFamily="34" charset="0"/>
              <a:buChar char="•"/>
            </a:pPr>
            <a:endParaRPr lang="en-US" sz="2000" b="1" dirty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5"/>
            <a:ext cx="3581400" cy="58884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581401" cy="4687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18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2721771" y="2441679"/>
            <a:ext cx="60170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Identify and solicit major donors to partner with HGF</a:t>
            </a:r>
            <a:br>
              <a:rPr lang="en-US" sz="2000" b="1" dirty="0"/>
            </a:br>
            <a:endParaRPr lang="en-US" sz="2000" b="1" dirty="0"/>
          </a:p>
          <a:p>
            <a:r>
              <a:rPr lang="en-US" sz="2000" b="1" dirty="0"/>
              <a:t>A minimum of 3 gifts of at least $25,000  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Six months to get pledges (or payments)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12 months to get payments on these pledges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6927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1" y="39344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2721771" y="2441679"/>
            <a:ext cx="60170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Identify and solicit major donors to partner with HGF</a:t>
            </a:r>
            <a:br>
              <a:rPr lang="en-US" sz="2000" b="1" dirty="0"/>
            </a:br>
            <a:endParaRPr lang="en-US" sz="2000" b="1" dirty="0"/>
          </a:p>
          <a:p>
            <a:r>
              <a:rPr lang="en-US" sz="2000" b="1" dirty="0"/>
              <a:t>A minimum of 3 gifts of at least $25,000  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Six months to get pledges (or payments)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12 months to get payments on these pledges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/>
              <a:t>Note that a minimum of 3 gifts are required:</a:t>
            </a:r>
            <a:br>
              <a:rPr lang="en-US" sz="2000" b="1" dirty="0"/>
            </a:br>
            <a:r>
              <a:rPr lang="en-US" sz="2000" b="1" dirty="0"/>
              <a:t> 	Cannot “run the table” with one gift</a:t>
            </a:r>
          </a:p>
          <a:p>
            <a:r>
              <a:rPr lang="en-US" sz="2000" b="1" dirty="0"/>
              <a:t>HGF Matches these gifts 1:1</a:t>
            </a:r>
          </a:p>
          <a:p>
            <a:r>
              <a:rPr lang="en-US" sz="2000" b="1" dirty="0"/>
              <a:t>Total phase 1 pool becomes $150, 000</a:t>
            </a:r>
            <a:endParaRPr lang="en-US" sz="2000" dirty="0"/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9296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7" y="-80339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5706529" y="436209"/>
            <a:ext cx="2664232" cy="828105"/>
            <a:chOff x="1893974" y="2139672"/>
            <a:chExt cx="5347230" cy="16620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974" y="2317750"/>
              <a:ext cx="3797300" cy="110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505481"/>
              <a:ext cx="1054100" cy="5715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204" y="2139672"/>
              <a:ext cx="1524000" cy="16383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453" y="3238227"/>
              <a:ext cx="2171700" cy="190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02" y="3534191"/>
              <a:ext cx="1727200" cy="190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360" y="3369915"/>
              <a:ext cx="355600" cy="431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" y="394714"/>
            <a:ext cx="3886200" cy="97688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-2" y="475367"/>
            <a:ext cx="3886201" cy="89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Program Overview</a:t>
            </a:r>
            <a:b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</a:br>
            <a:r>
              <a:rPr lang="en-US" sz="2400" b="1" spc="300" dirty="0">
                <a:solidFill>
                  <a:schemeClr val="bg2"/>
                </a:solidFill>
                <a:latin typeface="Gill Sans MT"/>
                <a:cs typeface="Gill Sans MT"/>
              </a:rPr>
              <a:t>Phase 1 Gifts: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" y="1661757"/>
            <a:ext cx="1903332" cy="99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798" y="1726969"/>
            <a:ext cx="1707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Your Major </a:t>
            </a:r>
            <a:br>
              <a:rPr lang="en-US" sz="2400" dirty="0"/>
            </a:br>
            <a:r>
              <a:rPr lang="en-US" sz="2400" dirty="0"/>
              <a:t>Donor(s)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B3901-1976-43C0-B723-47CC33541C6F}"/>
              </a:ext>
            </a:extLst>
          </p:cNvPr>
          <p:cNvSpPr txBox="1"/>
          <p:nvPr/>
        </p:nvSpPr>
        <p:spPr>
          <a:xfrm>
            <a:off x="2415661" y="1712028"/>
            <a:ext cx="5920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/>
              <a:t>Pledges must be dated AFTER 7/1/2018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000" b="1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/>
              <a:t>Pledges must be dated BEFORE 12/31/2018</a:t>
            </a:r>
          </a:p>
          <a:p>
            <a:pPr lvl="1"/>
            <a:endParaRPr lang="en-US" sz="2000" b="1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/>
              <a:t>Proof of pledges must be submitted BEFORE 1/31/2019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000" b="1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/>
              <a:t>Pledges must be paid in full BEFORE 7/1/2019</a:t>
            </a:r>
          </a:p>
          <a:p>
            <a:pPr lvl="1"/>
            <a:endParaRPr lang="en-US" sz="20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347641D-223C-4695-AC79-BA4D76B04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2" y="2652357"/>
            <a:ext cx="1903332" cy="990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4F523F-230A-4508-B461-3DD9BE862192}"/>
              </a:ext>
            </a:extLst>
          </p:cNvPr>
          <p:cNvSpPr txBox="1"/>
          <p:nvPr/>
        </p:nvSpPr>
        <p:spPr>
          <a:xfrm>
            <a:off x="129976" y="2717569"/>
            <a:ext cx="181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Grinspoon </a:t>
            </a:r>
            <a:br>
              <a:rPr lang="en-US" sz="2400" dirty="0"/>
            </a:br>
            <a:r>
              <a:rPr lang="en-US" sz="2400" dirty="0"/>
              <a:t>Match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B8F47A-CB1B-4BFB-A22D-30B1934EFB5B}"/>
              </a:ext>
            </a:extLst>
          </p:cNvPr>
          <p:cNvSpPr txBox="1"/>
          <p:nvPr/>
        </p:nvSpPr>
        <p:spPr>
          <a:xfrm>
            <a:off x="1182334" y="5537543"/>
            <a:ext cx="677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§ Gifts may be from private or family foundations even if paid through a Jewish Federation</a:t>
            </a:r>
            <a:br>
              <a:rPr lang="en-US" sz="1200" dirty="0"/>
            </a:br>
            <a:r>
              <a:rPr lang="en-US" sz="1200" dirty="0"/>
              <a:t>* See definition of “related” in program brochure</a:t>
            </a:r>
          </a:p>
        </p:txBody>
      </p:sp>
    </p:spTree>
    <p:extLst>
      <p:ext uri="{BB962C8B-B14F-4D97-AF65-F5344CB8AC3E}">
        <p14:creationId xmlns:p14="http://schemas.microsoft.com/office/powerpoint/2010/main" val="2175217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2571</Words>
  <Application>Microsoft Office PowerPoint</Application>
  <PresentationFormat>On-screen Show (4:3)</PresentationFormat>
  <Paragraphs>374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Aharoni</vt:lpstr>
      <vt:lpstr>Arial</vt:lpstr>
      <vt:lpstr>Calibri</vt:lpstr>
      <vt:lpstr>Gill Sans MT</vt:lpstr>
      <vt:lpstr>Helvetica 65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Gold</dc:creator>
  <cp:lastModifiedBy>Mark Gold</cp:lastModifiedBy>
  <cp:revision>112</cp:revision>
  <cp:lastPrinted>2013-01-07T13:48:48Z</cp:lastPrinted>
  <dcterms:created xsi:type="dcterms:W3CDTF">2012-10-25T14:17:48Z</dcterms:created>
  <dcterms:modified xsi:type="dcterms:W3CDTF">2018-06-21T20:14:46Z</dcterms:modified>
</cp:coreProperties>
</file>